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notesSlides/notesSlide2.xml" ContentType="application/vnd.openxmlformats-officedocument.presentationml.notesSlide+xml"/>
  <Override PartName="/ppt/charts/chart5.xml" ContentType="application/vnd.openxmlformats-officedocument.drawingml.chart+xml"/>
  <Override PartName="/ppt/charts/chart6.xml" ContentType="application/vnd.openxmlformats-officedocument.drawingml.chart+xml"/>
  <Override PartName="/ppt/charts/chart7.xml" ContentType="application/vnd.openxmlformats-officedocument.drawingml.chart+xml"/>
  <Override PartName="/ppt/notesSlides/notesSlide3.xml" ContentType="application/vnd.openxmlformats-officedocument.presentationml.notesSlide+xml"/>
  <Override PartName="/ppt/charts/chart8.xml" ContentType="application/vnd.openxmlformats-officedocument.drawingml.chart+xml"/>
  <Override PartName="/ppt/charts/chart9.xml" ContentType="application/vnd.openxmlformats-officedocument.drawingml.chart+xml"/>
  <Override PartName="/ppt/charts/chart10.xml" ContentType="application/vnd.openxmlformats-officedocument.drawingml.chart+xml"/>
  <Override PartName="/ppt/charts/chart11.xml" ContentType="application/vnd.openxmlformats-officedocument.drawingml.chart+xml"/>
  <Override PartName="/ppt/charts/chart12.xml" ContentType="application/vnd.openxmlformats-officedocument.drawingml.chart+xml"/>
  <Override PartName="/ppt/charts/chart13.xml" ContentType="application/vnd.openxmlformats-officedocument.drawingml.chart+xml"/>
  <Override PartName="/ppt/charts/chart14.xml" ContentType="application/vnd.openxmlformats-officedocument.drawingml.chart+xml"/>
  <Override PartName="/ppt/charts/chart15.xml" ContentType="application/vnd.openxmlformats-officedocument.drawingml.chart+xml"/>
  <Override PartName="/ppt/charts/chart16.xml" ContentType="application/vnd.openxmlformats-officedocument.drawingml.chart+xml"/>
  <Override PartName="/ppt/charts/chart17.xml" ContentType="application/vnd.openxmlformats-officedocument.drawingml.chart+xml"/>
  <Override PartName="/ppt/charts/chart18.xml" ContentType="application/vnd.openxmlformats-officedocument.drawingml.chart+xml"/>
  <Override PartName="/ppt/charts/chart19.xml" ContentType="application/vnd.openxmlformats-officedocument.drawingml.chart+xml"/>
  <Override PartName="/ppt/charts/chart20.xml" ContentType="application/vnd.openxmlformats-officedocument.drawingml.chart+xml"/>
  <Override PartName="/ppt/charts/chart21.xml" ContentType="application/vnd.openxmlformats-officedocument.drawingml.chart+xml"/>
  <Override PartName="/ppt/charts/chart22.xml" ContentType="application/vnd.openxmlformats-officedocument.drawingml.chart+xml"/>
  <Override PartName="/ppt/charts/chart23.xml" ContentType="application/vnd.openxmlformats-officedocument.drawingml.chart+xml"/>
  <Override PartName="/ppt/notesSlides/notesSlide4.xml" ContentType="application/vnd.openxmlformats-officedocument.presentationml.notesSlide+xml"/>
  <Override PartName="/ppt/charts/chart24.xml" ContentType="application/vnd.openxmlformats-officedocument.drawingml.chart+xml"/>
  <Override PartName="/ppt/charts/chart25.xml" ContentType="application/vnd.openxmlformats-officedocument.drawingml.chart+xml"/>
  <Override PartName="/ppt/charts/chart26.xml" ContentType="application/vnd.openxmlformats-officedocument.drawingml.chart+xml"/>
  <Override PartName="/ppt/charts/chart27.xml" ContentType="application/vnd.openxmlformats-officedocument.drawingml.chart+xml"/>
  <Override PartName="/ppt/charts/chart28.xml" ContentType="application/vnd.openxmlformats-officedocument.drawingml.chart+xml"/>
  <Override PartName="/ppt/charts/chart29.xml" ContentType="application/vnd.openxmlformats-officedocument.drawingml.chart+xml"/>
  <Override PartName="/ppt/charts/chart30.xml" ContentType="application/vnd.openxmlformats-officedocument.drawingml.chart+xml"/>
  <Override PartName="/ppt/charts/chart31.xml" ContentType="application/vnd.openxmlformats-officedocument.drawingml.chart+xml"/>
  <Override PartName="/ppt/charts/chart32.xml" ContentType="application/vnd.openxmlformats-officedocument.drawingml.chart+xml"/>
  <Override PartName="/ppt/charts/chart33.xml" ContentType="application/vnd.openxmlformats-officedocument.drawingml.chart+xml"/>
  <Override PartName="/ppt/charts/chart34.xml" ContentType="application/vnd.openxmlformats-officedocument.drawingml.chart+xml"/>
  <Override PartName="/ppt/charts/chart35.xml" ContentType="application/vnd.openxmlformats-officedocument.drawingml.chart+xml"/>
  <Override PartName="/ppt/charts/chart36.xml" ContentType="application/vnd.openxmlformats-officedocument.drawingml.chart+xml"/>
  <Override PartName="/ppt/charts/chart37.xml" ContentType="application/vnd.openxmlformats-officedocument.drawingml.chart+xml"/>
  <Override PartName="/ppt/charts/chart38.xml" ContentType="application/vnd.openxmlformats-officedocument.drawingml.chart+xml"/>
  <Override PartName="/ppt/charts/chart39.xml" ContentType="application/vnd.openxmlformats-officedocument.drawingml.chart+xml"/>
  <Override PartName="/ppt/charts/chart40.xml" ContentType="application/vnd.openxmlformats-officedocument.drawingml.chart+xml"/>
  <Override PartName="/ppt/charts/chart41.xml" ContentType="application/vnd.openxmlformats-officedocument.drawingml.chart+xml"/>
  <Override PartName="/ppt/charts/chart42.xml" ContentType="application/vnd.openxmlformats-officedocument.drawingml.chart+xml"/>
  <Override PartName="/ppt/charts/chart43.xml" ContentType="application/vnd.openxmlformats-officedocument.drawingml.chart+xml"/>
  <Override PartName="/ppt/charts/chart44.xml" ContentType="application/vnd.openxmlformats-officedocument.drawingml.chart+xml"/>
  <Override PartName="/ppt/charts/chart45.xml" ContentType="application/vnd.openxmlformats-officedocument.drawingml.chart+xml"/>
  <Override PartName="/ppt/charts/chart46.xml" ContentType="application/vnd.openxmlformats-officedocument.drawingml.chart+xml"/>
  <Override PartName="/ppt/charts/chart47.xml" ContentType="application/vnd.openxmlformats-officedocument.drawingml.chart+xml"/>
  <Override PartName="/ppt/charts/chart48.xml" ContentType="application/vnd.openxmlformats-officedocument.drawingml.chart+xml"/>
  <Override PartName="/ppt/charts/chart49.xml" ContentType="application/vnd.openxmlformats-officedocument.drawingml.chart+xml"/>
  <Override PartName="/ppt/charts/chart50.xml" ContentType="application/vnd.openxmlformats-officedocument.drawingml.chart+xml"/>
  <Override PartName="/ppt/charts/chart51.xml" ContentType="application/vnd.openxmlformats-officedocument.drawingml.chart+xml"/>
  <Override PartName="/ppt/charts/chart52.xml" ContentType="application/vnd.openxmlformats-officedocument.drawingml.chart+xml"/>
  <Override PartName="/ppt/charts/chart53.xml" ContentType="application/vnd.openxmlformats-officedocument.drawingml.chart+xml"/>
  <Override PartName="/ppt/charts/chart54.xml" ContentType="application/vnd.openxmlformats-officedocument.drawingml.chart+xml"/>
  <Override PartName="/ppt/charts/chart55.xml" ContentType="application/vnd.openxmlformats-officedocument.drawingml.chart+xml"/>
  <Override PartName="/ppt/charts/chart56.xml" ContentType="application/vnd.openxmlformats-officedocument.drawingml.chart+xml"/>
  <Override PartName="/ppt/notesSlides/notesSlide5.xml" ContentType="application/vnd.openxmlformats-officedocument.presentationml.notesSlide+xml"/>
  <Override PartName="/ppt/charts/chart57.xml" ContentType="application/vnd.openxmlformats-officedocument.drawingml.chart+xml"/>
  <Override PartName="/ppt/charts/chart58.xml" ContentType="application/vnd.openxmlformats-officedocument.drawingml.chart+xml"/>
  <Override PartName="/ppt/charts/chart59.xml" ContentType="application/vnd.openxmlformats-officedocument.drawingml.chart+xml"/>
  <Override PartName="/ppt/charts/chart60.xml" ContentType="application/vnd.openxmlformats-officedocument.drawingml.chart+xml"/>
  <Override PartName="/ppt/charts/chart61.xml" ContentType="application/vnd.openxmlformats-officedocument.drawingml.chart+xml"/>
  <Override PartName="/ppt/charts/chart62.xml" ContentType="application/vnd.openxmlformats-officedocument.drawingml.chart+xml"/>
  <Override PartName="/ppt/charts/chart63.xml" ContentType="application/vnd.openxmlformats-officedocument.drawingml.chart+xml"/>
  <Override PartName="/ppt/charts/chart64.xml" ContentType="application/vnd.openxmlformats-officedocument.drawingml.chart+xml"/>
  <Override PartName="/ppt/charts/chart65.xml" ContentType="application/vnd.openxmlformats-officedocument.drawingml.chart+xml"/>
  <Override PartName="/ppt/charts/chart66.xml" ContentType="application/vnd.openxmlformats-officedocument.drawingml.chart+xml"/>
  <Override PartName="/ppt/charts/chart67.xml" ContentType="application/vnd.openxmlformats-officedocument.drawingml.chart+xml"/>
  <Override PartName="/ppt/charts/chart68.xml" ContentType="application/vnd.openxmlformats-officedocument.drawingml.chart+xml"/>
  <Override PartName="/ppt/charts/chart69.xml" ContentType="application/vnd.openxmlformats-officedocument.drawingml.chart+xml"/>
  <Override PartName="/ppt/charts/chart70.xml" ContentType="application/vnd.openxmlformats-officedocument.drawingml.chart+xml"/>
  <Override PartName="/ppt/charts/chart71.xml" ContentType="application/vnd.openxmlformats-officedocument.drawingml.chart+xml"/>
  <Override PartName="/ppt/charts/chart72.xml" ContentType="application/vnd.openxmlformats-officedocument.drawingml.chart+xml"/>
  <Override PartName="/ppt/charts/chart73.xml" ContentType="application/vnd.openxmlformats-officedocument.drawingml.chart+xml"/>
  <Override PartName="/ppt/charts/chart74.xml" ContentType="application/vnd.openxmlformats-officedocument.drawingml.chart+xml"/>
  <Override PartName="/ppt/charts/chart75.xml" ContentType="application/vnd.openxmlformats-officedocument.drawingml.chart+xml"/>
  <Override PartName="/ppt/charts/chart76.xml" ContentType="application/vnd.openxmlformats-officedocument.drawingml.chart+xml"/>
  <Override PartName="/ppt/charts/chart77.xml" ContentType="application/vnd.openxmlformats-officedocument.drawingml.chart+xml"/>
  <Override PartName="/ppt/charts/chart78.xml" ContentType="application/vnd.openxmlformats-officedocument.drawingml.chart+xml"/>
  <Override PartName="/ppt/charts/chart79.xml" ContentType="application/vnd.openxmlformats-officedocument.drawingml.chart+xml"/>
  <Override PartName="/ppt/charts/chart80.xml" ContentType="application/vnd.openxmlformats-officedocument.drawingml.chart+xml"/>
  <Override PartName="/ppt/charts/chart81.xml" ContentType="application/vnd.openxmlformats-officedocument.drawingml.chart+xml"/>
  <Override PartName="/ppt/charts/chart82.xml" ContentType="application/vnd.openxmlformats-officedocument.drawingml.chart+xml"/>
  <Override PartName="/ppt/charts/chart83.xml" ContentType="application/vnd.openxmlformats-officedocument.drawingml.chart+xml"/>
  <Override PartName="/ppt/charts/chart84.xml" ContentType="application/vnd.openxmlformats-officedocument.drawingml.chart+xml"/>
  <Override PartName="/ppt/charts/chart85.xml" ContentType="application/vnd.openxmlformats-officedocument.drawingml.chart+xml"/>
  <Override PartName="/ppt/charts/chart86.xml" ContentType="application/vnd.openxmlformats-officedocument.drawingml.chart+xml"/>
  <Override PartName="/ppt/charts/chart87.xml" ContentType="application/vnd.openxmlformats-officedocument.drawingml.chart+xml"/>
  <Override PartName="/ppt/charts/chart88.xml" ContentType="application/vnd.openxmlformats-officedocument.drawingml.chart+xml"/>
  <Override PartName="/ppt/charts/chart89.xml" ContentType="application/vnd.openxmlformats-officedocument.drawingml.chart+xml"/>
  <Override PartName="/ppt/charts/chart90.xml" ContentType="application/vnd.openxmlformats-officedocument.drawingml.chart+xml"/>
  <Override PartName="/ppt/charts/chart91.xml" ContentType="application/vnd.openxmlformats-officedocument.drawingml.chart+xml"/>
  <Override PartName="/ppt/notesSlides/notesSlide6.xml" ContentType="application/vnd.openxmlformats-officedocument.presentationml.notesSlide+xml"/>
  <Override PartName="/ppt/charts/chart92.xml" ContentType="application/vnd.openxmlformats-officedocument.drawingml.chart+xml"/>
  <Override PartName="/ppt/charts/chart93.xml" ContentType="application/vnd.openxmlformats-officedocument.drawingml.chart+xml"/>
  <Override PartName="/ppt/charts/chart94.xml" ContentType="application/vnd.openxmlformats-officedocument.drawingml.chart+xml"/>
  <Override PartName="/ppt/charts/chart95.xml" ContentType="application/vnd.openxmlformats-officedocument.drawingml.chart+xml"/>
  <Override PartName="/ppt/charts/chart96.xml" ContentType="application/vnd.openxmlformats-officedocument.drawingml.chart+xml"/>
  <Override PartName="/ppt/charts/chart97.xml" ContentType="application/vnd.openxmlformats-officedocument.drawingml.chart+xml"/>
  <Override PartName="/ppt/charts/chart98.xml" ContentType="application/vnd.openxmlformats-officedocument.drawingml.chart+xml"/>
  <Override PartName="/ppt/charts/chart99.xml" ContentType="application/vnd.openxmlformats-officedocument.drawingml.chart+xml"/>
  <Override PartName="/ppt/notesSlides/notesSlide7.xml" ContentType="application/vnd.openxmlformats-officedocument.presentationml.notesSlide+xml"/>
  <Override PartName="/ppt/charts/chart100.xml" ContentType="application/vnd.openxmlformats-officedocument.drawingml.chart+xml"/>
  <Override PartName="/ppt/charts/chart101.xml" ContentType="application/vnd.openxmlformats-officedocument.drawingml.chart+xml"/>
  <Override PartName="/ppt/charts/chart102.xml" ContentType="application/vnd.openxmlformats-officedocument.drawingml.chart+xml"/>
  <Override PartName="/ppt/charts/chart103.xml" ContentType="application/vnd.openxmlformats-officedocument.drawingml.chart+xml"/>
  <Override PartName="/ppt/charts/chart104.xml" ContentType="application/vnd.openxmlformats-officedocument.drawingml.chart+xml"/>
  <Override PartName="/ppt/charts/chart105.xml" ContentType="application/vnd.openxmlformats-officedocument.drawingml.chart+xml"/>
  <Override PartName="/ppt/charts/chart106.xml" ContentType="application/vnd.openxmlformats-officedocument.drawingml.chart+xml"/>
  <Override PartName="/ppt/charts/chart107.xml" ContentType="application/vnd.openxmlformats-officedocument.drawingml.chart+xml"/>
  <Override PartName="/ppt/charts/chart108.xml" ContentType="application/vnd.openxmlformats-officedocument.drawingml.chart+xml"/>
  <Override PartName="/ppt/charts/chart109.xml" ContentType="application/vnd.openxmlformats-officedocument.drawingml.chart+xml"/>
  <Override PartName="/ppt/charts/chart110.xml" ContentType="application/vnd.openxmlformats-officedocument.drawingml.chart+xml"/>
  <Override PartName="/ppt/charts/chart111.xml" ContentType="application/vnd.openxmlformats-officedocument.drawingml.chart+xml"/>
  <Override PartName="/ppt/charts/chart112.xml" ContentType="application/vnd.openxmlformats-officedocument.drawingml.chart+xml"/>
  <Override PartName="/ppt/charts/chart113.xml" ContentType="application/vnd.openxmlformats-officedocument.drawingml.chart+xml"/>
  <Override PartName="/ppt/charts/chart114.xml" ContentType="application/vnd.openxmlformats-officedocument.drawingml.chart+xml"/>
  <Override PartName="/ppt/charts/chart115.xml" ContentType="application/vnd.openxmlformats-officedocument.drawingml.chart+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rts/chart116.xml" ContentType="application/vnd.openxmlformats-officedocument.drawingml.chart+xml"/>
  <Override PartName="/ppt/charts/chart117.xml" ContentType="application/vnd.openxmlformats-officedocument.drawingml.chart+xml"/>
  <Override PartName="/ppt/charts/chart118.xml" ContentType="application/vnd.openxmlformats-officedocument.drawingml.chart+xml"/>
  <Override PartName="/ppt/charts/chart119.xml" ContentType="application/vnd.openxmlformats-officedocument.drawingml.chart+xml"/>
  <Override PartName="/ppt/charts/chart120.xml" ContentType="application/vnd.openxmlformats-officedocument.drawingml.chart+xml"/>
  <Override PartName="/ppt/notesSlides/notesSlide10.xml" ContentType="application/vnd.openxmlformats-officedocument.presentationml.notesSlide+xml"/>
  <Override PartName="/ppt/charts/chart121.xml" ContentType="application/vnd.openxmlformats-officedocument.drawingml.chart+xml"/>
  <Override PartName="/ppt/charts/chart122.xml" ContentType="application/vnd.openxmlformats-officedocument.drawingml.chart+xml"/>
  <Override PartName="/ppt/charts/chart123.xml" ContentType="application/vnd.openxmlformats-officedocument.drawingml.chart+xml"/>
  <Override PartName="/ppt/charts/chart124.xml" ContentType="application/vnd.openxmlformats-officedocument.drawingml.chart+xml"/>
  <Override PartName="/ppt/charts/chart125.xml" ContentType="application/vnd.openxmlformats-officedocument.drawingml.chart+xml"/>
  <Override PartName="/ppt/notesSlides/notesSlide11.xml" ContentType="application/vnd.openxmlformats-officedocument.presentationml.notesSlide+xml"/>
  <Override PartName="/ppt/charts/chart126.xml" ContentType="application/vnd.openxmlformats-officedocument.drawingml.chart+xml"/>
  <Override PartName="/ppt/charts/chart127.xml" ContentType="application/vnd.openxmlformats-officedocument.drawingml.chart+xml"/>
  <Override PartName="/ppt/charts/chart128.xml" ContentType="application/vnd.openxmlformats-officedocument.drawingml.chart+xml"/>
  <Override PartName="/ppt/charts/chart129.xml" ContentType="application/vnd.openxmlformats-officedocument.drawingml.chart+xml"/>
  <Override PartName="/ppt/charts/chart130.xml" ContentType="application/vnd.openxmlformats-officedocument.drawingml.chart+xml"/>
  <Override PartName="/ppt/notesSlides/notesSlide12.xml" ContentType="application/vnd.openxmlformats-officedocument.presentationml.notesSlide+xml"/>
  <Override PartName="/ppt/charts/chart131.xml" ContentType="application/vnd.openxmlformats-officedocument.drawingml.chart+xml"/>
  <Override PartName="/ppt/charts/chart132.xml" ContentType="application/vnd.openxmlformats-officedocument.drawingml.chart+xml"/>
  <Override PartName="/ppt/charts/chart133.xml" ContentType="application/vnd.openxmlformats-officedocument.drawingml.chart+xml"/>
  <Override PartName="/ppt/charts/chart134.xml" ContentType="application/vnd.openxmlformats-officedocument.drawingml.chart+xml"/>
  <Override PartName="/ppt/charts/chart135.xml" ContentType="application/vnd.openxmlformats-officedocument.drawingml.chart+xml"/>
  <Override PartName="/ppt/notesSlides/notesSlide13.xml" ContentType="application/vnd.openxmlformats-officedocument.presentationml.notesSlide+xml"/>
  <Override PartName="/ppt/charts/chart136.xml" ContentType="application/vnd.openxmlformats-officedocument.drawingml.chart+xml"/>
  <Override PartName="/ppt/charts/chart137.xml" ContentType="application/vnd.openxmlformats-officedocument.drawingml.chart+xml"/>
  <Override PartName="/ppt/charts/chart138.xml" ContentType="application/vnd.openxmlformats-officedocument.drawingml.chart+xml"/>
  <Override PartName="/ppt/notesSlides/notesSlide14.xml" ContentType="application/vnd.openxmlformats-officedocument.presentationml.notesSlide+xml"/>
  <Override PartName="/ppt/charts/chart139.xml" ContentType="application/vnd.openxmlformats-officedocument.drawingml.chart+xml"/>
  <Override PartName="/ppt/charts/chart140.xml" ContentType="application/vnd.openxmlformats-officedocument.drawingml.chart+xml"/>
  <Override PartName="/ppt/charts/chart141.xml" ContentType="application/vnd.openxmlformats-officedocument.drawingml.chart+xml"/>
  <Override PartName="/ppt/charts/chart142.xml" ContentType="application/vnd.openxmlformats-officedocument.drawingml.chart+xml"/>
  <Override PartName="/ppt/notesSlides/notesSlide15.xml" ContentType="application/vnd.openxmlformats-officedocument.presentationml.notesSlide+xml"/>
  <Override PartName="/ppt/charts/chart143.xml" ContentType="application/vnd.openxmlformats-officedocument.drawingml.chart+xml"/>
  <Override PartName="/ppt/charts/chart144.xml" ContentType="application/vnd.openxmlformats-officedocument.drawingml.chart+xml"/>
  <Override PartName="/ppt/charts/chart145.xml" ContentType="application/vnd.openxmlformats-officedocument.drawingml.chart+xml"/>
  <Override PartName="/ppt/notesSlides/notesSlide16.xml" ContentType="application/vnd.openxmlformats-officedocument.presentationml.notesSlide+xml"/>
  <Override PartName="/ppt/charts/chart146.xml" ContentType="application/vnd.openxmlformats-officedocument.drawingml.chart+xml"/>
  <Override PartName="/ppt/charts/chart147.xml" ContentType="application/vnd.openxmlformats-officedocument.drawingml.chart+xml"/>
  <Override PartName="/ppt/charts/chart148.xml" ContentType="application/vnd.openxmlformats-officedocument.drawingml.chart+xml"/>
  <Override PartName="/ppt/notesSlides/notesSlide17.xml" ContentType="application/vnd.openxmlformats-officedocument.presentationml.notesSlide+xml"/>
  <Override PartName="/ppt/charts/chart149.xml" ContentType="application/vnd.openxmlformats-officedocument.drawingml.chart+xml"/>
  <Override PartName="/ppt/charts/chart150.xml" ContentType="application/vnd.openxmlformats-officedocument.drawingml.chart+xml"/>
  <Override PartName="/ppt/charts/chart151.xml" ContentType="application/vnd.openxmlformats-officedocument.drawingml.chart+xml"/>
  <Override PartName="/ppt/notesSlides/notesSlide18.xml" ContentType="application/vnd.openxmlformats-officedocument.presentationml.notesSlide+xml"/>
  <Override PartName="/ppt/charts/chart152.xml" ContentType="application/vnd.openxmlformats-officedocument.drawingml.chart+xml"/>
  <Override PartName="/ppt/charts/chart153.xml" ContentType="application/vnd.openxmlformats-officedocument.drawingml.chart+xml"/>
  <Override PartName="/ppt/charts/chart154.xml" ContentType="application/vnd.openxmlformats-officedocument.drawingml.chart+xml"/>
  <Override PartName="/ppt/charts/chart155.xml" ContentType="application/vnd.openxmlformats-officedocument.drawingml.chart+xml"/>
  <Override PartName="/ppt/notesSlides/notesSlide19.xml" ContentType="application/vnd.openxmlformats-officedocument.presentationml.notesSlide+xml"/>
  <Override PartName="/ppt/charts/chart156.xml" ContentType="application/vnd.openxmlformats-officedocument.drawingml.chart+xml"/>
  <Override PartName="/ppt/charts/chart157.xml" ContentType="application/vnd.openxmlformats-officedocument.drawingml.chart+xml"/>
  <Override PartName="/ppt/charts/chart158.xml" ContentType="application/vnd.openxmlformats-officedocument.drawingml.chart+xml"/>
  <Override PartName="/ppt/charts/chart159.xml" ContentType="application/vnd.openxmlformats-officedocument.drawingml.chart+xml"/>
  <Override PartName="/ppt/notesSlides/notesSlide20.xml" ContentType="application/vnd.openxmlformats-officedocument.presentationml.notesSlide+xml"/>
  <Override PartName="/ppt/charts/chart160.xml" ContentType="application/vnd.openxmlformats-officedocument.drawingml.chart+xml"/>
  <Override PartName="/ppt/charts/chart161.xml" ContentType="application/vnd.openxmlformats-officedocument.drawingml.chart+xml"/>
  <Override PartName="/ppt/charts/chart162.xml" ContentType="application/vnd.openxmlformats-officedocument.drawingml.chart+xml"/>
  <Override PartName="/ppt/charts/chart163.xml" ContentType="application/vnd.openxmlformats-officedocument.drawingml.chart+xml"/>
  <Override PartName="/ppt/notesSlides/notesSlide21.xml" ContentType="application/vnd.openxmlformats-officedocument.presentationml.notesSlide+xml"/>
  <Override PartName="/ppt/charts/chart164.xml" ContentType="application/vnd.openxmlformats-officedocument.drawingml.chart+xml"/>
  <Override PartName="/ppt/charts/chart165.xml" ContentType="application/vnd.openxmlformats-officedocument.drawingml.chart+xml"/>
  <Override PartName="/docProps/core.xml" ContentType="application/vnd.openxmlformats-package.core-properties+xml"/>
  <Override PartName="/docProps/app.xml" ContentType="application/vnd.openxmlformats-officedocument.extended-properties+xml"/>
  <Override PartName="/ppt/authors.xml" ContentType="application/vnd.ms-powerpoint.author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55"/>
  </p:notesMasterIdLst>
  <p:sldIdLst>
    <p:sldId id="259" r:id="rId2"/>
    <p:sldId id="430" r:id="rId3"/>
    <p:sldId id="435" r:id="rId4"/>
    <p:sldId id="585" r:id="rId5"/>
    <p:sldId id="587" r:id="rId6"/>
    <p:sldId id="588" r:id="rId7"/>
    <p:sldId id="452" r:id="rId8"/>
    <p:sldId id="590" r:id="rId9"/>
    <p:sldId id="632" r:id="rId10"/>
    <p:sldId id="592" r:id="rId11"/>
    <p:sldId id="594" r:id="rId12"/>
    <p:sldId id="596" r:id="rId13"/>
    <p:sldId id="597" r:id="rId14"/>
    <p:sldId id="598" r:id="rId15"/>
    <p:sldId id="599" r:id="rId16"/>
    <p:sldId id="600" r:id="rId17"/>
    <p:sldId id="601" r:id="rId18"/>
    <p:sldId id="602" r:id="rId19"/>
    <p:sldId id="603" r:id="rId20"/>
    <p:sldId id="604" r:id="rId21"/>
    <p:sldId id="605" r:id="rId22"/>
    <p:sldId id="606" r:id="rId23"/>
    <p:sldId id="607" r:id="rId24"/>
    <p:sldId id="608" r:id="rId25"/>
    <p:sldId id="609" r:id="rId26"/>
    <p:sldId id="610" r:id="rId27"/>
    <p:sldId id="611" r:id="rId28"/>
    <p:sldId id="612" r:id="rId29"/>
    <p:sldId id="613" r:id="rId30"/>
    <p:sldId id="614" r:id="rId31"/>
    <p:sldId id="437" r:id="rId32"/>
    <p:sldId id="616" r:id="rId33"/>
    <p:sldId id="615" r:id="rId34"/>
    <p:sldId id="617" r:id="rId35"/>
    <p:sldId id="618" r:id="rId36"/>
    <p:sldId id="635" r:id="rId37"/>
    <p:sldId id="633" r:id="rId38"/>
    <p:sldId id="620" r:id="rId39"/>
    <p:sldId id="621" r:id="rId40"/>
    <p:sldId id="622" r:id="rId41"/>
    <p:sldId id="623" r:id="rId42"/>
    <p:sldId id="624" r:id="rId43"/>
    <p:sldId id="625" r:id="rId44"/>
    <p:sldId id="439" r:id="rId45"/>
    <p:sldId id="626" r:id="rId46"/>
    <p:sldId id="443" r:id="rId47"/>
    <p:sldId id="627" r:id="rId48"/>
    <p:sldId id="445" r:id="rId49"/>
    <p:sldId id="628" r:id="rId50"/>
    <p:sldId id="629" r:id="rId51"/>
    <p:sldId id="447" r:id="rId52"/>
    <p:sldId id="630" r:id="rId53"/>
    <p:sldId id="631" r:id="rId54"/>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2857" userDrawn="1">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42EAC584-389B-B08A-F0C1-4921F410E2F2}" name="offi1 parametria" initials="op" userId="92d73d5f407391e9" providerId="Windows Liv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3300"/>
    <a:srgbClr val="9BBB59"/>
    <a:srgbClr val="3D3923"/>
    <a:srgbClr val="AC504D"/>
    <a:srgbClr val="4A1B1A"/>
    <a:srgbClr val="D0CBB0"/>
    <a:srgbClr val="C9C3A3"/>
    <a:srgbClr val="C0B892"/>
    <a:srgbClr val="B7AE83"/>
    <a:srgbClr val="AFA57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D03447BB-5D67-496B-8E87-E561075AD55C}" styleName="Estilo oscuro 1 - Énfasis 3">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3"/>
          </a:solidFill>
        </a:fill>
      </a:tcStyle>
    </a:wholeTbl>
    <a:band1H>
      <a:tcStyle>
        <a:tcBdr/>
        <a:fill>
          <a:solidFill>
            <a:schemeClr val="accent3">
              <a:shade val="60000"/>
            </a:schemeClr>
          </a:solidFill>
        </a:fill>
      </a:tcStyle>
    </a:band1H>
    <a:band1V>
      <a:tcStyle>
        <a:tcBdr/>
        <a:fill>
          <a:solidFill>
            <a:schemeClr val="accent3">
              <a:shade val="60000"/>
            </a:schemeClr>
          </a:solidFill>
        </a:fill>
      </a:tcStyle>
    </a:band1V>
    <a:lastCol>
      <a:tcTxStyle b="on"/>
      <a:tcStyle>
        <a:tcBdr>
          <a:left>
            <a:ln w="25400" cmpd="sng">
              <a:solidFill>
                <a:schemeClr val="lt1"/>
              </a:solidFill>
            </a:ln>
          </a:left>
        </a:tcBdr>
        <a:fill>
          <a:solidFill>
            <a:schemeClr val="accent3">
              <a:shade val="60000"/>
            </a:schemeClr>
          </a:solidFill>
        </a:fill>
      </a:tcStyle>
    </a:lastCol>
    <a:firstCol>
      <a:tcTxStyle b="on"/>
      <a:tcStyle>
        <a:tcBdr>
          <a:right>
            <a:ln w="25400" cmpd="sng">
              <a:solidFill>
                <a:schemeClr val="lt1"/>
              </a:solidFill>
            </a:ln>
          </a:right>
        </a:tcBdr>
        <a:fill>
          <a:solidFill>
            <a:schemeClr val="accent3">
              <a:shade val="60000"/>
            </a:schemeClr>
          </a:solidFill>
        </a:fill>
      </a:tcStyle>
    </a:firstCol>
    <a:lastRow>
      <a:tcTxStyle b="on"/>
      <a:tcStyle>
        <a:tcBdr>
          <a:top>
            <a:ln w="25400" cmpd="sng">
              <a:solidFill>
                <a:schemeClr val="lt1"/>
              </a:solidFill>
            </a:ln>
          </a:top>
        </a:tcBdr>
        <a:fill>
          <a:solidFill>
            <a:schemeClr val="accent3">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F5AB1C69-6EDB-4FF4-983F-18BD219EF322}" styleName="Estilo medio 2 - Énfasis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21E4AEA4-8DFA-4A89-87EB-49C32662AFE0}" styleName="Estilo medio 2 - Énfasis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AF606853-7671-496A-8E4F-DF71F8EC918B}" styleName="Estilo oscuro 1 - Énfasis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327F97BB-C833-4FB7-BDE5-3F7075034690}" styleName="Estilo temático 2 - Énfasis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8FD4443E-F989-4FC4-A0C8-D5A2AF1F390B}" styleName="Estilo oscuro 1 - Énfasis 5">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5"/>
          </a:solidFill>
        </a:fill>
      </a:tcStyle>
    </a:wholeTbl>
    <a:band1H>
      <a:tcStyle>
        <a:tcBdr/>
        <a:fill>
          <a:solidFill>
            <a:schemeClr val="accent5">
              <a:shade val="60000"/>
            </a:schemeClr>
          </a:solidFill>
        </a:fill>
      </a:tcStyle>
    </a:band1H>
    <a:band1V>
      <a:tcStyle>
        <a:tcBdr/>
        <a:fill>
          <a:solidFill>
            <a:schemeClr val="accent5">
              <a:shade val="60000"/>
            </a:schemeClr>
          </a:solidFill>
        </a:fill>
      </a:tcStyle>
    </a:band1V>
    <a:lastCol>
      <a:tcTxStyle b="on"/>
      <a:tcStyle>
        <a:tcBdr>
          <a:left>
            <a:ln w="25400" cmpd="sng">
              <a:solidFill>
                <a:schemeClr val="lt1"/>
              </a:solidFill>
            </a:ln>
          </a:left>
        </a:tcBdr>
        <a:fill>
          <a:solidFill>
            <a:schemeClr val="accent5">
              <a:shade val="60000"/>
            </a:schemeClr>
          </a:solidFill>
        </a:fill>
      </a:tcStyle>
    </a:lastCol>
    <a:firstCol>
      <a:tcTxStyle b="on"/>
      <a:tcStyle>
        <a:tcBdr>
          <a:right>
            <a:ln w="25400" cmpd="sng">
              <a:solidFill>
                <a:schemeClr val="lt1"/>
              </a:solidFill>
            </a:ln>
          </a:right>
        </a:tcBdr>
        <a:fill>
          <a:solidFill>
            <a:schemeClr val="accent5">
              <a:shade val="60000"/>
            </a:schemeClr>
          </a:solidFill>
        </a:fill>
      </a:tcStyle>
    </a:firstCol>
    <a:lastRow>
      <a:tcTxStyle b="on"/>
      <a:tcStyle>
        <a:tcBdr>
          <a:top>
            <a:ln w="25400" cmpd="sng">
              <a:solidFill>
                <a:schemeClr val="lt1"/>
              </a:solidFill>
            </a:ln>
          </a:top>
        </a:tcBdr>
        <a:fill>
          <a:solidFill>
            <a:schemeClr val="accent5">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073A0DAA-6AF3-43AB-8588-CEC1D06C72B9}" styleName="Estilo medio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C083E6E3-FA7D-4D7B-A595-EF9225AFEA82}" styleName="Estilo claro 1 - Acento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306799F8-075E-4A3A-A7F6-7FBC6576F1A4}" styleName="Estilo temático 2 - Énfasis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5940675A-B579-460E-94D1-54222C63F5DA}" styleName="Sin estilo, cuadrícula de la tabla">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F2DE63D5-997A-4646-A377-4702673A728D}" styleName="Estilo claro 2 - Acento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2D5ABB26-0587-4C30-8999-92F81FD0307C}" styleName="Sin estilo ni cuadrícula">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9D7B26C5-4107-4FEC-AEDC-1716B250A1EF}" styleName="Estilo claro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8799B23B-EC83-4686-B30A-512413B5E67A}" styleName="Estilo claro 3 - Acento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0870" autoAdjust="0"/>
    <p:restoredTop sz="94648"/>
  </p:normalViewPr>
  <p:slideViewPr>
    <p:cSldViewPr snapToGrid="0" showGuides="1">
      <p:cViewPr varScale="1">
        <p:scale>
          <a:sx n="109" d="100"/>
          <a:sy n="109" d="100"/>
        </p:scale>
        <p:origin x="1950" y="108"/>
      </p:cViewPr>
      <p:guideLst>
        <p:guide orient="horz" pos="2160"/>
        <p:guide pos="2857"/>
      </p:guideLst>
    </p:cSldViewPr>
  </p:slideViewPr>
  <p:notesTextViewPr>
    <p:cViewPr>
      <p:scale>
        <a:sx n="1" d="1"/>
        <a:sy n="1" d="1"/>
      </p:scale>
      <p:origin x="0" y="0"/>
    </p:cViewPr>
  </p:notesTextViewPr>
  <p:sorterViewPr>
    <p:cViewPr>
      <p:scale>
        <a:sx n="100" d="100"/>
        <a:sy n="100" d="100"/>
      </p:scale>
      <p:origin x="0" y="-4185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notesMaster" Target="notesMasters/notesMaster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theme" Target="theme/theme1.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viewProps" Target="viewProp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microsoft.com/office/2018/10/relationships/authors" Target="authors.xml"/></Relationships>
</file>

<file path=ppt/charts/_rels/chart1.xml.rels><?xml version="1.0" encoding="UTF-8" standalone="yes"?>
<Relationships xmlns="http://schemas.openxmlformats.org/package/2006/relationships"><Relationship Id="rId1" Type="http://schemas.openxmlformats.org/officeDocument/2006/relationships/package" Target="../embeddings/Hoja_de_c_lculo_de_Microsoft_Excel.xlsx"/></Relationships>
</file>

<file path=ppt/charts/_rels/chart10.xml.rels><?xml version="1.0" encoding="UTF-8" standalone="yes"?>
<Relationships xmlns="http://schemas.openxmlformats.org/package/2006/relationships"><Relationship Id="rId1" Type="http://schemas.openxmlformats.org/officeDocument/2006/relationships/package" Target="../embeddings/Hoja_de_c_lculo_de_Microsoft_Excel9.xlsx"/></Relationships>
</file>

<file path=ppt/charts/_rels/chart100.xml.rels><?xml version="1.0" encoding="UTF-8" standalone="yes"?>
<Relationships xmlns="http://schemas.openxmlformats.org/package/2006/relationships"><Relationship Id="rId1" Type="http://schemas.openxmlformats.org/officeDocument/2006/relationships/package" Target="../embeddings/Hoja_de_c_lculo_de_Microsoft_Excel99.xlsx"/></Relationships>
</file>

<file path=ppt/charts/_rels/chart101.xml.rels><?xml version="1.0" encoding="UTF-8" standalone="yes"?>
<Relationships xmlns="http://schemas.openxmlformats.org/package/2006/relationships"><Relationship Id="rId1" Type="http://schemas.openxmlformats.org/officeDocument/2006/relationships/package" Target="../embeddings/Hoja_de_c_lculo_de_Microsoft_Excel100.xlsx"/></Relationships>
</file>

<file path=ppt/charts/_rels/chart102.xml.rels><?xml version="1.0" encoding="UTF-8" standalone="yes"?>
<Relationships xmlns="http://schemas.openxmlformats.org/package/2006/relationships"><Relationship Id="rId1" Type="http://schemas.openxmlformats.org/officeDocument/2006/relationships/package" Target="../embeddings/Hoja_de_c_lculo_de_Microsoft_Excel101.xlsx"/></Relationships>
</file>

<file path=ppt/charts/_rels/chart103.xml.rels><?xml version="1.0" encoding="UTF-8" standalone="yes"?>
<Relationships xmlns="http://schemas.openxmlformats.org/package/2006/relationships"><Relationship Id="rId1" Type="http://schemas.openxmlformats.org/officeDocument/2006/relationships/package" Target="../embeddings/Hoja_de_c_lculo_de_Microsoft_Excel102.xlsx"/></Relationships>
</file>

<file path=ppt/charts/_rels/chart104.xml.rels><?xml version="1.0" encoding="UTF-8" standalone="yes"?>
<Relationships xmlns="http://schemas.openxmlformats.org/package/2006/relationships"><Relationship Id="rId1" Type="http://schemas.openxmlformats.org/officeDocument/2006/relationships/package" Target="../embeddings/Hoja_de_c_lculo_de_Microsoft_Excel103.xlsx"/></Relationships>
</file>

<file path=ppt/charts/_rels/chart105.xml.rels><?xml version="1.0" encoding="UTF-8" standalone="yes"?>
<Relationships xmlns="http://schemas.openxmlformats.org/package/2006/relationships"><Relationship Id="rId1" Type="http://schemas.openxmlformats.org/officeDocument/2006/relationships/package" Target="../embeddings/Hoja_de_c_lculo_de_Microsoft_Excel104.xlsx"/></Relationships>
</file>

<file path=ppt/charts/_rels/chart106.xml.rels><?xml version="1.0" encoding="UTF-8" standalone="yes"?>
<Relationships xmlns="http://schemas.openxmlformats.org/package/2006/relationships"><Relationship Id="rId1" Type="http://schemas.openxmlformats.org/officeDocument/2006/relationships/package" Target="../embeddings/Hoja_de_c_lculo_de_Microsoft_Excel105.xlsx"/></Relationships>
</file>

<file path=ppt/charts/_rels/chart107.xml.rels><?xml version="1.0" encoding="UTF-8" standalone="yes"?>
<Relationships xmlns="http://schemas.openxmlformats.org/package/2006/relationships"><Relationship Id="rId1" Type="http://schemas.openxmlformats.org/officeDocument/2006/relationships/package" Target="../embeddings/Hoja_de_c_lculo_de_Microsoft_Excel106.xlsx"/></Relationships>
</file>

<file path=ppt/charts/_rels/chart108.xml.rels><?xml version="1.0" encoding="UTF-8" standalone="yes"?>
<Relationships xmlns="http://schemas.openxmlformats.org/package/2006/relationships"><Relationship Id="rId1" Type="http://schemas.openxmlformats.org/officeDocument/2006/relationships/package" Target="../embeddings/Hoja_de_c_lculo_de_Microsoft_Excel107.xlsx"/></Relationships>
</file>

<file path=ppt/charts/_rels/chart109.xml.rels><?xml version="1.0" encoding="UTF-8" standalone="yes"?>
<Relationships xmlns="http://schemas.openxmlformats.org/package/2006/relationships"><Relationship Id="rId1" Type="http://schemas.openxmlformats.org/officeDocument/2006/relationships/package" Target="../embeddings/Hoja_de_c_lculo_de_Microsoft_Excel108.xlsx"/></Relationships>
</file>

<file path=ppt/charts/_rels/chart11.xml.rels><?xml version="1.0" encoding="UTF-8" standalone="yes"?>
<Relationships xmlns="http://schemas.openxmlformats.org/package/2006/relationships"><Relationship Id="rId1" Type="http://schemas.openxmlformats.org/officeDocument/2006/relationships/package" Target="../embeddings/Hoja_de_c_lculo_de_Microsoft_Excel10.xlsx"/></Relationships>
</file>

<file path=ppt/charts/_rels/chart110.xml.rels><?xml version="1.0" encoding="UTF-8" standalone="yes"?>
<Relationships xmlns="http://schemas.openxmlformats.org/package/2006/relationships"><Relationship Id="rId1" Type="http://schemas.openxmlformats.org/officeDocument/2006/relationships/package" Target="../embeddings/Hoja_de_c_lculo_de_Microsoft_Excel109.xlsx"/></Relationships>
</file>

<file path=ppt/charts/_rels/chart111.xml.rels><?xml version="1.0" encoding="UTF-8" standalone="yes"?>
<Relationships xmlns="http://schemas.openxmlformats.org/package/2006/relationships"><Relationship Id="rId1" Type="http://schemas.openxmlformats.org/officeDocument/2006/relationships/package" Target="../embeddings/Hoja_de_c_lculo_de_Microsoft_Excel110.xlsx"/></Relationships>
</file>

<file path=ppt/charts/_rels/chart112.xml.rels><?xml version="1.0" encoding="UTF-8" standalone="yes"?>
<Relationships xmlns="http://schemas.openxmlformats.org/package/2006/relationships"><Relationship Id="rId1" Type="http://schemas.openxmlformats.org/officeDocument/2006/relationships/package" Target="../embeddings/Hoja_de_c_lculo_de_Microsoft_Excel111.xlsx"/></Relationships>
</file>

<file path=ppt/charts/_rels/chart113.xml.rels><?xml version="1.0" encoding="UTF-8" standalone="yes"?>
<Relationships xmlns="http://schemas.openxmlformats.org/package/2006/relationships"><Relationship Id="rId1" Type="http://schemas.openxmlformats.org/officeDocument/2006/relationships/package" Target="../embeddings/Hoja_de_c_lculo_de_Microsoft_Excel112.xlsx"/></Relationships>
</file>

<file path=ppt/charts/_rels/chart114.xml.rels><?xml version="1.0" encoding="UTF-8" standalone="yes"?>
<Relationships xmlns="http://schemas.openxmlformats.org/package/2006/relationships"><Relationship Id="rId1" Type="http://schemas.openxmlformats.org/officeDocument/2006/relationships/package" Target="../embeddings/Hoja_de_c_lculo_de_Microsoft_Excel113.xlsx"/></Relationships>
</file>

<file path=ppt/charts/_rels/chart115.xml.rels><?xml version="1.0" encoding="UTF-8" standalone="yes"?>
<Relationships xmlns="http://schemas.openxmlformats.org/package/2006/relationships"><Relationship Id="rId1" Type="http://schemas.openxmlformats.org/officeDocument/2006/relationships/package" Target="../embeddings/Hoja_de_c_lculo_de_Microsoft_Excel114.xlsx"/></Relationships>
</file>

<file path=ppt/charts/_rels/chart116.xml.rels><?xml version="1.0" encoding="UTF-8" standalone="yes"?>
<Relationships xmlns="http://schemas.openxmlformats.org/package/2006/relationships"><Relationship Id="rId1" Type="http://schemas.openxmlformats.org/officeDocument/2006/relationships/package" Target="../embeddings/Hoja_de_c_lculo_de_Microsoft_Excel115.xlsx"/></Relationships>
</file>

<file path=ppt/charts/_rels/chart117.xml.rels><?xml version="1.0" encoding="UTF-8" standalone="yes"?>
<Relationships xmlns="http://schemas.openxmlformats.org/package/2006/relationships"><Relationship Id="rId1" Type="http://schemas.openxmlformats.org/officeDocument/2006/relationships/package" Target="../embeddings/Hoja_de_c_lculo_de_Microsoft_Excel116.xlsx"/></Relationships>
</file>

<file path=ppt/charts/_rels/chart118.xml.rels><?xml version="1.0" encoding="UTF-8" standalone="yes"?>
<Relationships xmlns="http://schemas.openxmlformats.org/package/2006/relationships"><Relationship Id="rId1" Type="http://schemas.openxmlformats.org/officeDocument/2006/relationships/package" Target="../embeddings/Hoja_de_c_lculo_de_Microsoft_Excel117.xlsx"/></Relationships>
</file>

<file path=ppt/charts/_rels/chart119.xml.rels><?xml version="1.0" encoding="UTF-8" standalone="yes"?>
<Relationships xmlns="http://schemas.openxmlformats.org/package/2006/relationships"><Relationship Id="rId1" Type="http://schemas.openxmlformats.org/officeDocument/2006/relationships/package" Target="../embeddings/Hoja_de_c_lculo_de_Microsoft_Excel118.xlsx"/></Relationships>
</file>

<file path=ppt/charts/_rels/chart12.xml.rels><?xml version="1.0" encoding="UTF-8" standalone="yes"?>
<Relationships xmlns="http://schemas.openxmlformats.org/package/2006/relationships"><Relationship Id="rId1" Type="http://schemas.openxmlformats.org/officeDocument/2006/relationships/package" Target="../embeddings/Hoja_de_c_lculo_de_Microsoft_Excel11.xlsx"/></Relationships>
</file>

<file path=ppt/charts/_rels/chart120.xml.rels><?xml version="1.0" encoding="UTF-8" standalone="yes"?>
<Relationships xmlns="http://schemas.openxmlformats.org/package/2006/relationships"><Relationship Id="rId1" Type="http://schemas.openxmlformats.org/officeDocument/2006/relationships/package" Target="../embeddings/Hoja_de_c_lculo_de_Microsoft_Excel119.xlsx"/></Relationships>
</file>

<file path=ppt/charts/_rels/chart121.xml.rels><?xml version="1.0" encoding="UTF-8" standalone="yes"?>
<Relationships xmlns="http://schemas.openxmlformats.org/package/2006/relationships"><Relationship Id="rId1" Type="http://schemas.openxmlformats.org/officeDocument/2006/relationships/package" Target="../embeddings/Hoja_de_c_lculo_de_Microsoft_Excel120.xlsx"/></Relationships>
</file>

<file path=ppt/charts/_rels/chart122.xml.rels><?xml version="1.0" encoding="UTF-8" standalone="yes"?>
<Relationships xmlns="http://schemas.openxmlformats.org/package/2006/relationships"><Relationship Id="rId1" Type="http://schemas.openxmlformats.org/officeDocument/2006/relationships/package" Target="../embeddings/Hoja_de_c_lculo_de_Microsoft_Excel121.xlsx"/></Relationships>
</file>

<file path=ppt/charts/_rels/chart123.xml.rels><?xml version="1.0" encoding="UTF-8" standalone="yes"?>
<Relationships xmlns="http://schemas.openxmlformats.org/package/2006/relationships"><Relationship Id="rId1" Type="http://schemas.openxmlformats.org/officeDocument/2006/relationships/package" Target="../embeddings/Hoja_de_c_lculo_de_Microsoft_Excel122.xlsx"/></Relationships>
</file>

<file path=ppt/charts/_rels/chart124.xml.rels><?xml version="1.0" encoding="UTF-8" standalone="yes"?>
<Relationships xmlns="http://schemas.openxmlformats.org/package/2006/relationships"><Relationship Id="rId1" Type="http://schemas.openxmlformats.org/officeDocument/2006/relationships/package" Target="../embeddings/Hoja_de_c_lculo_de_Microsoft_Excel123.xlsx"/></Relationships>
</file>

<file path=ppt/charts/_rels/chart125.xml.rels><?xml version="1.0" encoding="UTF-8" standalone="yes"?>
<Relationships xmlns="http://schemas.openxmlformats.org/package/2006/relationships"><Relationship Id="rId1" Type="http://schemas.openxmlformats.org/officeDocument/2006/relationships/package" Target="../embeddings/Hoja_de_c_lculo_de_Microsoft_Excel124.xlsx"/></Relationships>
</file>

<file path=ppt/charts/_rels/chart126.xml.rels><?xml version="1.0" encoding="UTF-8" standalone="yes"?>
<Relationships xmlns="http://schemas.openxmlformats.org/package/2006/relationships"><Relationship Id="rId1" Type="http://schemas.openxmlformats.org/officeDocument/2006/relationships/package" Target="../embeddings/Hoja_de_c_lculo_de_Microsoft_Excel125.xlsx"/></Relationships>
</file>

<file path=ppt/charts/_rels/chart127.xml.rels><?xml version="1.0" encoding="UTF-8" standalone="yes"?>
<Relationships xmlns="http://schemas.openxmlformats.org/package/2006/relationships"><Relationship Id="rId1" Type="http://schemas.openxmlformats.org/officeDocument/2006/relationships/package" Target="../embeddings/Hoja_de_c_lculo_de_Microsoft_Excel126.xlsx"/></Relationships>
</file>

<file path=ppt/charts/_rels/chart128.xml.rels><?xml version="1.0" encoding="UTF-8" standalone="yes"?>
<Relationships xmlns="http://schemas.openxmlformats.org/package/2006/relationships"><Relationship Id="rId1" Type="http://schemas.openxmlformats.org/officeDocument/2006/relationships/package" Target="../embeddings/Hoja_de_c_lculo_de_Microsoft_Excel127.xlsx"/></Relationships>
</file>

<file path=ppt/charts/_rels/chart129.xml.rels><?xml version="1.0" encoding="UTF-8" standalone="yes"?>
<Relationships xmlns="http://schemas.openxmlformats.org/package/2006/relationships"><Relationship Id="rId1" Type="http://schemas.openxmlformats.org/officeDocument/2006/relationships/package" Target="../embeddings/Hoja_de_c_lculo_de_Microsoft_Excel128.xlsx"/></Relationships>
</file>

<file path=ppt/charts/_rels/chart13.xml.rels><?xml version="1.0" encoding="UTF-8" standalone="yes"?>
<Relationships xmlns="http://schemas.openxmlformats.org/package/2006/relationships"><Relationship Id="rId1" Type="http://schemas.openxmlformats.org/officeDocument/2006/relationships/package" Target="../embeddings/Hoja_de_c_lculo_de_Microsoft_Excel12.xlsx"/></Relationships>
</file>

<file path=ppt/charts/_rels/chart130.xml.rels><?xml version="1.0" encoding="UTF-8" standalone="yes"?>
<Relationships xmlns="http://schemas.openxmlformats.org/package/2006/relationships"><Relationship Id="rId1" Type="http://schemas.openxmlformats.org/officeDocument/2006/relationships/package" Target="../embeddings/Hoja_de_c_lculo_de_Microsoft_Excel129.xlsx"/></Relationships>
</file>

<file path=ppt/charts/_rels/chart131.xml.rels><?xml version="1.0" encoding="UTF-8" standalone="yes"?>
<Relationships xmlns="http://schemas.openxmlformats.org/package/2006/relationships"><Relationship Id="rId1" Type="http://schemas.openxmlformats.org/officeDocument/2006/relationships/package" Target="../embeddings/Hoja_de_c_lculo_de_Microsoft_Excel130.xlsx"/></Relationships>
</file>

<file path=ppt/charts/_rels/chart132.xml.rels><?xml version="1.0" encoding="UTF-8" standalone="yes"?>
<Relationships xmlns="http://schemas.openxmlformats.org/package/2006/relationships"><Relationship Id="rId1" Type="http://schemas.openxmlformats.org/officeDocument/2006/relationships/package" Target="../embeddings/Hoja_de_c_lculo_de_Microsoft_Excel131.xlsx"/></Relationships>
</file>

<file path=ppt/charts/_rels/chart133.xml.rels><?xml version="1.0" encoding="UTF-8" standalone="yes"?>
<Relationships xmlns="http://schemas.openxmlformats.org/package/2006/relationships"><Relationship Id="rId1" Type="http://schemas.openxmlformats.org/officeDocument/2006/relationships/package" Target="../embeddings/Hoja_de_c_lculo_de_Microsoft_Excel132.xlsx"/></Relationships>
</file>

<file path=ppt/charts/_rels/chart134.xml.rels><?xml version="1.0" encoding="UTF-8" standalone="yes"?>
<Relationships xmlns="http://schemas.openxmlformats.org/package/2006/relationships"><Relationship Id="rId1" Type="http://schemas.openxmlformats.org/officeDocument/2006/relationships/package" Target="../embeddings/Hoja_de_c_lculo_de_Microsoft_Excel133.xlsx"/></Relationships>
</file>

<file path=ppt/charts/_rels/chart135.xml.rels><?xml version="1.0" encoding="UTF-8" standalone="yes"?>
<Relationships xmlns="http://schemas.openxmlformats.org/package/2006/relationships"><Relationship Id="rId1" Type="http://schemas.openxmlformats.org/officeDocument/2006/relationships/package" Target="../embeddings/Hoja_de_c_lculo_de_Microsoft_Excel134.xlsx"/></Relationships>
</file>

<file path=ppt/charts/_rels/chart136.xml.rels><?xml version="1.0" encoding="UTF-8" standalone="yes"?>
<Relationships xmlns="http://schemas.openxmlformats.org/package/2006/relationships"><Relationship Id="rId1" Type="http://schemas.openxmlformats.org/officeDocument/2006/relationships/package" Target="../embeddings/Hoja_de_c_lculo_de_Microsoft_Excel135.xlsx"/></Relationships>
</file>

<file path=ppt/charts/_rels/chart137.xml.rels><?xml version="1.0" encoding="UTF-8" standalone="yes"?>
<Relationships xmlns="http://schemas.openxmlformats.org/package/2006/relationships"><Relationship Id="rId1" Type="http://schemas.openxmlformats.org/officeDocument/2006/relationships/package" Target="../embeddings/Hoja_de_c_lculo_de_Microsoft_Excel136.xlsx"/></Relationships>
</file>

<file path=ppt/charts/_rels/chart138.xml.rels><?xml version="1.0" encoding="UTF-8" standalone="yes"?>
<Relationships xmlns="http://schemas.openxmlformats.org/package/2006/relationships"><Relationship Id="rId1" Type="http://schemas.openxmlformats.org/officeDocument/2006/relationships/package" Target="../embeddings/Hoja_de_c_lculo_de_Microsoft_Excel137.xlsx"/></Relationships>
</file>

<file path=ppt/charts/_rels/chart139.xml.rels><?xml version="1.0" encoding="UTF-8" standalone="yes"?>
<Relationships xmlns="http://schemas.openxmlformats.org/package/2006/relationships"><Relationship Id="rId1" Type="http://schemas.openxmlformats.org/officeDocument/2006/relationships/package" Target="../embeddings/Hoja_de_c_lculo_de_Microsoft_Excel138.xlsx"/></Relationships>
</file>

<file path=ppt/charts/_rels/chart14.xml.rels><?xml version="1.0" encoding="UTF-8" standalone="yes"?>
<Relationships xmlns="http://schemas.openxmlformats.org/package/2006/relationships"><Relationship Id="rId1" Type="http://schemas.openxmlformats.org/officeDocument/2006/relationships/package" Target="../embeddings/Hoja_de_c_lculo_de_Microsoft_Excel13.xlsx"/></Relationships>
</file>

<file path=ppt/charts/_rels/chart140.xml.rels><?xml version="1.0" encoding="UTF-8" standalone="yes"?>
<Relationships xmlns="http://schemas.openxmlformats.org/package/2006/relationships"><Relationship Id="rId1" Type="http://schemas.openxmlformats.org/officeDocument/2006/relationships/package" Target="../embeddings/Hoja_de_c_lculo_de_Microsoft_Excel139.xlsx"/></Relationships>
</file>

<file path=ppt/charts/_rels/chart141.xml.rels><?xml version="1.0" encoding="UTF-8" standalone="yes"?>
<Relationships xmlns="http://schemas.openxmlformats.org/package/2006/relationships"><Relationship Id="rId1" Type="http://schemas.openxmlformats.org/officeDocument/2006/relationships/package" Target="../embeddings/Hoja_de_c_lculo_de_Microsoft_Excel140.xlsx"/></Relationships>
</file>

<file path=ppt/charts/_rels/chart142.xml.rels><?xml version="1.0" encoding="UTF-8" standalone="yes"?>
<Relationships xmlns="http://schemas.openxmlformats.org/package/2006/relationships"><Relationship Id="rId1" Type="http://schemas.openxmlformats.org/officeDocument/2006/relationships/package" Target="../embeddings/Hoja_de_c_lculo_de_Microsoft_Excel141.xlsx"/></Relationships>
</file>

<file path=ppt/charts/_rels/chart143.xml.rels><?xml version="1.0" encoding="UTF-8" standalone="yes"?>
<Relationships xmlns="http://schemas.openxmlformats.org/package/2006/relationships"><Relationship Id="rId1" Type="http://schemas.openxmlformats.org/officeDocument/2006/relationships/package" Target="../embeddings/Hoja_de_c_lculo_de_Microsoft_Excel142.xlsx"/></Relationships>
</file>

<file path=ppt/charts/_rels/chart144.xml.rels><?xml version="1.0" encoding="UTF-8" standalone="yes"?>
<Relationships xmlns="http://schemas.openxmlformats.org/package/2006/relationships"><Relationship Id="rId1" Type="http://schemas.openxmlformats.org/officeDocument/2006/relationships/package" Target="../embeddings/Hoja_de_c_lculo_de_Microsoft_Excel143.xlsx"/></Relationships>
</file>

<file path=ppt/charts/_rels/chart145.xml.rels><?xml version="1.0" encoding="UTF-8" standalone="yes"?>
<Relationships xmlns="http://schemas.openxmlformats.org/package/2006/relationships"><Relationship Id="rId1" Type="http://schemas.openxmlformats.org/officeDocument/2006/relationships/package" Target="../embeddings/Hoja_de_c_lculo_de_Microsoft_Excel144.xlsx"/></Relationships>
</file>

<file path=ppt/charts/_rels/chart146.xml.rels><?xml version="1.0" encoding="UTF-8" standalone="yes"?>
<Relationships xmlns="http://schemas.openxmlformats.org/package/2006/relationships"><Relationship Id="rId1" Type="http://schemas.openxmlformats.org/officeDocument/2006/relationships/package" Target="../embeddings/Hoja_de_c_lculo_de_Microsoft_Excel145.xlsx"/></Relationships>
</file>

<file path=ppt/charts/_rels/chart147.xml.rels><?xml version="1.0" encoding="UTF-8" standalone="yes"?>
<Relationships xmlns="http://schemas.openxmlformats.org/package/2006/relationships"><Relationship Id="rId1" Type="http://schemas.openxmlformats.org/officeDocument/2006/relationships/package" Target="../embeddings/Hoja_de_c_lculo_de_Microsoft_Excel146.xlsx"/></Relationships>
</file>

<file path=ppt/charts/_rels/chart148.xml.rels><?xml version="1.0" encoding="UTF-8" standalone="yes"?>
<Relationships xmlns="http://schemas.openxmlformats.org/package/2006/relationships"><Relationship Id="rId1" Type="http://schemas.openxmlformats.org/officeDocument/2006/relationships/package" Target="../embeddings/Hoja_de_c_lculo_de_Microsoft_Excel147.xlsx"/></Relationships>
</file>

<file path=ppt/charts/_rels/chart149.xml.rels><?xml version="1.0" encoding="UTF-8" standalone="yes"?>
<Relationships xmlns="http://schemas.openxmlformats.org/package/2006/relationships"><Relationship Id="rId1" Type="http://schemas.openxmlformats.org/officeDocument/2006/relationships/package" Target="../embeddings/Hoja_de_c_lculo_de_Microsoft_Excel148.xlsx"/></Relationships>
</file>

<file path=ppt/charts/_rels/chart15.xml.rels><?xml version="1.0" encoding="UTF-8" standalone="yes"?>
<Relationships xmlns="http://schemas.openxmlformats.org/package/2006/relationships"><Relationship Id="rId1" Type="http://schemas.openxmlformats.org/officeDocument/2006/relationships/package" Target="../embeddings/Hoja_de_c_lculo_de_Microsoft_Excel14.xlsx"/></Relationships>
</file>

<file path=ppt/charts/_rels/chart150.xml.rels><?xml version="1.0" encoding="UTF-8" standalone="yes"?>
<Relationships xmlns="http://schemas.openxmlformats.org/package/2006/relationships"><Relationship Id="rId1" Type="http://schemas.openxmlformats.org/officeDocument/2006/relationships/package" Target="../embeddings/Hoja_de_c_lculo_de_Microsoft_Excel149.xlsx"/></Relationships>
</file>

<file path=ppt/charts/_rels/chart151.xml.rels><?xml version="1.0" encoding="UTF-8" standalone="yes"?>
<Relationships xmlns="http://schemas.openxmlformats.org/package/2006/relationships"><Relationship Id="rId1" Type="http://schemas.openxmlformats.org/officeDocument/2006/relationships/package" Target="../embeddings/Hoja_de_c_lculo_de_Microsoft_Excel150.xlsx"/></Relationships>
</file>

<file path=ppt/charts/_rels/chart152.xml.rels><?xml version="1.0" encoding="UTF-8" standalone="yes"?>
<Relationships xmlns="http://schemas.openxmlformats.org/package/2006/relationships"><Relationship Id="rId1" Type="http://schemas.openxmlformats.org/officeDocument/2006/relationships/package" Target="../embeddings/Hoja_de_c_lculo_de_Microsoft_Excel151.xlsx"/></Relationships>
</file>

<file path=ppt/charts/_rels/chart153.xml.rels><?xml version="1.0" encoding="UTF-8" standalone="yes"?>
<Relationships xmlns="http://schemas.openxmlformats.org/package/2006/relationships"><Relationship Id="rId1" Type="http://schemas.openxmlformats.org/officeDocument/2006/relationships/package" Target="../embeddings/Hoja_de_c_lculo_de_Microsoft_Excel152.xlsx"/></Relationships>
</file>

<file path=ppt/charts/_rels/chart154.xml.rels><?xml version="1.0" encoding="UTF-8" standalone="yes"?>
<Relationships xmlns="http://schemas.openxmlformats.org/package/2006/relationships"><Relationship Id="rId1" Type="http://schemas.openxmlformats.org/officeDocument/2006/relationships/package" Target="../embeddings/Hoja_de_c_lculo_de_Microsoft_Excel153.xlsx"/></Relationships>
</file>

<file path=ppt/charts/_rels/chart155.xml.rels><?xml version="1.0" encoding="UTF-8" standalone="yes"?>
<Relationships xmlns="http://schemas.openxmlformats.org/package/2006/relationships"><Relationship Id="rId1" Type="http://schemas.openxmlformats.org/officeDocument/2006/relationships/package" Target="../embeddings/Hoja_de_c_lculo_de_Microsoft_Excel154.xlsx"/></Relationships>
</file>

<file path=ppt/charts/_rels/chart156.xml.rels><?xml version="1.0" encoding="UTF-8" standalone="yes"?>
<Relationships xmlns="http://schemas.openxmlformats.org/package/2006/relationships"><Relationship Id="rId1" Type="http://schemas.openxmlformats.org/officeDocument/2006/relationships/package" Target="../embeddings/Hoja_de_c_lculo_de_Microsoft_Excel155.xlsx"/></Relationships>
</file>

<file path=ppt/charts/_rels/chart157.xml.rels><?xml version="1.0" encoding="UTF-8" standalone="yes"?>
<Relationships xmlns="http://schemas.openxmlformats.org/package/2006/relationships"><Relationship Id="rId1" Type="http://schemas.openxmlformats.org/officeDocument/2006/relationships/package" Target="../embeddings/Hoja_de_c_lculo_de_Microsoft_Excel156.xlsx"/></Relationships>
</file>

<file path=ppt/charts/_rels/chart158.xml.rels><?xml version="1.0" encoding="UTF-8" standalone="yes"?>
<Relationships xmlns="http://schemas.openxmlformats.org/package/2006/relationships"><Relationship Id="rId1" Type="http://schemas.openxmlformats.org/officeDocument/2006/relationships/package" Target="../embeddings/Hoja_de_c_lculo_de_Microsoft_Excel157.xlsx"/></Relationships>
</file>

<file path=ppt/charts/_rels/chart159.xml.rels><?xml version="1.0" encoding="UTF-8" standalone="yes"?>
<Relationships xmlns="http://schemas.openxmlformats.org/package/2006/relationships"><Relationship Id="rId1" Type="http://schemas.openxmlformats.org/officeDocument/2006/relationships/package" Target="../embeddings/Hoja_de_c_lculo_de_Microsoft_Excel158.xlsx"/></Relationships>
</file>

<file path=ppt/charts/_rels/chart16.xml.rels><?xml version="1.0" encoding="UTF-8" standalone="yes"?>
<Relationships xmlns="http://schemas.openxmlformats.org/package/2006/relationships"><Relationship Id="rId1" Type="http://schemas.openxmlformats.org/officeDocument/2006/relationships/package" Target="../embeddings/Hoja_de_c_lculo_de_Microsoft_Excel15.xlsx"/></Relationships>
</file>

<file path=ppt/charts/_rels/chart160.xml.rels><?xml version="1.0" encoding="UTF-8" standalone="yes"?>
<Relationships xmlns="http://schemas.openxmlformats.org/package/2006/relationships"><Relationship Id="rId1" Type="http://schemas.openxmlformats.org/officeDocument/2006/relationships/package" Target="../embeddings/Hoja_de_c_lculo_de_Microsoft_Excel159.xlsx"/></Relationships>
</file>

<file path=ppt/charts/_rels/chart161.xml.rels><?xml version="1.0" encoding="UTF-8" standalone="yes"?>
<Relationships xmlns="http://schemas.openxmlformats.org/package/2006/relationships"><Relationship Id="rId1" Type="http://schemas.openxmlformats.org/officeDocument/2006/relationships/package" Target="../embeddings/Hoja_de_c_lculo_de_Microsoft_Excel160.xlsx"/></Relationships>
</file>

<file path=ppt/charts/_rels/chart162.xml.rels><?xml version="1.0" encoding="UTF-8" standalone="yes"?>
<Relationships xmlns="http://schemas.openxmlformats.org/package/2006/relationships"><Relationship Id="rId1" Type="http://schemas.openxmlformats.org/officeDocument/2006/relationships/package" Target="../embeddings/Hoja_de_c_lculo_de_Microsoft_Excel161.xlsx"/></Relationships>
</file>

<file path=ppt/charts/_rels/chart163.xml.rels><?xml version="1.0" encoding="UTF-8" standalone="yes"?>
<Relationships xmlns="http://schemas.openxmlformats.org/package/2006/relationships"><Relationship Id="rId1" Type="http://schemas.openxmlformats.org/officeDocument/2006/relationships/package" Target="../embeddings/Hoja_de_c_lculo_de_Microsoft_Excel162.xlsx"/></Relationships>
</file>

<file path=ppt/charts/_rels/chart164.xml.rels><?xml version="1.0" encoding="UTF-8" standalone="yes"?>
<Relationships xmlns="http://schemas.openxmlformats.org/package/2006/relationships"><Relationship Id="rId1" Type="http://schemas.openxmlformats.org/officeDocument/2006/relationships/package" Target="../embeddings/Hoja_de_c_lculo_de_Microsoft_Excel163.xlsx"/></Relationships>
</file>

<file path=ppt/charts/_rels/chart165.xml.rels><?xml version="1.0" encoding="UTF-8" standalone="yes"?>
<Relationships xmlns="http://schemas.openxmlformats.org/package/2006/relationships"><Relationship Id="rId1" Type="http://schemas.openxmlformats.org/officeDocument/2006/relationships/package" Target="../embeddings/Hoja_de_c_lculo_de_Microsoft_Excel164.xlsx"/></Relationships>
</file>

<file path=ppt/charts/_rels/chart17.xml.rels><?xml version="1.0" encoding="UTF-8" standalone="yes"?>
<Relationships xmlns="http://schemas.openxmlformats.org/package/2006/relationships"><Relationship Id="rId1" Type="http://schemas.openxmlformats.org/officeDocument/2006/relationships/package" Target="../embeddings/Hoja_de_c_lculo_de_Microsoft_Excel16.xlsx"/></Relationships>
</file>

<file path=ppt/charts/_rels/chart18.xml.rels><?xml version="1.0" encoding="UTF-8" standalone="yes"?>
<Relationships xmlns="http://schemas.openxmlformats.org/package/2006/relationships"><Relationship Id="rId1" Type="http://schemas.openxmlformats.org/officeDocument/2006/relationships/package" Target="../embeddings/Hoja_de_c_lculo_de_Microsoft_Excel17.xlsx"/></Relationships>
</file>

<file path=ppt/charts/_rels/chart19.xml.rels><?xml version="1.0" encoding="UTF-8" standalone="yes"?>
<Relationships xmlns="http://schemas.openxmlformats.org/package/2006/relationships"><Relationship Id="rId1" Type="http://schemas.openxmlformats.org/officeDocument/2006/relationships/package" Target="../embeddings/Hoja_de_c_lculo_de_Microsoft_Excel18.xlsx"/></Relationships>
</file>

<file path=ppt/charts/_rels/chart2.xml.rels><?xml version="1.0" encoding="UTF-8" standalone="yes"?>
<Relationships xmlns="http://schemas.openxmlformats.org/package/2006/relationships"><Relationship Id="rId1" Type="http://schemas.openxmlformats.org/officeDocument/2006/relationships/package" Target="../embeddings/Hoja_de_c_lculo_de_Microsoft_Excel1.xlsx"/></Relationships>
</file>

<file path=ppt/charts/_rels/chart20.xml.rels><?xml version="1.0" encoding="UTF-8" standalone="yes"?>
<Relationships xmlns="http://schemas.openxmlformats.org/package/2006/relationships"><Relationship Id="rId1" Type="http://schemas.openxmlformats.org/officeDocument/2006/relationships/package" Target="../embeddings/Hoja_de_c_lculo_de_Microsoft_Excel19.xlsx"/></Relationships>
</file>

<file path=ppt/charts/_rels/chart21.xml.rels><?xml version="1.0" encoding="UTF-8" standalone="yes"?>
<Relationships xmlns="http://schemas.openxmlformats.org/package/2006/relationships"><Relationship Id="rId1" Type="http://schemas.openxmlformats.org/officeDocument/2006/relationships/package" Target="../embeddings/Hoja_de_c_lculo_de_Microsoft_Excel20.xlsx"/></Relationships>
</file>

<file path=ppt/charts/_rels/chart22.xml.rels><?xml version="1.0" encoding="UTF-8" standalone="yes"?>
<Relationships xmlns="http://schemas.openxmlformats.org/package/2006/relationships"><Relationship Id="rId1" Type="http://schemas.openxmlformats.org/officeDocument/2006/relationships/package" Target="../embeddings/Hoja_de_c_lculo_de_Microsoft_Excel21.xlsx"/></Relationships>
</file>

<file path=ppt/charts/_rels/chart23.xml.rels><?xml version="1.0" encoding="UTF-8" standalone="yes"?>
<Relationships xmlns="http://schemas.openxmlformats.org/package/2006/relationships"><Relationship Id="rId1" Type="http://schemas.openxmlformats.org/officeDocument/2006/relationships/package" Target="../embeddings/Hoja_de_c_lculo_de_Microsoft_Excel22.xlsx"/></Relationships>
</file>

<file path=ppt/charts/_rels/chart24.xml.rels><?xml version="1.0" encoding="UTF-8" standalone="yes"?>
<Relationships xmlns="http://schemas.openxmlformats.org/package/2006/relationships"><Relationship Id="rId1" Type="http://schemas.openxmlformats.org/officeDocument/2006/relationships/package" Target="../embeddings/Hoja_de_c_lculo_de_Microsoft_Excel23.xlsx"/></Relationships>
</file>

<file path=ppt/charts/_rels/chart25.xml.rels><?xml version="1.0" encoding="UTF-8" standalone="yes"?>
<Relationships xmlns="http://schemas.openxmlformats.org/package/2006/relationships"><Relationship Id="rId1" Type="http://schemas.openxmlformats.org/officeDocument/2006/relationships/package" Target="../embeddings/Hoja_de_c_lculo_de_Microsoft_Excel24.xlsx"/></Relationships>
</file>

<file path=ppt/charts/_rels/chart26.xml.rels><?xml version="1.0" encoding="UTF-8" standalone="yes"?>
<Relationships xmlns="http://schemas.openxmlformats.org/package/2006/relationships"><Relationship Id="rId1" Type="http://schemas.openxmlformats.org/officeDocument/2006/relationships/package" Target="../embeddings/Hoja_de_c_lculo_de_Microsoft_Excel25.xlsx"/></Relationships>
</file>

<file path=ppt/charts/_rels/chart27.xml.rels><?xml version="1.0" encoding="UTF-8" standalone="yes"?>
<Relationships xmlns="http://schemas.openxmlformats.org/package/2006/relationships"><Relationship Id="rId1" Type="http://schemas.openxmlformats.org/officeDocument/2006/relationships/package" Target="../embeddings/Hoja_de_c_lculo_de_Microsoft_Excel26.xlsx"/></Relationships>
</file>

<file path=ppt/charts/_rels/chart28.xml.rels><?xml version="1.0" encoding="UTF-8" standalone="yes"?>
<Relationships xmlns="http://schemas.openxmlformats.org/package/2006/relationships"><Relationship Id="rId1" Type="http://schemas.openxmlformats.org/officeDocument/2006/relationships/package" Target="../embeddings/Hoja_de_c_lculo_de_Microsoft_Excel27.xlsx"/></Relationships>
</file>

<file path=ppt/charts/_rels/chart29.xml.rels><?xml version="1.0" encoding="UTF-8" standalone="yes"?>
<Relationships xmlns="http://schemas.openxmlformats.org/package/2006/relationships"><Relationship Id="rId1" Type="http://schemas.openxmlformats.org/officeDocument/2006/relationships/package" Target="../embeddings/Hoja_de_c_lculo_de_Microsoft_Excel28.xlsx"/></Relationships>
</file>

<file path=ppt/charts/_rels/chart3.xml.rels><?xml version="1.0" encoding="UTF-8" standalone="yes"?>
<Relationships xmlns="http://schemas.openxmlformats.org/package/2006/relationships"><Relationship Id="rId1" Type="http://schemas.openxmlformats.org/officeDocument/2006/relationships/package" Target="../embeddings/Hoja_de_c_lculo_de_Microsoft_Excel2.xlsx"/></Relationships>
</file>

<file path=ppt/charts/_rels/chart30.xml.rels><?xml version="1.0" encoding="UTF-8" standalone="yes"?>
<Relationships xmlns="http://schemas.openxmlformats.org/package/2006/relationships"><Relationship Id="rId1" Type="http://schemas.openxmlformats.org/officeDocument/2006/relationships/package" Target="../embeddings/Hoja_de_c_lculo_de_Microsoft_Excel29.xlsx"/></Relationships>
</file>

<file path=ppt/charts/_rels/chart31.xml.rels><?xml version="1.0" encoding="UTF-8" standalone="yes"?>
<Relationships xmlns="http://schemas.openxmlformats.org/package/2006/relationships"><Relationship Id="rId1" Type="http://schemas.openxmlformats.org/officeDocument/2006/relationships/package" Target="../embeddings/Hoja_de_c_lculo_de_Microsoft_Excel30.xlsx"/></Relationships>
</file>

<file path=ppt/charts/_rels/chart32.xml.rels><?xml version="1.0" encoding="UTF-8" standalone="yes"?>
<Relationships xmlns="http://schemas.openxmlformats.org/package/2006/relationships"><Relationship Id="rId1" Type="http://schemas.openxmlformats.org/officeDocument/2006/relationships/package" Target="../embeddings/Hoja_de_c_lculo_de_Microsoft_Excel31.xlsx"/></Relationships>
</file>

<file path=ppt/charts/_rels/chart33.xml.rels><?xml version="1.0" encoding="UTF-8" standalone="yes"?>
<Relationships xmlns="http://schemas.openxmlformats.org/package/2006/relationships"><Relationship Id="rId1" Type="http://schemas.openxmlformats.org/officeDocument/2006/relationships/package" Target="../embeddings/Hoja_de_c_lculo_de_Microsoft_Excel32.xlsx"/></Relationships>
</file>

<file path=ppt/charts/_rels/chart34.xml.rels><?xml version="1.0" encoding="UTF-8" standalone="yes"?>
<Relationships xmlns="http://schemas.openxmlformats.org/package/2006/relationships"><Relationship Id="rId1" Type="http://schemas.openxmlformats.org/officeDocument/2006/relationships/package" Target="../embeddings/Hoja_de_c_lculo_de_Microsoft_Excel33.xlsx"/></Relationships>
</file>

<file path=ppt/charts/_rels/chart35.xml.rels><?xml version="1.0" encoding="UTF-8" standalone="yes"?>
<Relationships xmlns="http://schemas.openxmlformats.org/package/2006/relationships"><Relationship Id="rId1" Type="http://schemas.openxmlformats.org/officeDocument/2006/relationships/package" Target="../embeddings/Hoja_de_c_lculo_de_Microsoft_Excel34.xlsx"/></Relationships>
</file>

<file path=ppt/charts/_rels/chart36.xml.rels><?xml version="1.0" encoding="UTF-8" standalone="yes"?>
<Relationships xmlns="http://schemas.openxmlformats.org/package/2006/relationships"><Relationship Id="rId1" Type="http://schemas.openxmlformats.org/officeDocument/2006/relationships/package" Target="../embeddings/Hoja_de_c_lculo_de_Microsoft_Excel35.xlsx"/></Relationships>
</file>

<file path=ppt/charts/_rels/chart37.xml.rels><?xml version="1.0" encoding="UTF-8" standalone="yes"?>
<Relationships xmlns="http://schemas.openxmlformats.org/package/2006/relationships"><Relationship Id="rId1" Type="http://schemas.openxmlformats.org/officeDocument/2006/relationships/package" Target="../embeddings/Hoja_de_c_lculo_de_Microsoft_Excel36.xlsx"/></Relationships>
</file>

<file path=ppt/charts/_rels/chart38.xml.rels><?xml version="1.0" encoding="UTF-8" standalone="yes"?>
<Relationships xmlns="http://schemas.openxmlformats.org/package/2006/relationships"><Relationship Id="rId1" Type="http://schemas.openxmlformats.org/officeDocument/2006/relationships/package" Target="../embeddings/Hoja_de_c_lculo_de_Microsoft_Excel37.xlsx"/></Relationships>
</file>

<file path=ppt/charts/_rels/chart39.xml.rels><?xml version="1.0" encoding="UTF-8" standalone="yes"?>
<Relationships xmlns="http://schemas.openxmlformats.org/package/2006/relationships"><Relationship Id="rId1" Type="http://schemas.openxmlformats.org/officeDocument/2006/relationships/package" Target="../embeddings/Hoja_de_c_lculo_de_Microsoft_Excel38.xlsx"/></Relationships>
</file>

<file path=ppt/charts/_rels/chart4.xml.rels><?xml version="1.0" encoding="UTF-8" standalone="yes"?>
<Relationships xmlns="http://schemas.openxmlformats.org/package/2006/relationships"><Relationship Id="rId1" Type="http://schemas.openxmlformats.org/officeDocument/2006/relationships/package" Target="../embeddings/Hoja_de_c_lculo_de_Microsoft_Excel3.xlsx"/></Relationships>
</file>

<file path=ppt/charts/_rels/chart40.xml.rels><?xml version="1.0" encoding="UTF-8" standalone="yes"?>
<Relationships xmlns="http://schemas.openxmlformats.org/package/2006/relationships"><Relationship Id="rId1" Type="http://schemas.openxmlformats.org/officeDocument/2006/relationships/package" Target="../embeddings/Hoja_de_c_lculo_de_Microsoft_Excel39.xlsx"/></Relationships>
</file>

<file path=ppt/charts/_rels/chart41.xml.rels><?xml version="1.0" encoding="UTF-8" standalone="yes"?>
<Relationships xmlns="http://schemas.openxmlformats.org/package/2006/relationships"><Relationship Id="rId1" Type="http://schemas.openxmlformats.org/officeDocument/2006/relationships/package" Target="../embeddings/Hoja_de_c_lculo_de_Microsoft_Excel40.xlsx"/></Relationships>
</file>

<file path=ppt/charts/_rels/chart42.xml.rels><?xml version="1.0" encoding="UTF-8" standalone="yes"?>
<Relationships xmlns="http://schemas.openxmlformats.org/package/2006/relationships"><Relationship Id="rId1" Type="http://schemas.openxmlformats.org/officeDocument/2006/relationships/package" Target="../embeddings/Hoja_de_c_lculo_de_Microsoft_Excel41.xlsx"/></Relationships>
</file>

<file path=ppt/charts/_rels/chart43.xml.rels><?xml version="1.0" encoding="UTF-8" standalone="yes"?>
<Relationships xmlns="http://schemas.openxmlformats.org/package/2006/relationships"><Relationship Id="rId1" Type="http://schemas.openxmlformats.org/officeDocument/2006/relationships/package" Target="../embeddings/Hoja_de_c_lculo_de_Microsoft_Excel42.xlsx"/></Relationships>
</file>

<file path=ppt/charts/_rels/chart44.xml.rels><?xml version="1.0" encoding="UTF-8" standalone="yes"?>
<Relationships xmlns="http://schemas.openxmlformats.org/package/2006/relationships"><Relationship Id="rId1" Type="http://schemas.openxmlformats.org/officeDocument/2006/relationships/package" Target="../embeddings/Hoja_de_c_lculo_de_Microsoft_Excel43.xlsx"/></Relationships>
</file>

<file path=ppt/charts/_rels/chart45.xml.rels><?xml version="1.0" encoding="UTF-8" standalone="yes"?>
<Relationships xmlns="http://schemas.openxmlformats.org/package/2006/relationships"><Relationship Id="rId1" Type="http://schemas.openxmlformats.org/officeDocument/2006/relationships/package" Target="../embeddings/Hoja_de_c_lculo_de_Microsoft_Excel44.xlsx"/></Relationships>
</file>

<file path=ppt/charts/_rels/chart46.xml.rels><?xml version="1.0" encoding="UTF-8" standalone="yes"?>
<Relationships xmlns="http://schemas.openxmlformats.org/package/2006/relationships"><Relationship Id="rId1" Type="http://schemas.openxmlformats.org/officeDocument/2006/relationships/package" Target="../embeddings/Hoja_de_c_lculo_de_Microsoft_Excel45.xlsx"/></Relationships>
</file>

<file path=ppt/charts/_rels/chart47.xml.rels><?xml version="1.0" encoding="UTF-8" standalone="yes"?>
<Relationships xmlns="http://schemas.openxmlformats.org/package/2006/relationships"><Relationship Id="rId1" Type="http://schemas.openxmlformats.org/officeDocument/2006/relationships/package" Target="../embeddings/Hoja_de_c_lculo_de_Microsoft_Excel46.xlsx"/></Relationships>
</file>

<file path=ppt/charts/_rels/chart48.xml.rels><?xml version="1.0" encoding="UTF-8" standalone="yes"?>
<Relationships xmlns="http://schemas.openxmlformats.org/package/2006/relationships"><Relationship Id="rId1" Type="http://schemas.openxmlformats.org/officeDocument/2006/relationships/package" Target="../embeddings/Hoja_de_c_lculo_de_Microsoft_Excel47.xlsx"/></Relationships>
</file>

<file path=ppt/charts/_rels/chart49.xml.rels><?xml version="1.0" encoding="UTF-8" standalone="yes"?>
<Relationships xmlns="http://schemas.openxmlformats.org/package/2006/relationships"><Relationship Id="rId1" Type="http://schemas.openxmlformats.org/officeDocument/2006/relationships/package" Target="../embeddings/Hoja_de_c_lculo_de_Microsoft_Excel48.xlsx"/></Relationships>
</file>

<file path=ppt/charts/_rels/chart5.xml.rels><?xml version="1.0" encoding="UTF-8" standalone="yes"?>
<Relationships xmlns="http://schemas.openxmlformats.org/package/2006/relationships"><Relationship Id="rId1" Type="http://schemas.openxmlformats.org/officeDocument/2006/relationships/package" Target="../embeddings/Hoja_de_c_lculo_de_Microsoft_Excel4.xlsx"/></Relationships>
</file>

<file path=ppt/charts/_rels/chart50.xml.rels><?xml version="1.0" encoding="UTF-8" standalone="yes"?>
<Relationships xmlns="http://schemas.openxmlformats.org/package/2006/relationships"><Relationship Id="rId1" Type="http://schemas.openxmlformats.org/officeDocument/2006/relationships/package" Target="../embeddings/Hoja_de_c_lculo_de_Microsoft_Excel49.xlsx"/></Relationships>
</file>

<file path=ppt/charts/_rels/chart51.xml.rels><?xml version="1.0" encoding="UTF-8" standalone="yes"?>
<Relationships xmlns="http://schemas.openxmlformats.org/package/2006/relationships"><Relationship Id="rId1" Type="http://schemas.openxmlformats.org/officeDocument/2006/relationships/package" Target="../embeddings/Hoja_de_c_lculo_de_Microsoft_Excel50.xlsx"/></Relationships>
</file>

<file path=ppt/charts/_rels/chart52.xml.rels><?xml version="1.0" encoding="UTF-8" standalone="yes"?>
<Relationships xmlns="http://schemas.openxmlformats.org/package/2006/relationships"><Relationship Id="rId1" Type="http://schemas.openxmlformats.org/officeDocument/2006/relationships/package" Target="../embeddings/Hoja_de_c_lculo_de_Microsoft_Excel51.xlsx"/></Relationships>
</file>

<file path=ppt/charts/_rels/chart53.xml.rels><?xml version="1.0" encoding="UTF-8" standalone="yes"?>
<Relationships xmlns="http://schemas.openxmlformats.org/package/2006/relationships"><Relationship Id="rId1" Type="http://schemas.openxmlformats.org/officeDocument/2006/relationships/package" Target="../embeddings/Hoja_de_c_lculo_de_Microsoft_Excel52.xlsx"/></Relationships>
</file>

<file path=ppt/charts/_rels/chart54.xml.rels><?xml version="1.0" encoding="UTF-8" standalone="yes"?>
<Relationships xmlns="http://schemas.openxmlformats.org/package/2006/relationships"><Relationship Id="rId1" Type="http://schemas.openxmlformats.org/officeDocument/2006/relationships/package" Target="../embeddings/Hoja_de_c_lculo_de_Microsoft_Excel53.xlsx"/></Relationships>
</file>

<file path=ppt/charts/_rels/chart55.xml.rels><?xml version="1.0" encoding="UTF-8" standalone="yes"?>
<Relationships xmlns="http://schemas.openxmlformats.org/package/2006/relationships"><Relationship Id="rId1" Type="http://schemas.openxmlformats.org/officeDocument/2006/relationships/package" Target="../embeddings/Hoja_de_c_lculo_de_Microsoft_Excel54.xlsx"/></Relationships>
</file>

<file path=ppt/charts/_rels/chart56.xml.rels><?xml version="1.0" encoding="UTF-8" standalone="yes"?>
<Relationships xmlns="http://schemas.openxmlformats.org/package/2006/relationships"><Relationship Id="rId1" Type="http://schemas.openxmlformats.org/officeDocument/2006/relationships/package" Target="../embeddings/Hoja_de_c_lculo_de_Microsoft_Excel55.xlsx"/></Relationships>
</file>

<file path=ppt/charts/_rels/chart57.xml.rels><?xml version="1.0" encoding="UTF-8" standalone="yes"?>
<Relationships xmlns="http://schemas.openxmlformats.org/package/2006/relationships"><Relationship Id="rId1" Type="http://schemas.openxmlformats.org/officeDocument/2006/relationships/package" Target="../embeddings/Hoja_de_c_lculo_de_Microsoft_Excel56.xlsx"/></Relationships>
</file>

<file path=ppt/charts/_rels/chart58.xml.rels><?xml version="1.0" encoding="UTF-8" standalone="yes"?>
<Relationships xmlns="http://schemas.openxmlformats.org/package/2006/relationships"><Relationship Id="rId1" Type="http://schemas.openxmlformats.org/officeDocument/2006/relationships/package" Target="../embeddings/Hoja_de_c_lculo_de_Microsoft_Excel57.xlsx"/></Relationships>
</file>

<file path=ppt/charts/_rels/chart59.xml.rels><?xml version="1.0" encoding="UTF-8" standalone="yes"?>
<Relationships xmlns="http://schemas.openxmlformats.org/package/2006/relationships"><Relationship Id="rId1" Type="http://schemas.openxmlformats.org/officeDocument/2006/relationships/package" Target="../embeddings/Hoja_de_c_lculo_de_Microsoft_Excel58.xlsx"/></Relationships>
</file>

<file path=ppt/charts/_rels/chart6.xml.rels><?xml version="1.0" encoding="UTF-8" standalone="yes"?>
<Relationships xmlns="http://schemas.openxmlformats.org/package/2006/relationships"><Relationship Id="rId1" Type="http://schemas.openxmlformats.org/officeDocument/2006/relationships/package" Target="../embeddings/Hoja_de_c_lculo_de_Microsoft_Excel5.xlsx"/></Relationships>
</file>

<file path=ppt/charts/_rels/chart60.xml.rels><?xml version="1.0" encoding="UTF-8" standalone="yes"?>
<Relationships xmlns="http://schemas.openxmlformats.org/package/2006/relationships"><Relationship Id="rId1" Type="http://schemas.openxmlformats.org/officeDocument/2006/relationships/package" Target="../embeddings/Hoja_de_c_lculo_de_Microsoft_Excel59.xlsx"/></Relationships>
</file>

<file path=ppt/charts/_rels/chart61.xml.rels><?xml version="1.0" encoding="UTF-8" standalone="yes"?>
<Relationships xmlns="http://schemas.openxmlformats.org/package/2006/relationships"><Relationship Id="rId1" Type="http://schemas.openxmlformats.org/officeDocument/2006/relationships/package" Target="../embeddings/Hoja_de_c_lculo_de_Microsoft_Excel60.xlsx"/></Relationships>
</file>

<file path=ppt/charts/_rels/chart62.xml.rels><?xml version="1.0" encoding="UTF-8" standalone="yes"?>
<Relationships xmlns="http://schemas.openxmlformats.org/package/2006/relationships"><Relationship Id="rId1" Type="http://schemas.openxmlformats.org/officeDocument/2006/relationships/package" Target="../embeddings/Hoja_de_c_lculo_de_Microsoft_Excel61.xlsx"/></Relationships>
</file>

<file path=ppt/charts/_rels/chart63.xml.rels><?xml version="1.0" encoding="UTF-8" standalone="yes"?>
<Relationships xmlns="http://schemas.openxmlformats.org/package/2006/relationships"><Relationship Id="rId1" Type="http://schemas.openxmlformats.org/officeDocument/2006/relationships/package" Target="../embeddings/Hoja_de_c_lculo_de_Microsoft_Excel62.xlsx"/></Relationships>
</file>

<file path=ppt/charts/_rels/chart64.xml.rels><?xml version="1.0" encoding="UTF-8" standalone="yes"?>
<Relationships xmlns="http://schemas.openxmlformats.org/package/2006/relationships"><Relationship Id="rId1" Type="http://schemas.openxmlformats.org/officeDocument/2006/relationships/package" Target="../embeddings/Hoja_de_c_lculo_de_Microsoft_Excel63.xlsx"/></Relationships>
</file>

<file path=ppt/charts/_rels/chart65.xml.rels><?xml version="1.0" encoding="UTF-8" standalone="yes"?>
<Relationships xmlns="http://schemas.openxmlformats.org/package/2006/relationships"><Relationship Id="rId1" Type="http://schemas.openxmlformats.org/officeDocument/2006/relationships/package" Target="../embeddings/Hoja_de_c_lculo_de_Microsoft_Excel64.xlsx"/></Relationships>
</file>

<file path=ppt/charts/_rels/chart66.xml.rels><?xml version="1.0" encoding="UTF-8" standalone="yes"?>
<Relationships xmlns="http://schemas.openxmlformats.org/package/2006/relationships"><Relationship Id="rId1" Type="http://schemas.openxmlformats.org/officeDocument/2006/relationships/package" Target="../embeddings/Hoja_de_c_lculo_de_Microsoft_Excel65.xlsx"/></Relationships>
</file>

<file path=ppt/charts/_rels/chart67.xml.rels><?xml version="1.0" encoding="UTF-8" standalone="yes"?>
<Relationships xmlns="http://schemas.openxmlformats.org/package/2006/relationships"><Relationship Id="rId1" Type="http://schemas.openxmlformats.org/officeDocument/2006/relationships/package" Target="../embeddings/Hoja_de_c_lculo_de_Microsoft_Excel66.xlsx"/></Relationships>
</file>

<file path=ppt/charts/_rels/chart68.xml.rels><?xml version="1.0" encoding="UTF-8" standalone="yes"?>
<Relationships xmlns="http://schemas.openxmlformats.org/package/2006/relationships"><Relationship Id="rId1" Type="http://schemas.openxmlformats.org/officeDocument/2006/relationships/package" Target="../embeddings/Hoja_de_c_lculo_de_Microsoft_Excel67.xlsx"/></Relationships>
</file>

<file path=ppt/charts/_rels/chart69.xml.rels><?xml version="1.0" encoding="UTF-8" standalone="yes"?>
<Relationships xmlns="http://schemas.openxmlformats.org/package/2006/relationships"><Relationship Id="rId1" Type="http://schemas.openxmlformats.org/officeDocument/2006/relationships/package" Target="../embeddings/Hoja_de_c_lculo_de_Microsoft_Excel68.xlsx"/></Relationships>
</file>

<file path=ppt/charts/_rels/chart7.xml.rels><?xml version="1.0" encoding="UTF-8" standalone="yes"?>
<Relationships xmlns="http://schemas.openxmlformats.org/package/2006/relationships"><Relationship Id="rId1" Type="http://schemas.openxmlformats.org/officeDocument/2006/relationships/package" Target="../embeddings/Hoja_de_c_lculo_de_Microsoft_Excel6.xlsx"/></Relationships>
</file>

<file path=ppt/charts/_rels/chart70.xml.rels><?xml version="1.0" encoding="UTF-8" standalone="yes"?>
<Relationships xmlns="http://schemas.openxmlformats.org/package/2006/relationships"><Relationship Id="rId1" Type="http://schemas.openxmlformats.org/officeDocument/2006/relationships/package" Target="../embeddings/Hoja_de_c_lculo_de_Microsoft_Excel69.xlsx"/></Relationships>
</file>

<file path=ppt/charts/_rels/chart71.xml.rels><?xml version="1.0" encoding="UTF-8" standalone="yes"?>
<Relationships xmlns="http://schemas.openxmlformats.org/package/2006/relationships"><Relationship Id="rId1" Type="http://schemas.openxmlformats.org/officeDocument/2006/relationships/package" Target="../embeddings/Hoja_de_c_lculo_de_Microsoft_Excel70.xlsx"/></Relationships>
</file>

<file path=ppt/charts/_rels/chart72.xml.rels><?xml version="1.0" encoding="UTF-8" standalone="yes"?>
<Relationships xmlns="http://schemas.openxmlformats.org/package/2006/relationships"><Relationship Id="rId1" Type="http://schemas.openxmlformats.org/officeDocument/2006/relationships/package" Target="../embeddings/Hoja_de_c_lculo_de_Microsoft_Excel71.xlsx"/></Relationships>
</file>

<file path=ppt/charts/_rels/chart73.xml.rels><?xml version="1.0" encoding="UTF-8" standalone="yes"?>
<Relationships xmlns="http://schemas.openxmlformats.org/package/2006/relationships"><Relationship Id="rId1" Type="http://schemas.openxmlformats.org/officeDocument/2006/relationships/package" Target="../embeddings/Hoja_de_c_lculo_de_Microsoft_Excel72.xlsx"/></Relationships>
</file>

<file path=ppt/charts/_rels/chart74.xml.rels><?xml version="1.0" encoding="UTF-8" standalone="yes"?>
<Relationships xmlns="http://schemas.openxmlformats.org/package/2006/relationships"><Relationship Id="rId1" Type="http://schemas.openxmlformats.org/officeDocument/2006/relationships/package" Target="../embeddings/Hoja_de_c_lculo_de_Microsoft_Excel73.xlsx"/></Relationships>
</file>

<file path=ppt/charts/_rels/chart75.xml.rels><?xml version="1.0" encoding="UTF-8" standalone="yes"?>
<Relationships xmlns="http://schemas.openxmlformats.org/package/2006/relationships"><Relationship Id="rId1" Type="http://schemas.openxmlformats.org/officeDocument/2006/relationships/package" Target="../embeddings/Hoja_de_c_lculo_de_Microsoft_Excel74.xlsx"/></Relationships>
</file>

<file path=ppt/charts/_rels/chart76.xml.rels><?xml version="1.0" encoding="UTF-8" standalone="yes"?>
<Relationships xmlns="http://schemas.openxmlformats.org/package/2006/relationships"><Relationship Id="rId1" Type="http://schemas.openxmlformats.org/officeDocument/2006/relationships/package" Target="../embeddings/Hoja_de_c_lculo_de_Microsoft_Excel75.xlsx"/></Relationships>
</file>

<file path=ppt/charts/_rels/chart77.xml.rels><?xml version="1.0" encoding="UTF-8" standalone="yes"?>
<Relationships xmlns="http://schemas.openxmlformats.org/package/2006/relationships"><Relationship Id="rId1" Type="http://schemas.openxmlformats.org/officeDocument/2006/relationships/package" Target="../embeddings/Hoja_de_c_lculo_de_Microsoft_Excel76.xlsx"/></Relationships>
</file>

<file path=ppt/charts/_rels/chart78.xml.rels><?xml version="1.0" encoding="UTF-8" standalone="yes"?>
<Relationships xmlns="http://schemas.openxmlformats.org/package/2006/relationships"><Relationship Id="rId1" Type="http://schemas.openxmlformats.org/officeDocument/2006/relationships/package" Target="../embeddings/Hoja_de_c_lculo_de_Microsoft_Excel77.xlsx"/></Relationships>
</file>

<file path=ppt/charts/_rels/chart79.xml.rels><?xml version="1.0" encoding="UTF-8" standalone="yes"?>
<Relationships xmlns="http://schemas.openxmlformats.org/package/2006/relationships"><Relationship Id="rId1" Type="http://schemas.openxmlformats.org/officeDocument/2006/relationships/package" Target="../embeddings/Hoja_de_c_lculo_de_Microsoft_Excel78.xlsx"/></Relationships>
</file>

<file path=ppt/charts/_rels/chart8.xml.rels><?xml version="1.0" encoding="UTF-8" standalone="yes"?>
<Relationships xmlns="http://schemas.openxmlformats.org/package/2006/relationships"><Relationship Id="rId1" Type="http://schemas.openxmlformats.org/officeDocument/2006/relationships/package" Target="../embeddings/Hoja_de_c_lculo_de_Microsoft_Excel7.xlsx"/></Relationships>
</file>

<file path=ppt/charts/_rels/chart80.xml.rels><?xml version="1.0" encoding="UTF-8" standalone="yes"?>
<Relationships xmlns="http://schemas.openxmlformats.org/package/2006/relationships"><Relationship Id="rId1" Type="http://schemas.openxmlformats.org/officeDocument/2006/relationships/package" Target="../embeddings/Hoja_de_c_lculo_de_Microsoft_Excel79.xlsx"/></Relationships>
</file>

<file path=ppt/charts/_rels/chart81.xml.rels><?xml version="1.0" encoding="UTF-8" standalone="yes"?>
<Relationships xmlns="http://schemas.openxmlformats.org/package/2006/relationships"><Relationship Id="rId1" Type="http://schemas.openxmlformats.org/officeDocument/2006/relationships/package" Target="../embeddings/Hoja_de_c_lculo_de_Microsoft_Excel80.xlsx"/></Relationships>
</file>

<file path=ppt/charts/_rels/chart82.xml.rels><?xml version="1.0" encoding="UTF-8" standalone="yes"?>
<Relationships xmlns="http://schemas.openxmlformats.org/package/2006/relationships"><Relationship Id="rId1" Type="http://schemas.openxmlformats.org/officeDocument/2006/relationships/package" Target="../embeddings/Hoja_de_c_lculo_de_Microsoft_Excel81.xlsx"/></Relationships>
</file>

<file path=ppt/charts/_rels/chart83.xml.rels><?xml version="1.0" encoding="UTF-8" standalone="yes"?>
<Relationships xmlns="http://schemas.openxmlformats.org/package/2006/relationships"><Relationship Id="rId1" Type="http://schemas.openxmlformats.org/officeDocument/2006/relationships/package" Target="../embeddings/Hoja_de_c_lculo_de_Microsoft_Excel82.xlsx"/></Relationships>
</file>

<file path=ppt/charts/_rels/chart84.xml.rels><?xml version="1.0" encoding="UTF-8" standalone="yes"?>
<Relationships xmlns="http://schemas.openxmlformats.org/package/2006/relationships"><Relationship Id="rId1" Type="http://schemas.openxmlformats.org/officeDocument/2006/relationships/package" Target="../embeddings/Hoja_de_c_lculo_de_Microsoft_Excel83.xlsx"/></Relationships>
</file>

<file path=ppt/charts/_rels/chart85.xml.rels><?xml version="1.0" encoding="UTF-8" standalone="yes"?>
<Relationships xmlns="http://schemas.openxmlformats.org/package/2006/relationships"><Relationship Id="rId1" Type="http://schemas.openxmlformats.org/officeDocument/2006/relationships/package" Target="../embeddings/Hoja_de_c_lculo_de_Microsoft_Excel84.xlsx"/></Relationships>
</file>

<file path=ppt/charts/_rels/chart86.xml.rels><?xml version="1.0" encoding="UTF-8" standalone="yes"?>
<Relationships xmlns="http://schemas.openxmlformats.org/package/2006/relationships"><Relationship Id="rId1" Type="http://schemas.openxmlformats.org/officeDocument/2006/relationships/package" Target="../embeddings/Hoja_de_c_lculo_de_Microsoft_Excel85.xlsx"/></Relationships>
</file>

<file path=ppt/charts/_rels/chart87.xml.rels><?xml version="1.0" encoding="UTF-8" standalone="yes"?>
<Relationships xmlns="http://schemas.openxmlformats.org/package/2006/relationships"><Relationship Id="rId1" Type="http://schemas.openxmlformats.org/officeDocument/2006/relationships/package" Target="../embeddings/Hoja_de_c_lculo_de_Microsoft_Excel86.xlsx"/></Relationships>
</file>

<file path=ppt/charts/_rels/chart88.xml.rels><?xml version="1.0" encoding="UTF-8" standalone="yes"?>
<Relationships xmlns="http://schemas.openxmlformats.org/package/2006/relationships"><Relationship Id="rId1" Type="http://schemas.openxmlformats.org/officeDocument/2006/relationships/package" Target="../embeddings/Hoja_de_c_lculo_de_Microsoft_Excel87.xlsx"/></Relationships>
</file>

<file path=ppt/charts/_rels/chart89.xml.rels><?xml version="1.0" encoding="UTF-8" standalone="yes"?>
<Relationships xmlns="http://schemas.openxmlformats.org/package/2006/relationships"><Relationship Id="rId1" Type="http://schemas.openxmlformats.org/officeDocument/2006/relationships/package" Target="../embeddings/Hoja_de_c_lculo_de_Microsoft_Excel88.xlsx"/></Relationships>
</file>

<file path=ppt/charts/_rels/chart9.xml.rels><?xml version="1.0" encoding="UTF-8" standalone="yes"?>
<Relationships xmlns="http://schemas.openxmlformats.org/package/2006/relationships"><Relationship Id="rId1" Type="http://schemas.openxmlformats.org/officeDocument/2006/relationships/package" Target="../embeddings/Hoja_de_c_lculo_de_Microsoft_Excel8.xlsx"/></Relationships>
</file>

<file path=ppt/charts/_rels/chart90.xml.rels><?xml version="1.0" encoding="UTF-8" standalone="yes"?>
<Relationships xmlns="http://schemas.openxmlformats.org/package/2006/relationships"><Relationship Id="rId1" Type="http://schemas.openxmlformats.org/officeDocument/2006/relationships/package" Target="../embeddings/Hoja_de_c_lculo_de_Microsoft_Excel89.xlsx"/></Relationships>
</file>

<file path=ppt/charts/_rels/chart91.xml.rels><?xml version="1.0" encoding="UTF-8" standalone="yes"?>
<Relationships xmlns="http://schemas.openxmlformats.org/package/2006/relationships"><Relationship Id="rId1" Type="http://schemas.openxmlformats.org/officeDocument/2006/relationships/package" Target="../embeddings/Hoja_de_c_lculo_de_Microsoft_Excel90.xlsx"/></Relationships>
</file>

<file path=ppt/charts/_rels/chart92.xml.rels><?xml version="1.0" encoding="UTF-8" standalone="yes"?>
<Relationships xmlns="http://schemas.openxmlformats.org/package/2006/relationships"><Relationship Id="rId1" Type="http://schemas.openxmlformats.org/officeDocument/2006/relationships/package" Target="../embeddings/Hoja_de_c_lculo_de_Microsoft_Excel91.xlsx"/></Relationships>
</file>

<file path=ppt/charts/_rels/chart93.xml.rels><?xml version="1.0" encoding="UTF-8" standalone="yes"?>
<Relationships xmlns="http://schemas.openxmlformats.org/package/2006/relationships"><Relationship Id="rId1" Type="http://schemas.openxmlformats.org/officeDocument/2006/relationships/package" Target="../embeddings/Hoja_de_c_lculo_de_Microsoft_Excel92.xlsx"/></Relationships>
</file>

<file path=ppt/charts/_rels/chart94.xml.rels><?xml version="1.0" encoding="UTF-8" standalone="yes"?>
<Relationships xmlns="http://schemas.openxmlformats.org/package/2006/relationships"><Relationship Id="rId1" Type="http://schemas.openxmlformats.org/officeDocument/2006/relationships/package" Target="../embeddings/Hoja_de_c_lculo_de_Microsoft_Excel93.xlsx"/></Relationships>
</file>

<file path=ppt/charts/_rels/chart95.xml.rels><?xml version="1.0" encoding="UTF-8" standalone="yes"?>
<Relationships xmlns="http://schemas.openxmlformats.org/package/2006/relationships"><Relationship Id="rId1" Type="http://schemas.openxmlformats.org/officeDocument/2006/relationships/package" Target="../embeddings/Hoja_de_c_lculo_de_Microsoft_Excel94.xlsx"/></Relationships>
</file>

<file path=ppt/charts/_rels/chart96.xml.rels><?xml version="1.0" encoding="UTF-8" standalone="yes"?>
<Relationships xmlns="http://schemas.openxmlformats.org/package/2006/relationships"><Relationship Id="rId1" Type="http://schemas.openxmlformats.org/officeDocument/2006/relationships/package" Target="../embeddings/Hoja_de_c_lculo_de_Microsoft_Excel95.xlsx"/></Relationships>
</file>

<file path=ppt/charts/_rels/chart97.xml.rels><?xml version="1.0" encoding="UTF-8" standalone="yes"?>
<Relationships xmlns="http://schemas.openxmlformats.org/package/2006/relationships"><Relationship Id="rId1" Type="http://schemas.openxmlformats.org/officeDocument/2006/relationships/package" Target="../embeddings/Hoja_de_c_lculo_de_Microsoft_Excel96.xlsx"/></Relationships>
</file>

<file path=ppt/charts/_rels/chart98.xml.rels><?xml version="1.0" encoding="UTF-8" standalone="yes"?>
<Relationships xmlns="http://schemas.openxmlformats.org/package/2006/relationships"><Relationship Id="rId1" Type="http://schemas.openxmlformats.org/officeDocument/2006/relationships/package" Target="../embeddings/Hoja_de_c_lculo_de_Microsoft_Excel97.xlsx"/></Relationships>
</file>

<file path=ppt/charts/_rels/chart99.xml.rels><?xml version="1.0" encoding="UTF-8" standalone="yes"?>
<Relationships xmlns="http://schemas.openxmlformats.org/package/2006/relationships"><Relationship Id="rId1" Type="http://schemas.openxmlformats.org/officeDocument/2006/relationships/package" Target="../embeddings/Hoja_de_c_lculo_de_Microsoft_Excel98.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0"/>
      <c:rotY val="0"/>
      <c:rAngAx val="0"/>
      <c:perspective val="0"/>
    </c:view3D>
    <c:floor>
      <c:thickness val="0"/>
    </c:floor>
    <c:sideWall>
      <c:thickness val="0"/>
      <c:spPr>
        <a:noFill/>
        <a:ln w="25400">
          <a:noFill/>
        </a:ln>
      </c:spPr>
    </c:sideWall>
    <c:backWall>
      <c:thickness val="0"/>
      <c:spPr>
        <a:noFill/>
        <a:ln w="25400">
          <a:noFill/>
        </a:ln>
      </c:spPr>
    </c:backWall>
    <c:plotArea>
      <c:layout>
        <c:manualLayout>
          <c:layoutTarget val="inner"/>
          <c:xMode val="edge"/>
          <c:yMode val="edge"/>
          <c:x val="6.0063698095066405E-2"/>
          <c:y val="5.2932418659491706E-2"/>
          <c:w val="0.76867617949247535"/>
          <c:h val="0.92301765155795523"/>
        </c:manualLayout>
      </c:layout>
      <c:bar3DChart>
        <c:barDir val="bar"/>
        <c:grouping val="clustered"/>
        <c:varyColors val="0"/>
        <c:ser>
          <c:idx val="0"/>
          <c:order val="0"/>
          <c:tx>
            <c:strRef>
              <c:f>Hoja1!$B$1</c:f>
              <c:strCache>
                <c:ptCount val="1"/>
                <c:pt idx="0">
                  <c:v>Serie 1</c:v>
                </c:pt>
              </c:strCache>
            </c:strRef>
          </c:tx>
          <c:spPr>
            <a:solidFill>
              <a:srgbClr val="163C46"/>
            </a:solidFill>
            <a:ln>
              <a:solidFill>
                <a:schemeClr val="tx1">
                  <a:lumMod val="95000"/>
                  <a:lumOff val="5000"/>
                </a:schemeClr>
              </a:solidFill>
            </a:ln>
            <a:scene3d>
              <a:camera prst="orthographicFront"/>
              <a:lightRig rig="threePt" dir="t"/>
            </a:scene3d>
            <a:sp3d>
              <a:bevelT w="0" h="0"/>
            </a:sp3d>
          </c:spPr>
          <c:invertIfNegative val="0"/>
          <c:dPt>
            <c:idx val="0"/>
            <c:invertIfNegative val="0"/>
            <c:bubble3D val="0"/>
            <c:extLst>
              <c:ext xmlns:c16="http://schemas.microsoft.com/office/drawing/2014/chart" uri="{C3380CC4-5D6E-409C-BE32-E72D297353CC}">
                <c16:uniqueId val="{00000000-4CE1-4B90-B3EE-C7B713C046DE}"/>
              </c:ext>
            </c:extLst>
          </c:dPt>
          <c:dPt>
            <c:idx val="1"/>
            <c:invertIfNegative val="0"/>
            <c:bubble3D val="0"/>
            <c:extLst>
              <c:ext xmlns:c16="http://schemas.microsoft.com/office/drawing/2014/chart" uri="{C3380CC4-5D6E-409C-BE32-E72D297353CC}">
                <c16:uniqueId val="{00000001-4CE1-4B90-B3EE-C7B713C046DE}"/>
              </c:ext>
            </c:extLst>
          </c:dPt>
          <c:dPt>
            <c:idx val="2"/>
            <c:invertIfNegative val="0"/>
            <c:bubble3D val="0"/>
            <c:extLst>
              <c:ext xmlns:c16="http://schemas.microsoft.com/office/drawing/2014/chart" uri="{C3380CC4-5D6E-409C-BE32-E72D297353CC}">
                <c16:uniqueId val="{00000002-4CE1-4B90-B3EE-C7B713C046DE}"/>
              </c:ext>
            </c:extLst>
          </c:dPt>
          <c:dLbls>
            <c:spPr>
              <a:noFill/>
              <a:ln>
                <a:noFill/>
              </a:ln>
              <a:effectLst/>
            </c:spPr>
            <c:txPr>
              <a:bodyPr/>
              <a:lstStyle/>
              <a:p>
                <a:pPr algn="ctr">
                  <a:defRPr lang="es-MX" sz="1100" b="1" i="0" u="none" strike="noStrike" kern="1200" baseline="0">
                    <a:solidFill>
                      <a:schemeClr val="tx1">
                        <a:lumMod val="75000"/>
                        <a:lumOff val="25000"/>
                      </a:schemeClr>
                    </a:solidFill>
                    <a:effectLst/>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Hoja1!$A$2:$A$5</c:f>
              <c:strCache>
                <c:ptCount val="4"/>
                <c:pt idx="0">
                  <c:v>Tierra</c:v>
                </c:pt>
                <c:pt idx="1">
                  <c:v>Cemento o firme</c:v>
                </c:pt>
                <c:pt idx="2">
                  <c:v>Madera, mosaico u otro recubrimiento</c:v>
                </c:pt>
                <c:pt idx="3">
                  <c:v>NC</c:v>
                </c:pt>
              </c:strCache>
            </c:strRef>
          </c:cat>
          <c:val>
            <c:numRef>
              <c:f>Hoja1!$B$2:$B$5</c:f>
              <c:numCache>
                <c:formatCode>###0.0%</c:formatCode>
                <c:ptCount val="4"/>
                <c:pt idx="0">
                  <c:v>6.0000000000000001E-3</c:v>
                </c:pt>
                <c:pt idx="1">
                  <c:v>0.49099999999999999</c:v>
                </c:pt>
                <c:pt idx="2">
                  <c:v>0.499</c:v>
                </c:pt>
                <c:pt idx="3">
                  <c:v>4.0000000000000001E-3</c:v>
                </c:pt>
              </c:numCache>
            </c:numRef>
          </c:val>
          <c:extLst>
            <c:ext xmlns:c16="http://schemas.microsoft.com/office/drawing/2014/chart" uri="{C3380CC4-5D6E-409C-BE32-E72D297353CC}">
              <c16:uniqueId val="{00000003-4CE1-4B90-B3EE-C7B713C046DE}"/>
            </c:ext>
          </c:extLst>
        </c:ser>
        <c:dLbls>
          <c:showLegendKey val="0"/>
          <c:showVal val="0"/>
          <c:showCatName val="0"/>
          <c:showSerName val="0"/>
          <c:showPercent val="0"/>
          <c:showBubbleSize val="0"/>
        </c:dLbls>
        <c:gapWidth val="25"/>
        <c:gapDepth val="138"/>
        <c:shape val="box"/>
        <c:axId val="229664160"/>
        <c:axId val="229664552"/>
        <c:axId val="0"/>
      </c:bar3DChart>
      <c:catAx>
        <c:axId val="229664160"/>
        <c:scaling>
          <c:orientation val="maxMin"/>
        </c:scaling>
        <c:delete val="1"/>
        <c:axPos val="l"/>
        <c:numFmt formatCode="General" sourceLinked="0"/>
        <c:majorTickMark val="out"/>
        <c:minorTickMark val="none"/>
        <c:tickLblPos val="nextTo"/>
        <c:crossAx val="229664552"/>
        <c:crosses val="autoZero"/>
        <c:auto val="1"/>
        <c:lblAlgn val="ctr"/>
        <c:lblOffset val="100"/>
        <c:noMultiLvlLbl val="0"/>
      </c:catAx>
      <c:valAx>
        <c:axId val="229664552"/>
        <c:scaling>
          <c:orientation val="minMax"/>
          <c:max val="1"/>
        </c:scaling>
        <c:delete val="0"/>
        <c:axPos val="t"/>
        <c:numFmt formatCode="###0.0%" sourceLinked="1"/>
        <c:majorTickMark val="out"/>
        <c:minorTickMark val="none"/>
        <c:tickLblPos val="nextTo"/>
        <c:txPr>
          <a:bodyPr/>
          <a:lstStyle/>
          <a:p>
            <a:pPr>
              <a:defRPr sz="100">
                <a:solidFill>
                  <a:srgbClr val="3D3923"/>
                </a:solidFill>
              </a:defRPr>
            </a:pPr>
            <a:endParaRPr lang="es-MX"/>
          </a:p>
        </c:txPr>
        <c:crossAx val="229664160"/>
        <c:crosses val="autoZero"/>
        <c:crossBetween val="between"/>
      </c:valAx>
    </c:plotArea>
    <c:plotVisOnly val="1"/>
    <c:dispBlanksAs val="gap"/>
    <c:showDLblsOverMax val="0"/>
  </c:chart>
  <c:txPr>
    <a:bodyPr/>
    <a:lstStyle/>
    <a:p>
      <a:pPr>
        <a:defRPr sz="1800"/>
      </a:pPr>
      <a:endParaRPr lang="es-MX"/>
    </a:p>
  </c:txPr>
  <c:externalData r:id="rId1">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0"/>
      <c:rotY val="0"/>
      <c:rAngAx val="0"/>
      <c:perspective val="0"/>
    </c:view3D>
    <c:floor>
      <c:thickness val="0"/>
    </c:floor>
    <c:sideWall>
      <c:thickness val="0"/>
    </c:sideWall>
    <c:backWall>
      <c:thickness val="0"/>
    </c:backWall>
    <c:plotArea>
      <c:layout>
        <c:manualLayout>
          <c:layoutTarget val="inner"/>
          <c:xMode val="edge"/>
          <c:yMode val="edge"/>
          <c:x val="2.255719490677854E-2"/>
          <c:y val="3.7452039188836089E-3"/>
          <c:w val="0.50633983838907737"/>
          <c:h val="0.97880804475869754"/>
        </c:manualLayout>
      </c:layout>
      <c:bar3DChart>
        <c:barDir val="bar"/>
        <c:grouping val="clustered"/>
        <c:varyColors val="0"/>
        <c:ser>
          <c:idx val="0"/>
          <c:order val="0"/>
          <c:tx>
            <c:strRef>
              <c:f>Hoja1!$B$1</c:f>
              <c:strCache>
                <c:ptCount val="1"/>
                <c:pt idx="0">
                  <c:v>Serie 1</c:v>
                </c:pt>
              </c:strCache>
            </c:strRef>
          </c:tx>
          <c:spPr>
            <a:solidFill>
              <a:srgbClr val="003300"/>
            </a:solidFill>
            <a:ln>
              <a:solidFill>
                <a:schemeClr val="tx1">
                  <a:lumMod val="95000"/>
                  <a:lumOff val="5000"/>
                </a:schemeClr>
              </a:solidFill>
            </a:ln>
            <a:scene3d>
              <a:camera prst="orthographicFront"/>
              <a:lightRig rig="threePt" dir="t"/>
            </a:scene3d>
            <a:sp3d>
              <a:bevelT w="0" h="0"/>
            </a:sp3d>
          </c:spPr>
          <c:invertIfNegative val="0"/>
          <c:dPt>
            <c:idx val="0"/>
            <c:invertIfNegative val="0"/>
            <c:bubble3D val="0"/>
            <c:extLst>
              <c:ext xmlns:c16="http://schemas.microsoft.com/office/drawing/2014/chart" uri="{C3380CC4-5D6E-409C-BE32-E72D297353CC}">
                <c16:uniqueId val="{00000000-1A95-402D-9A1C-F090C4307F2A}"/>
              </c:ext>
            </c:extLst>
          </c:dPt>
          <c:dPt>
            <c:idx val="1"/>
            <c:invertIfNegative val="0"/>
            <c:bubble3D val="0"/>
            <c:extLst>
              <c:ext xmlns:c16="http://schemas.microsoft.com/office/drawing/2014/chart" uri="{C3380CC4-5D6E-409C-BE32-E72D297353CC}">
                <c16:uniqueId val="{00000001-1A95-402D-9A1C-F090C4307F2A}"/>
              </c:ext>
            </c:extLst>
          </c:dPt>
          <c:dPt>
            <c:idx val="2"/>
            <c:invertIfNegative val="0"/>
            <c:bubble3D val="0"/>
            <c:extLst>
              <c:ext xmlns:c16="http://schemas.microsoft.com/office/drawing/2014/chart" uri="{C3380CC4-5D6E-409C-BE32-E72D297353CC}">
                <c16:uniqueId val="{00000002-1A95-402D-9A1C-F090C4307F2A}"/>
              </c:ext>
            </c:extLst>
          </c:dPt>
          <c:dLbls>
            <c:spPr>
              <a:noFill/>
              <a:ln>
                <a:noFill/>
              </a:ln>
              <a:effectLst/>
            </c:spPr>
            <c:txPr>
              <a:bodyPr/>
              <a:lstStyle/>
              <a:p>
                <a:pPr algn="ctr">
                  <a:defRPr lang="es-MX" sz="1100" b="1" i="0" u="none" strike="noStrike" kern="1200" baseline="0">
                    <a:solidFill>
                      <a:schemeClr val="tx1">
                        <a:lumMod val="75000"/>
                        <a:lumOff val="25000"/>
                      </a:schemeClr>
                    </a:solidFill>
                    <a:effectLst/>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Hoja1!$A$2:$A$11</c:f>
              <c:strCache>
                <c:ptCount val="10"/>
                <c:pt idx="0">
                  <c:v>Material de desecho</c:v>
                </c:pt>
                <c:pt idx="1">
                  <c:v>Lámina de cartón</c:v>
                </c:pt>
                <c:pt idx="2">
                  <c:v>Lámina de asbesto o metálica</c:v>
                </c:pt>
                <c:pt idx="3">
                  <c:v>Carrizo, bambú o palma</c:v>
                </c:pt>
                <c:pt idx="4">
                  <c:v>Embarro o bajareque</c:v>
                </c:pt>
                <c:pt idx="5">
                  <c:v>Madera </c:v>
                </c:pt>
                <c:pt idx="6">
                  <c:v>Adobe</c:v>
                </c:pt>
                <c:pt idx="7">
                  <c:v>Tabique, ladrillo, block, piedra, cantera, cemento o concreto</c:v>
                </c:pt>
                <c:pt idx="8">
                  <c:v>Otro, ¿cuál?</c:v>
                </c:pt>
                <c:pt idx="9">
                  <c:v>Nc</c:v>
                </c:pt>
              </c:strCache>
            </c:strRef>
          </c:cat>
          <c:val>
            <c:numRef>
              <c:f>Hoja1!$B$2:$B$11</c:f>
              <c:numCache>
                <c:formatCode>###0.0%</c:formatCode>
                <c:ptCount val="10"/>
                <c:pt idx="0">
                  <c:v>1E-3</c:v>
                </c:pt>
                <c:pt idx="1">
                  <c:v>2E-3</c:v>
                </c:pt>
                <c:pt idx="2">
                  <c:v>1.4E-2</c:v>
                </c:pt>
                <c:pt idx="3">
                  <c:v>0</c:v>
                </c:pt>
                <c:pt idx="4">
                  <c:v>0</c:v>
                </c:pt>
                <c:pt idx="5">
                  <c:v>1.2E-2</c:v>
                </c:pt>
                <c:pt idx="6">
                  <c:v>1E-3</c:v>
                </c:pt>
                <c:pt idx="7">
                  <c:v>0.92900000000000005</c:v>
                </c:pt>
                <c:pt idx="8">
                  <c:v>0</c:v>
                </c:pt>
                <c:pt idx="9">
                  <c:v>0</c:v>
                </c:pt>
              </c:numCache>
            </c:numRef>
          </c:val>
          <c:shape val="cylinder"/>
          <c:extLst>
            <c:ext xmlns:c16="http://schemas.microsoft.com/office/drawing/2014/chart" uri="{C3380CC4-5D6E-409C-BE32-E72D297353CC}">
              <c16:uniqueId val="{00000003-1A95-402D-9A1C-F090C4307F2A}"/>
            </c:ext>
          </c:extLst>
        </c:ser>
        <c:dLbls>
          <c:showLegendKey val="0"/>
          <c:showVal val="0"/>
          <c:showCatName val="0"/>
          <c:showSerName val="0"/>
          <c:showPercent val="0"/>
          <c:showBubbleSize val="0"/>
        </c:dLbls>
        <c:gapWidth val="25"/>
        <c:gapDepth val="138"/>
        <c:shape val="box"/>
        <c:axId val="229664160"/>
        <c:axId val="229664552"/>
        <c:axId val="0"/>
      </c:bar3DChart>
      <c:catAx>
        <c:axId val="229664160"/>
        <c:scaling>
          <c:orientation val="maxMin"/>
        </c:scaling>
        <c:delete val="1"/>
        <c:axPos val="l"/>
        <c:numFmt formatCode="General" sourceLinked="0"/>
        <c:majorTickMark val="out"/>
        <c:minorTickMark val="none"/>
        <c:tickLblPos val="nextTo"/>
        <c:crossAx val="229664552"/>
        <c:crosses val="autoZero"/>
        <c:auto val="1"/>
        <c:lblAlgn val="ctr"/>
        <c:lblOffset val="100"/>
        <c:noMultiLvlLbl val="0"/>
      </c:catAx>
      <c:valAx>
        <c:axId val="229664552"/>
        <c:scaling>
          <c:orientation val="minMax"/>
          <c:max val="1"/>
        </c:scaling>
        <c:delete val="1"/>
        <c:axPos val="t"/>
        <c:numFmt formatCode="###0.0%" sourceLinked="1"/>
        <c:majorTickMark val="out"/>
        <c:minorTickMark val="none"/>
        <c:tickLblPos val="nextTo"/>
        <c:crossAx val="229664160"/>
        <c:crosses val="autoZero"/>
        <c:crossBetween val="between"/>
      </c:valAx>
      <c:spPr>
        <a:noFill/>
        <a:ln w="25400">
          <a:noFill/>
        </a:ln>
      </c:spPr>
    </c:plotArea>
    <c:plotVisOnly val="1"/>
    <c:dispBlanksAs val="gap"/>
    <c:showDLblsOverMax val="0"/>
  </c:chart>
  <c:txPr>
    <a:bodyPr/>
    <a:lstStyle/>
    <a:p>
      <a:pPr>
        <a:defRPr sz="1800"/>
      </a:pPr>
      <a:endParaRPr lang="es-MX"/>
    </a:p>
  </c:txPr>
  <c:externalData r:id="rId1">
    <c:autoUpdate val="0"/>
  </c:externalData>
</c:chartSpace>
</file>

<file path=ppt/charts/chart10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0"/>
      <c:rotY val="0"/>
      <c:rAngAx val="0"/>
      <c:perspective val="0"/>
    </c:view3D>
    <c:floor>
      <c:thickness val="0"/>
    </c:floor>
    <c:sideWall>
      <c:thickness val="0"/>
    </c:sideWall>
    <c:backWall>
      <c:thickness val="0"/>
    </c:backWall>
    <c:plotArea>
      <c:layout>
        <c:manualLayout>
          <c:layoutTarget val="inner"/>
          <c:xMode val="edge"/>
          <c:yMode val="edge"/>
          <c:x val="1.0880031687807616E-2"/>
          <c:y val="1.1600389678645391E-3"/>
          <c:w val="0.60842307252451477"/>
          <c:h val="0.96627898152161495"/>
        </c:manualLayout>
      </c:layout>
      <c:bar3DChart>
        <c:barDir val="bar"/>
        <c:grouping val="clustered"/>
        <c:varyColors val="0"/>
        <c:ser>
          <c:idx val="0"/>
          <c:order val="0"/>
          <c:tx>
            <c:strRef>
              <c:f>Hoja1!$B$1</c:f>
              <c:strCache>
                <c:ptCount val="1"/>
                <c:pt idx="0">
                  <c:v>Serie 1</c:v>
                </c:pt>
              </c:strCache>
            </c:strRef>
          </c:tx>
          <c:spPr>
            <a:gradFill flip="none" rotWithShape="1">
              <a:gsLst>
                <a:gs pos="0">
                  <a:schemeClr val="accent5">
                    <a:lumMod val="50000"/>
                    <a:shade val="30000"/>
                    <a:satMod val="115000"/>
                  </a:schemeClr>
                </a:gs>
                <a:gs pos="50000">
                  <a:schemeClr val="accent5">
                    <a:lumMod val="50000"/>
                    <a:shade val="67500"/>
                    <a:satMod val="115000"/>
                  </a:schemeClr>
                </a:gs>
                <a:gs pos="100000">
                  <a:schemeClr val="accent5">
                    <a:lumMod val="50000"/>
                    <a:shade val="100000"/>
                    <a:satMod val="115000"/>
                  </a:schemeClr>
                </a:gs>
              </a:gsLst>
              <a:lin ang="10800000" scaled="1"/>
              <a:tileRect/>
            </a:gradFill>
            <a:ln>
              <a:solidFill>
                <a:schemeClr val="tx1">
                  <a:lumMod val="95000"/>
                  <a:lumOff val="5000"/>
                </a:schemeClr>
              </a:solidFill>
            </a:ln>
            <a:scene3d>
              <a:camera prst="orthographicFront"/>
              <a:lightRig rig="threePt" dir="t"/>
            </a:scene3d>
            <a:sp3d>
              <a:bevelT w="0" h="0"/>
            </a:sp3d>
          </c:spPr>
          <c:invertIfNegative val="0"/>
          <c:dPt>
            <c:idx val="0"/>
            <c:invertIfNegative val="0"/>
            <c:bubble3D val="0"/>
            <c:extLst>
              <c:ext xmlns:c16="http://schemas.microsoft.com/office/drawing/2014/chart" uri="{C3380CC4-5D6E-409C-BE32-E72D297353CC}">
                <c16:uniqueId val="{00000001-5640-4AF7-BF58-E04464C5F302}"/>
              </c:ext>
            </c:extLst>
          </c:dPt>
          <c:dPt>
            <c:idx val="1"/>
            <c:invertIfNegative val="0"/>
            <c:bubble3D val="0"/>
            <c:extLst>
              <c:ext xmlns:c16="http://schemas.microsoft.com/office/drawing/2014/chart" uri="{C3380CC4-5D6E-409C-BE32-E72D297353CC}">
                <c16:uniqueId val="{00000003-5640-4AF7-BF58-E04464C5F302}"/>
              </c:ext>
            </c:extLst>
          </c:dPt>
          <c:dPt>
            <c:idx val="2"/>
            <c:invertIfNegative val="0"/>
            <c:bubble3D val="0"/>
            <c:extLst>
              <c:ext xmlns:c16="http://schemas.microsoft.com/office/drawing/2014/chart" uri="{C3380CC4-5D6E-409C-BE32-E72D297353CC}">
                <c16:uniqueId val="{00000005-5640-4AF7-BF58-E04464C5F302}"/>
              </c:ext>
            </c:extLst>
          </c:dPt>
          <c:dLbls>
            <c:spPr>
              <a:noFill/>
              <a:ln>
                <a:noFill/>
              </a:ln>
              <a:effectLst/>
            </c:spPr>
            <c:txPr>
              <a:bodyPr/>
              <a:lstStyle/>
              <a:p>
                <a:pPr algn="ctr">
                  <a:defRPr lang="es-MX" sz="1100" b="1" i="0" u="none" strike="noStrike" kern="1200" baseline="0">
                    <a:solidFill>
                      <a:schemeClr val="tx1">
                        <a:lumMod val="75000"/>
                        <a:lumOff val="25000"/>
                      </a:schemeClr>
                    </a:solidFill>
                    <a:effectLst/>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Hoja1!$A$2:$A$6</c:f>
              <c:strCache>
                <c:ptCount val="5"/>
                <c:pt idx="0">
                  <c:v>Ninguno</c:v>
                </c:pt>
                <c:pt idx="1">
                  <c:v>Uno</c:v>
                </c:pt>
                <c:pt idx="2">
                  <c:v>Dos</c:v>
                </c:pt>
                <c:pt idx="3">
                  <c:v>Tres</c:v>
                </c:pt>
                <c:pt idx="4">
                  <c:v>Cuatro o más</c:v>
                </c:pt>
              </c:strCache>
            </c:strRef>
          </c:cat>
          <c:val>
            <c:numRef>
              <c:f>Hoja1!$B$2:$B$6</c:f>
              <c:numCache>
                <c:formatCode>###0.0%</c:formatCode>
                <c:ptCount val="5"/>
                <c:pt idx="0">
                  <c:v>0</c:v>
                </c:pt>
                <c:pt idx="1">
                  <c:v>0.18</c:v>
                </c:pt>
                <c:pt idx="2">
                  <c:v>0.35</c:v>
                </c:pt>
                <c:pt idx="3">
                  <c:v>0.3</c:v>
                </c:pt>
                <c:pt idx="4">
                  <c:v>0.17</c:v>
                </c:pt>
              </c:numCache>
            </c:numRef>
          </c:val>
          <c:extLst>
            <c:ext xmlns:c16="http://schemas.microsoft.com/office/drawing/2014/chart" uri="{C3380CC4-5D6E-409C-BE32-E72D297353CC}">
              <c16:uniqueId val="{00000006-5640-4AF7-BF58-E04464C5F302}"/>
            </c:ext>
          </c:extLst>
        </c:ser>
        <c:dLbls>
          <c:showLegendKey val="0"/>
          <c:showVal val="0"/>
          <c:showCatName val="0"/>
          <c:showSerName val="0"/>
          <c:showPercent val="0"/>
          <c:showBubbleSize val="0"/>
        </c:dLbls>
        <c:gapWidth val="25"/>
        <c:gapDepth val="138"/>
        <c:shape val="box"/>
        <c:axId val="229664160"/>
        <c:axId val="229664552"/>
        <c:axId val="0"/>
      </c:bar3DChart>
      <c:catAx>
        <c:axId val="229664160"/>
        <c:scaling>
          <c:orientation val="maxMin"/>
        </c:scaling>
        <c:delete val="1"/>
        <c:axPos val="l"/>
        <c:numFmt formatCode="General" sourceLinked="0"/>
        <c:majorTickMark val="out"/>
        <c:minorTickMark val="none"/>
        <c:tickLblPos val="nextTo"/>
        <c:crossAx val="229664552"/>
        <c:crosses val="autoZero"/>
        <c:auto val="1"/>
        <c:lblAlgn val="ctr"/>
        <c:lblOffset val="100"/>
        <c:noMultiLvlLbl val="0"/>
      </c:catAx>
      <c:valAx>
        <c:axId val="229664552"/>
        <c:scaling>
          <c:orientation val="minMax"/>
          <c:max val="1"/>
        </c:scaling>
        <c:delete val="1"/>
        <c:axPos val="t"/>
        <c:numFmt formatCode="###0.0%" sourceLinked="1"/>
        <c:majorTickMark val="out"/>
        <c:minorTickMark val="none"/>
        <c:tickLblPos val="nextTo"/>
        <c:crossAx val="229664160"/>
        <c:crosses val="autoZero"/>
        <c:crossBetween val="between"/>
      </c:valAx>
    </c:plotArea>
    <c:plotVisOnly val="1"/>
    <c:dispBlanksAs val="gap"/>
    <c:showDLblsOverMax val="0"/>
  </c:chart>
  <c:txPr>
    <a:bodyPr/>
    <a:lstStyle/>
    <a:p>
      <a:pPr>
        <a:defRPr sz="1800"/>
      </a:pPr>
      <a:endParaRPr lang="es-MX"/>
    </a:p>
  </c:txPr>
  <c:externalData r:id="rId1">
    <c:autoUpdate val="0"/>
  </c:externalData>
</c:chartSpace>
</file>

<file path=ppt/charts/chart10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0"/>
      <c:rotY val="0"/>
      <c:rAngAx val="0"/>
      <c:perspective val="0"/>
    </c:view3D>
    <c:floor>
      <c:thickness val="0"/>
    </c:floor>
    <c:sideWall>
      <c:thickness val="0"/>
    </c:sideWall>
    <c:backWall>
      <c:thickness val="0"/>
    </c:backWall>
    <c:plotArea>
      <c:layout>
        <c:manualLayout>
          <c:layoutTarget val="inner"/>
          <c:xMode val="edge"/>
          <c:yMode val="edge"/>
          <c:x val="1.0880031687807616E-2"/>
          <c:y val="1.1600389678645391E-3"/>
          <c:w val="0.61273646907894042"/>
          <c:h val="0.96627898152161495"/>
        </c:manualLayout>
      </c:layout>
      <c:bar3DChart>
        <c:barDir val="bar"/>
        <c:grouping val="clustered"/>
        <c:varyColors val="0"/>
        <c:ser>
          <c:idx val="0"/>
          <c:order val="0"/>
          <c:tx>
            <c:strRef>
              <c:f>Hoja1!$B$1</c:f>
              <c:strCache>
                <c:ptCount val="1"/>
                <c:pt idx="0">
                  <c:v>Serie 1</c:v>
                </c:pt>
              </c:strCache>
            </c:strRef>
          </c:tx>
          <c:spPr>
            <a:gradFill flip="none" rotWithShape="1">
              <a:gsLst>
                <a:gs pos="0">
                  <a:schemeClr val="accent5">
                    <a:lumMod val="50000"/>
                    <a:shade val="30000"/>
                    <a:satMod val="115000"/>
                  </a:schemeClr>
                </a:gs>
                <a:gs pos="50000">
                  <a:schemeClr val="accent5">
                    <a:lumMod val="50000"/>
                    <a:shade val="67500"/>
                    <a:satMod val="115000"/>
                  </a:schemeClr>
                </a:gs>
                <a:gs pos="100000">
                  <a:schemeClr val="accent5">
                    <a:lumMod val="50000"/>
                    <a:shade val="100000"/>
                    <a:satMod val="115000"/>
                  </a:schemeClr>
                </a:gs>
              </a:gsLst>
              <a:lin ang="10800000" scaled="1"/>
              <a:tileRect/>
            </a:gradFill>
            <a:ln>
              <a:solidFill>
                <a:schemeClr val="tx1">
                  <a:lumMod val="95000"/>
                  <a:lumOff val="5000"/>
                </a:schemeClr>
              </a:solidFill>
            </a:ln>
            <a:scene3d>
              <a:camera prst="orthographicFront"/>
              <a:lightRig rig="threePt" dir="t"/>
            </a:scene3d>
            <a:sp3d>
              <a:bevelT w="0" h="0"/>
            </a:sp3d>
          </c:spPr>
          <c:invertIfNegative val="0"/>
          <c:dPt>
            <c:idx val="0"/>
            <c:invertIfNegative val="0"/>
            <c:bubble3D val="0"/>
            <c:extLst>
              <c:ext xmlns:c16="http://schemas.microsoft.com/office/drawing/2014/chart" uri="{C3380CC4-5D6E-409C-BE32-E72D297353CC}">
                <c16:uniqueId val="{00000000-6B53-442C-95D2-DEB74C72B35E}"/>
              </c:ext>
            </c:extLst>
          </c:dPt>
          <c:dPt>
            <c:idx val="1"/>
            <c:invertIfNegative val="0"/>
            <c:bubble3D val="0"/>
            <c:extLst>
              <c:ext xmlns:c16="http://schemas.microsoft.com/office/drawing/2014/chart" uri="{C3380CC4-5D6E-409C-BE32-E72D297353CC}">
                <c16:uniqueId val="{00000001-6B53-442C-95D2-DEB74C72B35E}"/>
              </c:ext>
            </c:extLst>
          </c:dPt>
          <c:dPt>
            <c:idx val="2"/>
            <c:invertIfNegative val="0"/>
            <c:bubble3D val="0"/>
            <c:extLst>
              <c:ext xmlns:c16="http://schemas.microsoft.com/office/drawing/2014/chart" uri="{C3380CC4-5D6E-409C-BE32-E72D297353CC}">
                <c16:uniqueId val="{00000002-6B53-442C-95D2-DEB74C72B35E}"/>
              </c:ext>
            </c:extLst>
          </c:dPt>
          <c:dLbls>
            <c:dLbl>
              <c:idx val="4"/>
              <c:layout>
                <c:manualLayout>
                  <c:x val="-8.9031550241683077E-2"/>
                  <c:y val="6.3931254961399793E-3"/>
                </c:manualLayout>
              </c:layout>
              <c:showLegendKey val="0"/>
              <c:showVal val="1"/>
              <c:showCatName val="0"/>
              <c:showSerName val="0"/>
              <c:showPercent val="0"/>
              <c:showBubbleSize val="0"/>
              <c:extLst>
                <c:ext xmlns:c15="http://schemas.microsoft.com/office/drawing/2012/chart" uri="{CE6537A1-D6FC-4f65-9D91-7224C49458BB}">
                  <c15:layout>
                    <c:manualLayout>
                      <c:w val="0.45486398098783337"/>
                      <c:h val="9.5445605956346241E-2"/>
                    </c:manualLayout>
                  </c15:layout>
                </c:ext>
                <c:ext xmlns:c16="http://schemas.microsoft.com/office/drawing/2014/chart" uri="{C3380CC4-5D6E-409C-BE32-E72D297353CC}">
                  <c16:uniqueId val="{00000004-6B53-442C-95D2-DEB74C72B35E}"/>
                </c:ext>
              </c:extLst>
            </c:dLbl>
            <c:spPr>
              <a:noFill/>
              <a:ln>
                <a:noFill/>
              </a:ln>
              <a:effectLst/>
            </c:spPr>
            <c:txPr>
              <a:bodyPr/>
              <a:lstStyle/>
              <a:p>
                <a:pPr algn="ctr">
                  <a:defRPr lang="es-MX" sz="1100" b="1" i="0" u="none" strike="noStrike" kern="1200" baseline="0">
                    <a:solidFill>
                      <a:schemeClr val="tx1">
                        <a:lumMod val="75000"/>
                        <a:lumOff val="25000"/>
                      </a:schemeClr>
                    </a:solidFill>
                    <a:effectLst/>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Hoja1!$A$2:$A$6</c:f>
              <c:strCache>
                <c:ptCount val="5"/>
                <c:pt idx="0">
                  <c:v>Ninguno</c:v>
                </c:pt>
                <c:pt idx="1">
                  <c:v>Uno</c:v>
                </c:pt>
                <c:pt idx="2">
                  <c:v>Dos</c:v>
                </c:pt>
                <c:pt idx="3">
                  <c:v>Tres</c:v>
                </c:pt>
                <c:pt idx="4">
                  <c:v>Cuatro o más</c:v>
                </c:pt>
              </c:strCache>
            </c:strRef>
          </c:cat>
          <c:val>
            <c:numRef>
              <c:f>Hoja1!$B$2:$B$6</c:f>
              <c:numCache>
                <c:formatCode>###0.0%</c:formatCode>
                <c:ptCount val="5"/>
                <c:pt idx="0">
                  <c:v>0</c:v>
                </c:pt>
                <c:pt idx="1">
                  <c:v>0.161</c:v>
                </c:pt>
                <c:pt idx="2">
                  <c:v>0.48899999999999999</c:v>
                </c:pt>
                <c:pt idx="3">
                  <c:v>0.187</c:v>
                </c:pt>
                <c:pt idx="4">
                  <c:v>0.16200000000000001</c:v>
                </c:pt>
              </c:numCache>
            </c:numRef>
          </c:val>
          <c:extLst>
            <c:ext xmlns:c16="http://schemas.microsoft.com/office/drawing/2014/chart" uri="{C3380CC4-5D6E-409C-BE32-E72D297353CC}">
              <c16:uniqueId val="{00000005-6B53-442C-95D2-DEB74C72B35E}"/>
            </c:ext>
          </c:extLst>
        </c:ser>
        <c:dLbls>
          <c:showLegendKey val="0"/>
          <c:showVal val="0"/>
          <c:showCatName val="0"/>
          <c:showSerName val="0"/>
          <c:showPercent val="0"/>
          <c:showBubbleSize val="0"/>
        </c:dLbls>
        <c:gapWidth val="25"/>
        <c:gapDepth val="138"/>
        <c:shape val="box"/>
        <c:axId val="229664160"/>
        <c:axId val="229664552"/>
        <c:axId val="0"/>
      </c:bar3DChart>
      <c:catAx>
        <c:axId val="229664160"/>
        <c:scaling>
          <c:orientation val="maxMin"/>
        </c:scaling>
        <c:delete val="1"/>
        <c:axPos val="l"/>
        <c:numFmt formatCode="General" sourceLinked="0"/>
        <c:majorTickMark val="out"/>
        <c:minorTickMark val="none"/>
        <c:tickLblPos val="nextTo"/>
        <c:crossAx val="229664552"/>
        <c:crosses val="autoZero"/>
        <c:auto val="1"/>
        <c:lblAlgn val="ctr"/>
        <c:lblOffset val="100"/>
        <c:noMultiLvlLbl val="0"/>
      </c:catAx>
      <c:valAx>
        <c:axId val="229664552"/>
        <c:scaling>
          <c:orientation val="minMax"/>
          <c:max val="1"/>
        </c:scaling>
        <c:delete val="1"/>
        <c:axPos val="t"/>
        <c:numFmt formatCode="###0.0%" sourceLinked="1"/>
        <c:majorTickMark val="out"/>
        <c:minorTickMark val="none"/>
        <c:tickLblPos val="nextTo"/>
        <c:crossAx val="229664160"/>
        <c:crosses val="autoZero"/>
        <c:crossBetween val="between"/>
      </c:valAx>
    </c:plotArea>
    <c:plotVisOnly val="1"/>
    <c:dispBlanksAs val="gap"/>
    <c:showDLblsOverMax val="0"/>
  </c:chart>
  <c:txPr>
    <a:bodyPr/>
    <a:lstStyle/>
    <a:p>
      <a:pPr>
        <a:defRPr sz="1800"/>
      </a:pPr>
      <a:endParaRPr lang="es-MX"/>
    </a:p>
  </c:txPr>
  <c:externalData r:id="rId1">
    <c:autoUpdate val="0"/>
  </c:externalData>
</c:chartSpace>
</file>

<file path=ppt/charts/chart10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0"/>
      <c:rotY val="0"/>
      <c:rAngAx val="0"/>
      <c:perspective val="0"/>
    </c:view3D>
    <c:floor>
      <c:thickness val="0"/>
    </c:floor>
    <c:sideWall>
      <c:thickness val="0"/>
    </c:sideWall>
    <c:backWall>
      <c:thickness val="0"/>
    </c:backWall>
    <c:plotArea>
      <c:layout>
        <c:manualLayout>
          <c:layoutTarget val="inner"/>
          <c:xMode val="edge"/>
          <c:yMode val="edge"/>
          <c:x val="1.0880031687807616E-2"/>
          <c:y val="1.1600389678645391E-3"/>
          <c:w val="0.65064415407569731"/>
          <c:h val="0.96627898152161495"/>
        </c:manualLayout>
      </c:layout>
      <c:bar3DChart>
        <c:barDir val="bar"/>
        <c:grouping val="clustered"/>
        <c:varyColors val="0"/>
        <c:ser>
          <c:idx val="0"/>
          <c:order val="0"/>
          <c:tx>
            <c:strRef>
              <c:f>Hoja1!$B$1</c:f>
              <c:strCache>
                <c:ptCount val="1"/>
                <c:pt idx="0">
                  <c:v>Serie 1</c:v>
                </c:pt>
              </c:strCache>
            </c:strRef>
          </c:tx>
          <c:spPr>
            <a:gradFill flip="none" rotWithShape="1">
              <a:gsLst>
                <a:gs pos="0">
                  <a:schemeClr val="accent5">
                    <a:lumMod val="50000"/>
                    <a:shade val="30000"/>
                    <a:satMod val="115000"/>
                  </a:schemeClr>
                </a:gs>
                <a:gs pos="50000">
                  <a:schemeClr val="accent5">
                    <a:lumMod val="50000"/>
                    <a:shade val="67500"/>
                    <a:satMod val="115000"/>
                  </a:schemeClr>
                </a:gs>
                <a:gs pos="100000">
                  <a:schemeClr val="accent5">
                    <a:lumMod val="50000"/>
                    <a:shade val="100000"/>
                    <a:satMod val="115000"/>
                  </a:schemeClr>
                </a:gs>
              </a:gsLst>
              <a:lin ang="10800000" scaled="1"/>
              <a:tileRect/>
            </a:gradFill>
            <a:ln>
              <a:solidFill>
                <a:schemeClr val="tx1">
                  <a:lumMod val="95000"/>
                  <a:lumOff val="5000"/>
                </a:schemeClr>
              </a:solidFill>
            </a:ln>
            <a:scene3d>
              <a:camera prst="orthographicFront"/>
              <a:lightRig rig="threePt" dir="t"/>
            </a:scene3d>
            <a:sp3d>
              <a:bevelT w="0" h="0"/>
            </a:sp3d>
          </c:spPr>
          <c:invertIfNegative val="0"/>
          <c:dPt>
            <c:idx val="0"/>
            <c:invertIfNegative val="0"/>
            <c:bubble3D val="0"/>
            <c:extLst>
              <c:ext xmlns:c16="http://schemas.microsoft.com/office/drawing/2014/chart" uri="{C3380CC4-5D6E-409C-BE32-E72D297353CC}">
                <c16:uniqueId val="{00000000-707E-476D-9CA7-E62F68E0E3CB}"/>
              </c:ext>
            </c:extLst>
          </c:dPt>
          <c:dPt>
            <c:idx val="2"/>
            <c:invertIfNegative val="0"/>
            <c:bubble3D val="0"/>
            <c:extLst>
              <c:ext xmlns:c16="http://schemas.microsoft.com/office/drawing/2014/chart" uri="{C3380CC4-5D6E-409C-BE32-E72D297353CC}">
                <c16:uniqueId val="{00000002-707E-476D-9CA7-E62F68E0E3CB}"/>
              </c:ext>
            </c:extLst>
          </c:dPt>
          <c:dLbls>
            <c:dLbl>
              <c:idx val="0"/>
              <c:layout>
                <c:manualLayout>
                  <c:x val="8.9031900760977375E-2"/>
                  <c:y val="-6.3928738081946504E-3"/>
                </c:manualLayout>
              </c:layout>
              <c:showLegendKey val="0"/>
              <c:showVal val="1"/>
              <c:showCatName val="0"/>
              <c:showSerName val="0"/>
              <c:showPercent val="0"/>
              <c:showBubbleSize val="0"/>
              <c:extLst>
                <c:ext xmlns:c15="http://schemas.microsoft.com/office/drawing/2012/chart" uri="{CE6537A1-D6FC-4f65-9D91-7224C49458BB}">
                  <c15:layout>
                    <c:manualLayout>
                      <c:w val="0.35692889015075835"/>
                      <c:h val="9.5445605956346241E-2"/>
                    </c:manualLayout>
                  </c15:layout>
                </c:ext>
                <c:ext xmlns:c16="http://schemas.microsoft.com/office/drawing/2014/chart" uri="{C3380CC4-5D6E-409C-BE32-E72D297353CC}">
                  <c16:uniqueId val="{00000000-707E-476D-9CA7-E62F68E0E3CB}"/>
                </c:ext>
              </c:extLst>
            </c:dLbl>
            <c:spPr>
              <a:noFill/>
              <a:ln>
                <a:noFill/>
              </a:ln>
              <a:effectLst/>
            </c:spPr>
            <c:txPr>
              <a:bodyPr/>
              <a:lstStyle/>
              <a:p>
                <a:pPr algn="ctr">
                  <a:defRPr lang="es-MX" sz="1100" b="1" i="0" u="none" strike="noStrike" kern="1200" baseline="0">
                    <a:solidFill>
                      <a:schemeClr val="tx1">
                        <a:lumMod val="75000"/>
                        <a:lumOff val="25000"/>
                      </a:schemeClr>
                    </a:solidFill>
                    <a:effectLst/>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Hoja1!$A$2:$A$6</c:f>
              <c:strCache>
                <c:ptCount val="5"/>
                <c:pt idx="0">
                  <c:v>Ninguno</c:v>
                </c:pt>
                <c:pt idx="1">
                  <c:v>Uno</c:v>
                </c:pt>
                <c:pt idx="2">
                  <c:v>Dos</c:v>
                </c:pt>
                <c:pt idx="3">
                  <c:v>Tres</c:v>
                </c:pt>
                <c:pt idx="4">
                  <c:v>Cuatro o más</c:v>
                </c:pt>
              </c:strCache>
            </c:strRef>
          </c:cat>
          <c:val>
            <c:numRef>
              <c:f>Hoja1!$B$2:$B$6</c:f>
              <c:numCache>
                <c:formatCode>General</c:formatCode>
                <c:ptCount val="5"/>
                <c:pt idx="0" formatCode="###0.0%">
                  <c:v>0</c:v>
                </c:pt>
                <c:pt idx="2" formatCode="###0.0%">
                  <c:v>0.14199999999999999</c:v>
                </c:pt>
              </c:numCache>
            </c:numRef>
          </c:val>
          <c:extLst>
            <c:ext xmlns:c16="http://schemas.microsoft.com/office/drawing/2014/chart" uri="{C3380CC4-5D6E-409C-BE32-E72D297353CC}">
              <c16:uniqueId val="{00000005-707E-476D-9CA7-E62F68E0E3CB}"/>
            </c:ext>
          </c:extLst>
        </c:ser>
        <c:dLbls>
          <c:showLegendKey val="0"/>
          <c:showVal val="0"/>
          <c:showCatName val="0"/>
          <c:showSerName val="0"/>
          <c:showPercent val="0"/>
          <c:showBubbleSize val="0"/>
        </c:dLbls>
        <c:gapWidth val="25"/>
        <c:gapDepth val="138"/>
        <c:shape val="box"/>
        <c:axId val="229664160"/>
        <c:axId val="229664552"/>
        <c:axId val="0"/>
      </c:bar3DChart>
      <c:catAx>
        <c:axId val="229664160"/>
        <c:scaling>
          <c:orientation val="maxMin"/>
        </c:scaling>
        <c:delete val="1"/>
        <c:axPos val="l"/>
        <c:numFmt formatCode="General" sourceLinked="0"/>
        <c:majorTickMark val="out"/>
        <c:minorTickMark val="none"/>
        <c:tickLblPos val="nextTo"/>
        <c:crossAx val="229664552"/>
        <c:crosses val="autoZero"/>
        <c:auto val="1"/>
        <c:lblAlgn val="ctr"/>
        <c:lblOffset val="100"/>
        <c:noMultiLvlLbl val="0"/>
      </c:catAx>
      <c:valAx>
        <c:axId val="229664552"/>
        <c:scaling>
          <c:orientation val="minMax"/>
          <c:max val="1"/>
        </c:scaling>
        <c:delete val="1"/>
        <c:axPos val="t"/>
        <c:numFmt formatCode="###0.0%" sourceLinked="1"/>
        <c:majorTickMark val="out"/>
        <c:minorTickMark val="none"/>
        <c:tickLblPos val="nextTo"/>
        <c:crossAx val="229664160"/>
        <c:crosses val="autoZero"/>
        <c:crossBetween val="between"/>
      </c:valAx>
    </c:plotArea>
    <c:plotVisOnly val="1"/>
    <c:dispBlanksAs val="gap"/>
    <c:showDLblsOverMax val="0"/>
  </c:chart>
  <c:txPr>
    <a:bodyPr/>
    <a:lstStyle/>
    <a:p>
      <a:pPr>
        <a:defRPr sz="1800"/>
      </a:pPr>
      <a:endParaRPr lang="es-MX"/>
    </a:p>
  </c:txPr>
  <c:externalData r:id="rId1">
    <c:autoUpdate val="0"/>
  </c:externalData>
</c:chartSpace>
</file>

<file path=ppt/charts/chart10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0"/>
      <c:rotY val="0"/>
      <c:rAngAx val="0"/>
      <c:perspective val="0"/>
    </c:view3D>
    <c:floor>
      <c:thickness val="0"/>
    </c:floor>
    <c:sideWall>
      <c:thickness val="0"/>
    </c:sideWall>
    <c:backWall>
      <c:thickness val="0"/>
    </c:backWall>
    <c:plotArea>
      <c:layout>
        <c:manualLayout>
          <c:layoutTarget val="inner"/>
          <c:xMode val="edge"/>
          <c:yMode val="edge"/>
          <c:x val="1.0880031687807616E-2"/>
          <c:y val="1.1600389678645391E-3"/>
          <c:w val="0.69286523562687996"/>
          <c:h val="0.96627898152161495"/>
        </c:manualLayout>
      </c:layout>
      <c:bar3DChart>
        <c:barDir val="bar"/>
        <c:grouping val="clustered"/>
        <c:varyColors val="0"/>
        <c:ser>
          <c:idx val="0"/>
          <c:order val="0"/>
          <c:tx>
            <c:strRef>
              <c:f>Hoja1!$B$1</c:f>
              <c:strCache>
                <c:ptCount val="1"/>
                <c:pt idx="0">
                  <c:v>Serie 1</c:v>
                </c:pt>
              </c:strCache>
            </c:strRef>
          </c:tx>
          <c:spPr>
            <a:gradFill flip="none" rotWithShape="1">
              <a:gsLst>
                <a:gs pos="0">
                  <a:schemeClr val="accent5">
                    <a:lumMod val="50000"/>
                    <a:shade val="30000"/>
                    <a:satMod val="115000"/>
                  </a:schemeClr>
                </a:gs>
                <a:gs pos="50000">
                  <a:schemeClr val="accent5">
                    <a:lumMod val="50000"/>
                    <a:shade val="67500"/>
                    <a:satMod val="115000"/>
                  </a:schemeClr>
                </a:gs>
                <a:gs pos="100000">
                  <a:schemeClr val="accent5">
                    <a:lumMod val="50000"/>
                    <a:shade val="100000"/>
                    <a:satMod val="115000"/>
                  </a:schemeClr>
                </a:gs>
              </a:gsLst>
              <a:lin ang="10800000" scaled="1"/>
              <a:tileRect/>
            </a:gradFill>
            <a:ln>
              <a:solidFill>
                <a:schemeClr val="tx1">
                  <a:lumMod val="95000"/>
                  <a:lumOff val="5000"/>
                </a:schemeClr>
              </a:solidFill>
            </a:ln>
            <a:scene3d>
              <a:camera prst="orthographicFront"/>
              <a:lightRig rig="threePt" dir="t"/>
            </a:scene3d>
            <a:sp3d>
              <a:bevelT w="0" h="0"/>
            </a:sp3d>
          </c:spPr>
          <c:invertIfNegative val="0"/>
          <c:dPt>
            <c:idx val="0"/>
            <c:invertIfNegative val="0"/>
            <c:bubble3D val="0"/>
            <c:extLst>
              <c:ext xmlns:c16="http://schemas.microsoft.com/office/drawing/2014/chart" uri="{C3380CC4-5D6E-409C-BE32-E72D297353CC}">
                <c16:uniqueId val="{00000000-1616-46A6-A345-8D75073BF781}"/>
              </c:ext>
            </c:extLst>
          </c:dPt>
          <c:dPt>
            <c:idx val="1"/>
            <c:invertIfNegative val="0"/>
            <c:bubble3D val="0"/>
            <c:extLst>
              <c:ext xmlns:c16="http://schemas.microsoft.com/office/drawing/2014/chart" uri="{C3380CC4-5D6E-409C-BE32-E72D297353CC}">
                <c16:uniqueId val="{00000001-1616-46A6-A345-8D75073BF781}"/>
              </c:ext>
            </c:extLst>
          </c:dPt>
          <c:dPt>
            <c:idx val="2"/>
            <c:invertIfNegative val="0"/>
            <c:bubble3D val="0"/>
            <c:extLst>
              <c:ext xmlns:c16="http://schemas.microsoft.com/office/drawing/2014/chart" uri="{C3380CC4-5D6E-409C-BE32-E72D297353CC}">
                <c16:uniqueId val="{00000002-1616-46A6-A345-8D75073BF781}"/>
              </c:ext>
            </c:extLst>
          </c:dPt>
          <c:dLbls>
            <c:dLbl>
              <c:idx val="2"/>
              <c:layout>
                <c:manualLayout>
                  <c:x val="-8.0128710684879645E-2"/>
                  <c:y val="-3.1961852161521828E-3"/>
                </c:manualLayout>
              </c:layout>
              <c:showLegendKey val="0"/>
              <c:showVal val="1"/>
              <c:showCatName val="0"/>
              <c:showSerName val="0"/>
              <c:showPercent val="0"/>
              <c:showBubbleSize val="0"/>
              <c:extLst>
                <c:ext xmlns:c15="http://schemas.microsoft.com/office/drawing/2012/chart" uri="{CE6537A1-D6FC-4f65-9D91-7224C49458BB}">
                  <c15:layout>
                    <c:manualLayout>
                      <c:w val="0.43705760083563799"/>
                      <c:h val="9.5445605956346241E-2"/>
                    </c:manualLayout>
                  </c15:layout>
                </c:ext>
                <c:ext xmlns:c16="http://schemas.microsoft.com/office/drawing/2014/chart" uri="{C3380CC4-5D6E-409C-BE32-E72D297353CC}">
                  <c16:uniqueId val="{00000002-1616-46A6-A345-8D75073BF781}"/>
                </c:ext>
              </c:extLst>
            </c:dLbl>
            <c:dLbl>
              <c:idx val="4"/>
              <c:layout>
                <c:manualLayout>
                  <c:x val="-3.1161165266342085E-2"/>
                  <c:y val="-3.1959335282069198E-3"/>
                </c:manualLayout>
              </c:layout>
              <c:showLegendKey val="0"/>
              <c:showVal val="1"/>
              <c:showCatName val="0"/>
              <c:showSerName val="0"/>
              <c:showPercent val="0"/>
              <c:showBubbleSize val="0"/>
              <c:extLst>
                <c:ext xmlns:c15="http://schemas.microsoft.com/office/drawing/2012/chart" uri="{CE6537A1-D6FC-4f65-9D91-7224C49458BB}">
                  <c15:layout>
                    <c:manualLayout>
                      <c:w val="0.2768001794658787"/>
                      <c:h val="9.5445605956346241E-2"/>
                    </c:manualLayout>
                  </c15:layout>
                </c:ext>
                <c:ext xmlns:c16="http://schemas.microsoft.com/office/drawing/2014/chart" uri="{C3380CC4-5D6E-409C-BE32-E72D297353CC}">
                  <c16:uniqueId val="{00000004-1616-46A6-A345-8D75073BF781}"/>
                </c:ext>
              </c:extLst>
            </c:dLbl>
            <c:spPr>
              <a:noFill/>
              <a:ln>
                <a:noFill/>
              </a:ln>
              <a:effectLst/>
            </c:spPr>
            <c:txPr>
              <a:bodyPr/>
              <a:lstStyle/>
              <a:p>
                <a:pPr algn="ctr">
                  <a:defRPr lang="es-MX" sz="1100" b="1" i="0" u="none" strike="noStrike" kern="1200" baseline="0">
                    <a:solidFill>
                      <a:schemeClr val="tx1">
                        <a:lumMod val="75000"/>
                        <a:lumOff val="25000"/>
                      </a:schemeClr>
                    </a:solidFill>
                    <a:effectLst/>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Hoja1!$A$2:$A$6</c:f>
              <c:strCache>
                <c:ptCount val="5"/>
                <c:pt idx="0">
                  <c:v>Ninguno</c:v>
                </c:pt>
                <c:pt idx="1">
                  <c:v>Uno</c:v>
                </c:pt>
                <c:pt idx="2">
                  <c:v>Dos</c:v>
                </c:pt>
                <c:pt idx="3">
                  <c:v>Tres</c:v>
                </c:pt>
                <c:pt idx="4">
                  <c:v>Cuatro o más</c:v>
                </c:pt>
              </c:strCache>
            </c:strRef>
          </c:cat>
          <c:val>
            <c:numRef>
              <c:f>Hoja1!$B$2:$B$6</c:f>
              <c:numCache>
                <c:formatCode>###0.0%</c:formatCode>
                <c:ptCount val="5"/>
                <c:pt idx="0">
                  <c:v>0</c:v>
                </c:pt>
                <c:pt idx="1">
                  <c:v>0.12</c:v>
                </c:pt>
                <c:pt idx="2">
                  <c:v>0.55800000000000005</c:v>
                </c:pt>
                <c:pt idx="3">
                  <c:v>0.23300000000000001</c:v>
                </c:pt>
                <c:pt idx="4">
                  <c:v>8.8999999999999996E-2</c:v>
                </c:pt>
              </c:numCache>
            </c:numRef>
          </c:val>
          <c:extLst>
            <c:ext xmlns:c16="http://schemas.microsoft.com/office/drawing/2014/chart" uri="{C3380CC4-5D6E-409C-BE32-E72D297353CC}">
              <c16:uniqueId val="{00000005-1616-46A6-A345-8D75073BF781}"/>
            </c:ext>
          </c:extLst>
        </c:ser>
        <c:dLbls>
          <c:showLegendKey val="0"/>
          <c:showVal val="0"/>
          <c:showCatName val="0"/>
          <c:showSerName val="0"/>
          <c:showPercent val="0"/>
          <c:showBubbleSize val="0"/>
        </c:dLbls>
        <c:gapWidth val="25"/>
        <c:gapDepth val="138"/>
        <c:shape val="box"/>
        <c:axId val="229664160"/>
        <c:axId val="229664552"/>
        <c:axId val="0"/>
      </c:bar3DChart>
      <c:catAx>
        <c:axId val="229664160"/>
        <c:scaling>
          <c:orientation val="maxMin"/>
        </c:scaling>
        <c:delete val="1"/>
        <c:axPos val="l"/>
        <c:numFmt formatCode="General" sourceLinked="0"/>
        <c:majorTickMark val="out"/>
        <c:minorTickMark val="none"/>
        <c:tickLblPos val="nextTo"/>
        <c:crossAx val="229664552"/>
        <c:crosses val="autoZero"/>
        <c:auto val="1"/>
        <c:lblAlgn val="ctr"/>
        <c:lblOffset val="100"/>
        <c:noMultiLvlLbl val="0"/>
      </c:catAx>
      <c:valAx>
        <c:axId val="229664552"/>
        <c:scaling>
          <c:orientation val="minMax"/>
          <c:max val="1"/>
        </c:scaling>
        <c:delete val="1"/>
        <c:axPos val="t"/>
        <c:numFmt formatCode="###0.0%" sourceLinked="1"/>
        <c:majorTickMark val="out"/>
        <c:minorTickMark val="none"/>
        <c:tickLblPos val="nextTo"/>
        <c:crossAx val="229664160"/>
        <c:crosses val="autoZero"/>
        <c:crossBetween val="between"/>
      </c:valAx>
    </c:plotArea>
    <c:plotVisOnly val="1"/>
    <c:dispBlanksAs val="gap"/>
    <c:showDLblsOverMax val="0"/>
  </c:chart>
  <c:txPr>
    <a:bodyPr/>
    <a:lstStyle/>
    <a:p>
      <a:pPr>
        <a:defRPr sz="1800"/>
      </a:pPr>
      <a:endParaRPr lang="es-MX"/>
    </a:p>
  </c:txPr>
  <c:externalData r:id="rId1">
    <c:autoUpdate val="0"/>
  </c:externalData>
</c:chartSpace>
</file>

<file path=ppt/charts/chart10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0"/>
      <c:rotY val="0"/>
      <c:rAngAx val="0"/>
      <c:perspective val="0"/>
    </c:view3D>
    <c:floor>
      <c:thickness val="0"/>
    </c:floor>
    <c:sideWall>
      <c:thickness val="0"/>
    </c:sideWall>
    <c:backWall>
      <c:thickness val="0"/>
    </c:backWall>
    <c:plotArea>
      <c:layout>
        <c:manualLayout>
          <c:layoutTarget val="inner"/>
          <c:xMode val="edge"/>
          <c:yMode val="edge"/>
          <c:x val="1.0880031687807616E-2"/>
          <c:y val="1.1600389678645391E-3"/>
          <c:w val="0.87863799445208335"/>
          <c:h val="0.96627898152161495"/>
        </c:manualLayout>
      </c:layout>
      <c:bar3DChart>
        <c:barDir val="bar"/>
        <c:grouping val="clustered"/>
        <c:varyColors val="0"/>
        <c:ser>
          <c:idx val="0"/>
          <c:order val="0"/>
          <c:tx>
            <c:strRef>
              <c:f>Hoja1!$B$1</c:f>
              <c:strCache>
                <c:ptCount val="1"/>
                <c:pt idx="0">
                  <c:v>Serie 1</c:v>
                </c:pt>
              </c:strCache>
            </c:strRef>
          </c:tx>
          <c:spPr>
            <a:gradFill flip="none" rotWithShape="1">
              <a:gsLst>
                <a:gs pos="0">
                  <a:schemeClr val="accent5">
                    <a:lumMod val="50000"/>
                    <a:shade val="30000"/>
                    <a:satMod val="115000"/>
                  </a:schemeClr>
                </a:gs>
                <a:gs pos="50000">
                  <a:schemeClr val="accent5">
                    <a:lumMod val="50000"/>
                    <a:shade val="67500"/>
                    <a:satMod val="115000"/>
                  </a:schemeClr>
                </a:gs>
                <a:gs pos="100000">
                  <a:schemeClr val="accent5">
                    <a:lumMod val="50000"/>
                    <a:shade val="100000"/>
                    <a:satMod val="115000"/>
                  </a:schemeClr>
                </a:gs>
              </a:gsLst>
              <a:lin ang="10800000" scaled="1"/>
              <a:tileRect/>
            </a:gradFill>
            <a:ln>
              <a:solidFill>
                <a:schemeClr val="tx1">
                  <a:lumMod val="95000"/>
                  <a:lumOff val="5000"/>
                </a:schemeClr>
              </a:solidFill>
            </a:ln>
            <a:scene3d>
              <a:camera prst="orthographicFront"/>
              <a:lightRig rig="threePt" dir="t"/>
            </a:scene3d>
            <a:sp3d>
              <a:bevelT w="0" h="0"/>
            </a:sp3d>
          </c:spPr>
          <c:invertIfNegative val="0"/>
          <c:dPt>
            <c:idx val="0"/>
            <c:invertIfNegative val="0"/>
            <c:bubble3D val="0"/>
            <c:extLst>
              <c:ext xmlns:c16="http://schemas.microsoft.com/office/drawing/2014/chart" uri="{C3380CC4-5D6E-409C-BE32-E72D297353CC}">
                <c16:uniqueId val="{00000001-5640-4AF7-BF58-E04464C5F302}"/>
              </c:ext>
            </c:extLst>
          </c:dPt>
          <c:dPt>
            <c:idx val="1"/>
            <c:invertIfNegative val="0"/>
            <c:bubble3D val="0"/>
            <c:extLst>
              <c:ext xmlns:c16="http://schemas.microsoft.com/office/drawing/2014/chart" uri="{C3380CC4-5D6E-409C-BE32-E72D297353CC}">
                <c16:uniqueId val="{00000003-5640-4AF7-BF58-E04464C5F302}"/>
              </c:ext>
            </c:extLst>
          </c:dPt>
          <c:dPt>
            <c:idx val="2"/>
            <c:invertIfNegative val="0"/>
            <c:bubble3D val="0"/>
            <c:extLst>
              <c:ext xmlns:c16="http://schemas.microsoft.com/office/drawing/2014/chart" uri="{C3380CC4-5D6E-409C-BE32-E72D297353CC}">
                <c16:uniqueId val="{00000005-5640-4AF7-BF58-E04464C5F302}"/>
              </c:ext>
            </c:extLst>
          </c:dPt>
          <c:dLbls>
            <c:spPr>
              <a:noFill/>
              <a:ln>
                <a:noFill/>
              </a:ln>
              <a:effectLst/>
            </c:spPr>
            <c:txPr>
              <a:bodyPr/>
              <a:lstStyle/>
              <a:p>
                <a:pPr algn="ctr">
                  <a:defRPr lang="es-MX" sz="1100" b="1" i="0" u="none" strike="noStrike" kern="1200" baseline="0">
                    <a:solidFill>
                      <a:schemeClr val="tx1">
                        <a:lumMod val="75000"/>
                        <a:lumOff val="25000"/>
                      </a:schemeClr>
                    </a:solidFill>
                    <a:effectLst/>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Hoja1!$A$2:$A$6</c:f>
              <c:strCache>
                <c:ptCount val="5"/>
                <c:pt idx="0">
                  <c:v>Ninguno</c:v>
                </c:pt>
                <c:pt idx="1">
                  <c:v>Uno</c:v>
                </c:pt>
                <c:pt idx="2">
                  <c:v>Dos</c:v>
                </c:pt>
                <c:pt idx="3">
                  <c:v>Tres</c:v>
                </c:pt>
                <c:pt idx="4">
                  <c:v>Cuatro o más</c:v>
                </c:pt>
              </c:strCache>
            </c:strRef>
          </c:cat>
          <c:val>
            <c:numRef>
              <c:f>Hoja1!$B$2:$B$6</c:f>
              <c:numCache>
                <c:formatCode>###0.0%</c:formatCode>
                <c:ptCount val="5"/>
                <c:pt idx="0">
                  <c:v>0.48</c:v>
                </c:pt>
                <c:pt idx="1">
                  <c:v>0.48</c:v>
                </c:pt>
                <c:pt idx="2">
                  <c:v>0.04</c:v>
                </c:pt>
                <c:pt idx="3">
                  <c:v>0</c:v>
                </c:pt>
                <c:pt idx="4">
                  <c:v>0</c:v>
                </c:pt>
              </c:numCache>
            </c:numRef>
          </c:val>
          <c:extLst>
            <c:ext xmlns:c16="http://schemas.microsoft.com/office/drawing/2014/chart" uri="{C3380CC4-5D6E-409C-BE32-E72D297353CC}">
              <c16:uniqueId val="{00000006-5640-4AF7-BF58-E04464C5F302}"/>
            </c:ext>
          </c:extLst>
        </c:ser>
        <c:dLbls>
          <c:showLegendKey val="0"/>
          <c:showVal val="0"/>
          <c:showCatName val="0"/>
          <c:showSerName val="0"/>
          <c:showPercent val="0"/>
          <c:showBubbleSize val="0"/>
        </c:dLbls>
        <c:gapWidth val="25"/>
        <c:gapDepth val="138"/>
        <c:shape val="box"/>
        <c:axId val="229664160"/>
        <c:axId val="229664552"/>
        <c:axId val="0"/>
      </c:bar3DChart>
      <c:catAx>
        <c:axId val="229664160"/>
        <c:scaling>
          <c:orientation val="maxMin"/>
        </c:scaling>
        <c:delete val="1"/>
        <c:axPos val="l"/>
        <c:numFmt formatCode="General" sourceLinked="0"/>
        <c:majorTickMark val="out"/>
        <c:minorTickMark val="none"/>
        <c:tickLblPos val="nextTo"/>
        <c:crossAx val="229664552"/>
        <c:crosses val="autoZero"/>
        <c:auto val="1"/>
        <c:lblAlgn val="ctr"/>
        <c:lblOffset val="100"/>
        <c:noMultiLvlLbl val="0"/>
      </c:catAx>
      <c:valAx>
        <c:axId val="229664552"/>
        <c:scaling>
          <c:orientation val="minMax"/>
          <c:max val="1"/>
        </c:scaling>
        <c:delete val="1"/>
        <c:axPos val="t"/>
        <c:numFmt formatCode="###0.0%" sourceLinked="1"/>
        <c:majorTickMark val="out"/>
        <c:minorTickMark val="none"/>
        <c:tickLblPos val="nextTo"/>
        <c:crossAx val="229664160"/>
        <c:crosses val="autoZero"/>
        <c:crossBetween val="between"/>
      </c:valAx>
    </c:plotArea>
    <c:plotVisOnly val="1"/>
    <c:dispBlanksAs val="gap"/>
    <c:showDLblsOverMax val="0"/>
  </c:chart>
  <c:txPr>
    <a:bodyPr/>
    <a:lstStyle/>
    <a:p>
      <a:pPr>
        <a:defRPr sz="1800"/>
      </a:pPr>
      <a:endParaRPr lang="es-MX"/>
    </a:p>
  </c:txPr>
  <c:externalData r:id="rId1">
    <c:autoUpdate val="0"/>
  </c:externalData>
</c:chartSpace>
</file>

<file path=ppt/charts/chart10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0"/>
      <c:rotY val="0"/>
      <c:rAngAx val="0"/>
      <c:perspective val="0"/>
    </c:view3D>
    <c:floor>
      <c:thickness val="0"/>
    </c:floor>
    <c:sideWall>
      <c:thickness val="0"/>
    </c:sideWall>
    <c:backWall>
      <c:thickness val="0"/>
    </c:backWall>
    <c:plotArea>
      <c:layout>
        <c:manualLayout>
          <c:layoutTarget val="inner"/>
          <c:xMode val="edge"/>
          <c:yMode val="edge"/>
          <c:x val="1.0880031687807616E-2"/>
          <c:y val="1.1600389678645391E-3"/>
          <c:w val="0.87863799445208335"/>
          <c:h val="0.96627898152161495"/>
        </c:manualLayout>
      </c:layout>
      <c:bar3DChart>
        <c:barDir val="bar"/>
        <c:grouping val="clustered"/>
        <c:varyColors val="0"/>
        <c:ser>
          <c:idx val="0"/>
          <c:order val="0"/>
          <c:tx>
            <c:strRef>
              <c:f>Hoja1!$B$1</c:f>
              <c:strCache>
                <c:ptCount val="1"/>
                <c:pt idx="0">
                  <c:v>Serie 1</c:v>
                </c:pt>
              </c:strCache>
            </c:strRef>
          </c:tx>
          <c:spPr>
            <a:gradFill flip="none" rotWithShape="1">
              <a:gsLst>
                <a:gs pos="0">
                  <a:schemeClr val="accent5">
                    <a:lumMod val="50000"/>
                    <a:shade val="30000"/>
                    <a:satMod val="115000"/>
                  </a:schemeClr>
                </a:gs>
                <a:gs pos="50000">
                  <a:schemeClr val="accent5">
                    <a:lumMod val="50000"/>
                    <a:shade val="67500"/>
                    <a:satMod val="115000"/>
                  </a:schemeClr>
                </a:gs>
                <a:gs pos="100000">
                  <a:schemeClr val="accent5">
                    <a:lumMod val="50000"/>
                    <a:shade val="100000"/>
                    <a:satMod val="115000"/>
                  </a:schemeClr>
                </a:gs>
              </a:gsLst>
              <a:lin ang="10800000" scaled="1"/>
              <a:tileRect/>
            </a:gradFill>
            <a:ln>
              <a:solidFill>
                <a:schemeClr val="tx1">
                  <a:lumMod val="95000"/>
                  <a:lumOff val="5000"/>
                </a:schemeClr>
              </a:solidFill>
            </a:ln>
            <a:scene3d>
              <a:camera prst="orthographicFront"/>
              <a:lightRig rig="threePt" dir="t"/>
            </a:scene3d>
            <a:sp3d>
              <a:bevelT w="0" h="0"/>
            </a:sp3d>
          </c:spPr>
          <c:invertIfNegative val="0"/>
          <c:dPt>
            <c:idx val="0"/>
            <c:invertIfNegative val="0"/>
            <c:bubble3D val="0"/>
            <c:extLst>
              <c:ext xmlns:c16="http://schemas.microsoft.com/office/drawing/2014/chart" uri="{C3380CC4-5D6E-409C-BE32-E72D297353CC}">
                <c16:uniqueId val="{00000000-F650-4EBB-9D3A-C3CDE70C2BF8}"/>
              </c:ext>
            </c:extLst>
          </c:dPt>
          <c:dPt>
            <c:idx val="1"/>
            <c:invertIfNegative val="0"/>
            <c:bubble3D val="0"/>
            <c:extLst>
              <c:ext xmlns:c16="http://schemas.microsoft.com/office/drawing/2014/chart" uri="{C3380CC4-5D6E-409C-BE32-E72D297353CC}">
                <c16:uniqueId val="{00000001-F650-4EBB-9D3A-C3CDE70C2BF8}"/>
              </c:ext>
            </c:extLst>
          </c:dPt>
          <c:dPt>
            <c:idx val="2"/>
            <c:invertIfNegative val="0"/>
            <c:bubble3D val="0"/>
            <c:extLst>
              <c:ext xmlns:c16="http://schemas.microsoft.com/office/drawing/2014/chart" uri="{C3380CC4-5D6E-409C-BE32-E72D297353CC}">
                <c16:uniqueId val="{00000002-F650-4EBB-9D3A-C3CDE70C2BF8}"/>
              </c:ext>
            </c:extLst>
          </c:dPt>
          <c:dLbls>
            <c:spPr>
              <a:noFill/>
              <a:ln>
                <a:noFill/>
              </a:ln>
              <a:effectLst/>
            </c:spPr>
            <c:txPr>
              <a:bodyPr/>
              <a:lstStyle/>
              <a:p>
                <a:pPr algn="ctr">
                  <a:defRPr lang="es-MX" sz="1100" b="1" i="0" u="none" strike="noStrike" kern="1200" baseline="0">
                    <a:solidFill>
                      <a:schemeClr val="tx1">
                        <a:lumMod val="75000"/>
                        <a:lumOff val="25000"/>
                      </a:schemeClr>
                    </a:solidFill>
                    <a:effectLst/>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Hoja1!$A$2:$A$6</c:f>
              <c:strCache>
                <c:ptCount val="5"/>
                <c:pt idx="0">
                  <c:v>Ninguno</c:v>
                </c:pt>
                <c:pt idx="1">
                  <c:v>Uno</c:v>
                </c:pt>
                <c:pt idx="2">
                  <c:v>Dos</c:v>
                </c:pt>
                <c:pt idx="3">
                  <c:v>Tres</c:v>
                </c:pt>
                <c:pt idx="4">
                  <c:v>Cuatro o más</c:v>
                </c:pt>
              </c:strCache>
            </c:strRef>
          </c:cat>
          <c:val>
            <c:numRef>
              <c:f>Hoja1!$B$2:$B$6</c:f>
              <c:numCache>
                <c:formatCode>###0.0%</c:formatCode>
                <c:ptCount val="5"/>
                <c:pt idx="0">
                  <c:v>0.254</c:v>
                </c:pt>
                <c:pt idx="1">
                  <c:v>0.67800000000000005</c:v>
                </c:pt>
                <c:pt idx="2">
                  <c:v>4.8000000000000001E-2</c:v>
                </c:pt>
                <c:pt idx="3">
                  <c:v>1.4999999999999999E-2</c:v>
                </c:pt>
                <c:pt idx="4">
                  <c:v>8.0000000000000002E-3</c:v>
                </c:pt>
              </c:numCache>
            </c:numRef>
          </c:val>
          <c:extLst>
            <c:ext xmlns:c16="http://schemas.microsoft.com/office/drawing/2014/chart" uri="{C3380CC4-5D6E-409C-BE32-E72D297353CC}">
              <c16:uniqueId val="{00000005-F650-4EBB-9D3A-C3CDE70C2BF8}"/>
            </c:ext>
          </c:extLst>
        </c:ser>
        <c:dLbls>
          <c:showLegendKey val="0"/>
          <c:showVal val="0"/>
          <c:showCatName val="0"/>
          <c:showSerName val="0"/>
          <c:showPercent val="0"/>
          <c:showBubbleSize val="0"/>
        </c:dLbls>
        <c:gapWidth val="25"/>
        <c:gapDepth val="138"/>
        <c:shape val="box"/>
        <c:axId val="229664160"/>
        <c:axId val="229664552"/>
        <c:axId val="0"/>
      </c:bar3DChart>
      <c:catAx>
        <c:axId val="229664160"/>
        <c:scaling>
          <c:orientation val="maxMin"/>
        </c:scaling>
        <c:delete val="1"/>
        <c:axPos val="l"/>
        <c:numFmt formatCode="General" sourceLinked="0"/>
        <c:majorTickMark val="out"/>
        <c:minorTickMark val="none"/>
        <c:tickLblPos val="nextTo"/>
        <c:crossAx val="229664552"/>
        <c:crosses val="autoZero"/>
        <c:auto val="1"/>
        <c:lblAlgn val="ctr"/>
        <c:lblOffset val="100"/>
        <c:noMultiLvlLbl val="0"/>
      </c:catAx>
      <c:valAx>
        <c:axId val="229664552"/>
        <c:scaling>
          <c:orientation val="minMax"/>
          <c:max val="1"/>
        </c:scaling>
        <c:delete val="1"/>
        <c:axPos val="t"/>
        <c:numFmt formatCode="###0.0%" sourceLinked="1"/>
        <c:majorTickMark val="out"/>
        <c:minorTickMark val="none"/>
        <c:tickLblPos val="nextTo"/>
        <c:crossAx val="229664160"/>
        <c:crosses val="autoZero"/>
        <c:crossBetween val="between"/>
      </c:valAx>
    </c:plotArea>
    <c:plotVisOnly val="1"/>
    <c:dispBlanksAs val="gap"/>
    <c:showDLblsOverMax val="0"/>
  </c:chart>
  <c:txPr>
    <a:bodyPr/>
    <a:lstStyle/>
    <a:p>
      <a:pPr>
        <a:defRPr sz="1800"/>
      </a:pPr>
      <a:endParaRPr lang="es-MX"/>
    </a:p>
  </c:txPr>
  <c:externalData r:id="rId1">
    <c:autoUpdate val="0"/>
  </c:externalData>
</c:chartSpace>
</file>

<file path=ppt/charts/chart10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0"/>
      <c:rotY val="0"/>
      <c:rAngAx val="0"/>
      <c:perspective val="0"/>
    </c:view3D>
    <c:floor>
      <c:thickness val="0"/>
    </c:floor>
    <c:sideWall>
      <c:thickness val="0"/>
    </c:sideWall>
    <c:backWall>
      <c:thickness val="0"/>
    </c:backWall>
    <c:plotArea>
      <c:layout>
        <c:manualLayout>
          <c:layoutTarget val="inner"/>
          <c:xMode val="edge"/>
          <c:yMode val="edge"/>
          <c:x val="1.0880031687807616E-2"/>
          <c:y val="1.1600389678645391E-3"/>
          <c:w val="0.87863799445208335"/>
          <c:h val="0.96627898152161495"/>
        </c:manualLayout>
      </c:layout>
      <c:bar3DChart>
        <c:barDir val="bar"/>
        <c:grouping val="clustered"/>
        <c:varyColors val="0"/>
        <c:ser>
          <c:idx val="0"/>
          <c:order val="0"/>
          <c:tx>
            <c:strRef>
              <c:f>Hoja1!$B$1</c:f>
              <c:strCache>
                <c:ptCount val="1"/>
                <c:pt idx="0">
                  <c:v>Serie 1</c:v>
                </c:pt>
              </c:strCache>
            </c:strRef>
          </c:tx>
          <c:spPr>
            <a:gradFill flip="none" rotWithShape="1">
              <a:gsLst>
                <a:gs pos="0">
                  <a:schemeClr val="accent5">
                    <a:lumMod val="50000"/>
                    <a:shade val="30000"/>
                    <a:satMod val="115000"/>
                  </a:schemeClr>
                </a:gs>
                <a:gs pos="50000">
                  <a:schemeClr val="accent5">
                    <a:lumMod val="50000"/>
                    <a:shade val="67500"/>
                    <a:satMod val="115000"/>
                  </a:schemeClr>
                </a:gs>
                <a:gs pos="100000">
                  <a:schemeClr val="accent5">
                    <a:lumMod val="50000"/>
                    <a:shade val="100000"/>
                    <a:satMod val="115000"/>
                  </a:schemeClr>
                </a:gs>
              </a:gsLst>
              <a:lin ang="10800000" scaled="1"/>
              <a:tileRect/>
            </a:gradFill>
            <a:ln>
              <a:solidFill>
                <a:schemeClr val="tx1">
                  <a:lumMod val="95000"/>
                  <a:lumOff val="5000"/>
                </a:schemeClr>
              </a:solidFill>
            </a:ln>
            <a:scene3d>
              <a:camera prst="orthographicFront"/>
              <a:lightRig rig="threePt" dir="t"/>
            </a:scene3d>
            <a:sp3d>
              <a:bevelT w="0" h="0"/>
            </a:sp3d>
          </c:spPr>
          <c:invertIfNegative val="0"/>
          <c:dPt>
            <c:idx val="0"/>
            <c:invertIfNegative val="0"/>
            <c:bubble3D val="0"/>
            <c:extLst>
              <c:ext xmlns:c16="http://schemas.microsoft.com/office/drawing/2014/chart" uri="{C3380CC4-5D6E-409C-BE32-E72D297353CC}">
                <c16:uniqueId val="{00000000-5A46-4753-856B-48351C0D4BB3}"/>
              </c:ext>
            </c:extLst>
          </c:dPt>
          <c:dPt>
            <c:idx val="1"/>
            <c:invertIfNegative val="0"/>
            <c:bubble3D val="0"/>
            <c:extLst>
              <c:ext xmlns:c16="http://schemas.microsoft.com/office/drawing/2014/chart" uri="{C3380CC4-5D6E-409C-BE32-E72D297353CC}">
                <c16:uniqueId val="{00000001-5A46-4753-856B-48351C0D4BB3}"/>
              </c:ext>
            </c:extLst>
          </c:dPt>
          <c:dPt>
            <c:idx val="2"/>
            <c:invertIfNegative val="0"/>
            <c:bubble3D val="0"/>
            <c:extLst>
              <c:ext xmlns:c16="http://schemas.microsoft.com/office/drawing/2014/chart" uri="{C3380CC4-5D6E-409C-BE32-E72D297353CC}">
                <c16:uniqueId val="{00000002-5A46-4753-856B-48351C0D4BB3}"/>
              </c:ext>
            </c:extLst>
          </c:dPt>
          <c:dLbls>
            <c:spPr>
              <a:noFill/>
              <a:ln>
                <a:noFill/>
              </a:ln>
              <a:effectLst/>
            </c:spPr>
            <c:txPr>
              <a:bodyPr/>
              <a:lstStyle/>
              <a:p>
                <a:pPr algn="ctr">
                  <a:defRPr lang="es-MX" sz="1100" b="1" i="0" u="none" strike="noStrike" kern="1200" baseline="0">
                    <a:solidFill>
                      <a:schemeClr val="tx1">
                        <a:lumMod val="75000"/>
                        <a:lumOff val="25000"/>
                      </a:schemeClr>
                    </a:solidFill>
                    <a:effectLst/>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Hoja1!$A$2:$A$6</c:f>
              <c:strCache>
                <c:ptCount val="5"/>
                <c:pt idx="0">
                  <c:v>Ninguno</c:v>
                </c:pt>
                <c:pt idx="1">
                  <c:v>Uno</c:v>
                </c:pt>
                <c:pt idx="2">
                  <c:v>Dos</c:v>
                </c:pt>
                <c:pt idx="3">
                  <c:v>Tres</c:v>
                </c:pt>
                <c:pt idx="4">
                  <c:v>Cuatro o más</c:v>
                </c:pt>
              </c:strCache>
            </c:strRef>
          </c:cat>
          <c:val>
            <c:numRef>
              <c:f>Hoja1!$B$2:$B$6</c:f>
              <c:numCache>
                <c:formatCode>###0.0%</c:formatCode>
                <c:ptCount val="5"/>
                <c:pt idx="0">
                  <c:v>0.28599999999999998</c:v>
                </c:pt>
                <c:pt idx="1">
                  <c:v>0.64500000000000002</c:v>
                </c:pt>
                <c:pt idx="2">
                  <c:v>5.8999999999999997E-2</c:v>
                </c:pt>
                <c:pt idx="3">
                  <c:v>4.0000000000000001E-3</c:v>
                </c:pt>
                <c:pt idx="4">
                  <c:v>6.0000000000000001E-3</c:v>
                </c:pt>
              </c:numCache>
            </c:numRef>
          </c:val>
          <c:extLst>
            <c:ext xmlns:c16="http://schemas.microsoft.com/office/drawing/2014/chart" uri="{C3380CC4-5D6E-409C-BE32-E72D297353CC}">
              <c16:uniqueId val="{00000005-5A46-4753-856B-48351C0D4BB3}"/>
            </c:ext>
          </c:extLst>
        </c:ser>
        <c:dLbls>
          <c:showLegendKey val="0"/>
          <c:showVal val="0"/>
          <c:showCatName val="0"/>
          <c:showSerName val="0"/>
          <c:showPercent val="0"/>
          <c:showBubbleSize val="0"/>
        </c:dLbls>
        <c:gapWidth val="25"/>
        <c:gapDepth val="138"/>
        <c:shape val="box"/>
        <c:axId val="229664160"/>
        <c:axId val="229664552"/>
        <c:axId val="0"/>
      </c:bar3DChart>
      <c:catAx>
        <c:axId val="229664160"/>
        <c:scaling>
          <c:orientation val="maxMin"/>
        </c:scaling>
        <c:delete val="1"/>
        <c:axPos val="l"/>
        <c:numFmt formatCode="General" sourceLinked="0"/>
        <c:majorTickMark val="out"/>
        <c:minorTickMark val="none"/>
        <c:tickLblPos val="nextTo"/>
        <c:crossAx val="229664552"/>
        <c:crosses val="autoZero"/>
        <c:auto val="1"/>
        <c:lblAlgn val="ctr"/>
        <c:lblOffset val="100"/>
        <c:noMultiLvlLbl val="0"/>
      </c:catAx>
      <c:valAx>
        <c:axId val="229664552"/>
        <c:scaling>
          <c:orientation val="minMax"/>
          <c:max val="1"/>
        </c:scaling>
        <c:delete val="1"/>
        <c:axPos val="t"/>
        <c:numFmt formatCode="###0.0%" sourceLinked="1"/>
        <c:majorTickMark val="out"/>
        <c:minorTickMark val="none"/>
        <c:tickLblPos val="nextTo"/>
        <c:crossAx val="229664160"/>
        <c:crosses val="autoZero"/>
        <c:crossBetween val="between"/>
      </c:valAx>
    </c:plotArea>
    <c:plotVisOnly val="1"/>
    <c:dispBlanksAs val="gap"/>
    <c:showDLblsOverMax val="0"/>
  </c:chart>
  <c:txPr>
    <a:bodyPr/>
    <a:lstStyle/>
    <a:p>
      <a:pPr>
        <a:defRPr sz="1800"/>
      </a:pPr>
      <a:endParaRPr lang="es-MX"/>
    </a:p>
  </c:txPr>
  <c:externalData r:id="rId1">
    <c:autoUpdate val="0"/>
  </c:externalData>
</c:chartSpace>
</file>

<file path=ppt/charts/chart10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0"/>
      <c:rotY val="0"/>
      <c:rAngAx val="0"/>
      <c:perspective val="0"/>
    </c:view3D>
    <c:floor>
      <c:thickness val="0"/>
    </c:floor>
    <c:sideWall>
      <c:thickness val="0"/>
    </c:sideWall>
    <c:backWall>
      <c:thickness val="0"/>
    </c:backWall>
    <c:plotArea>
      <c:layout>
        <c:manualLayout>
          <c:layoutTarget val="inner"/>
          <c:xMode val="edge"/>
          <c:yMode val="edge"/>
          <c:x val="1.0880031687807616E-2"/>
          <c:y val="1.1600389678645391E-3"/>
          <c:w val="0.67768629820337334"/>
          <c:h val="0.96627898152161495"/>
        </c:manualLayout>
      </c:layout>
      <c:bar3DChart>
        <c:barDir val="bar"/>
        <c:grouping val="clustered"/>
        <c:varyColors val="0"/>
        <c:ser>
          <c:idx val="0"/>
          <c:order val="0"/>
          <c:tx>
            <c:strRef>
              <c:f>Hoja1!$B$1</c:f>
              <c:strCache>
                <c:ptCount val="1"/>
                <c:pt idx="0">
                  <c:v>Serie 1</c:v>
                </c:pt>
              </c:strCache>
            </c:strRef>
          </c:tx>
          <c:spPr>
            <a:gradFill flip="none" rotWithShape="1">
              <a:gsLst>
                <a:gs pos="0">
                  <a:schemeClr val="accent5">
                    <a:lumMod val="50000"/>
                    <a:shade val="30000"/>
                    <a:satMod val="115000"/>
                  </a:schemeClr>
                </a:gs>
                <a:gs pos="50000">
                  <a:schemeClr val="accent5">
                    <a:lumMod val="50000"/>
                    <a:shade val="67500"/>
                    <a:satMod val="115000"/>
                  </a:schemeClr>
                </a:gs>
                <a:gs pos="100000">
                  <a:schemeClr val="accent5">
                    <a:lumMod val="50000"/>
                    <a:shade val="100000"/>
                    <a:satMod val="115000"/>
                  </a:schemeClr>
                </a:gs>
              </a:gsLst>
              <a:lin ang="10800000" scaled="1"/>
              <a:tileRect/>
            </a:gradFill>
            <a:ln>
              <a:solidFill>
                <a:schemeClr val="tx1">
                  <a:lumMod val="95000"/>
                  <a:lumOff val="5000"/>
                </a:schemeClr>
              </a:solidFill>
            </a:ln>
            <a:scene3d>
              <a:camera prst="orthographicFront"/>
              <a:lightRig rig="threePt" dir="t"/>
            </a:scene3d>
            <a:sp3d>
              <a:bevelT w="0" h="0"/>
            </a:sp3d>
          </c:spPr>
          <c:invertIfNegative val="0"/>
          <c:dPt>
            <c:idx val="0"/>
            <c:invertIfNegative val="0"/>
            <c:bubble3D val="0"/>
            <c:spPr>
              <a:solidFill>
                <a:schemeClr val="accent3">
                  <a:lumMod val="50000"/>
                </a:schemeClr>
              </a:solidFill>
              <a:ln>
                <a:solidFill>
                  <a:schemeClr val="tx1">
                    <a:lumMod val="95000"/>
                    <a:lumOff val="5000"/>
                  </a:schemeClr>
                </a:solidFill>
              </a:ln>
              <a:scene3d>
                <a:camera prst="orthographicFront"/>
                <a:lightRig rig="threePt" dir="t"/>
              </a:scene3d>
              <a:sp3d>
                <a:bevelT w="0" h="0"/>
              </a:sp3d>
            </c:spPr>
            <c:extLst>
              <c:ext xmlns:c16="http://schemas.microsoft.com/office/drawing/2014/chart" uri="{C3380CC4-5D6E-409C-BE32-E72D297353CC}">
                <c16:uniqueId val="{00000001-5640-4AF7-BF58-E04464C5F302}"/>
              </c:ext>
            </c:extLst>
          </c:dPt>
          <c:dPt>
            <c:idx val="1"/>
            <c:invertIfNegative val="0"/>
            <c:bubble3D val="0"/>
            <c:spPr>
              <a:solidFill>
                <a:schemeClr val="accent2">
                  <a:lumMod val="50000"/>
                </a:schemeClr>
              </a:solidFill>
              <a:ln>
                <a:solidFill>
                  <a:schemeClr val="tx1">
                    <a:lumMod val="95000"/>
                    <a:lumOff val="5000"/>
                  </a:schemeClr>
                </a:solidFill>
              </a:ln>
              <a:scene3d>
                <a:camera prst="orthographicFront"/>
                <a:lightRig rig="threePt" dir="t"/>
              </a:scene3d>
              <a:sp3d>
                <a:bevelT w="0" h="0"/>
              </a:sp3d>
            </c:spPr>
            <c:extLst>
              <c:ext xmlns:c16="http://schemas.microsoft.com/office/drawing/2014/chart" uri="{C3380CC4-5D6E-409C-BE32-E72D297353CC}">
                <c16:uniqueId val="{00000003-5640-4AF7-BF58-E04464C5F302}"/>
              </c:ext>
            </c:extLst>
          </c:dPt>
          <c:dPt>
            <c:idx val="2"/>
            <c:invertIfNegative val="0"/>
            <c:bubble3D val="0"/>
            <c:spPr>
              <a:solidFill>
                <a:schemeClr val="accent3">
                  <a:lumMod val="75000"/>
                </a:schemeClr>
              </a:solidFill>
              <a:ln>
                <a:solidFill>
                  <a:schemeClr val="tx1">
                    <a:lumMod val="95000"/>
                    <a:lumOff val="5000"/>
                  </a:schemeClr>
                </a:solidFill>
              </a:ln>
              <a:scene3d>
                <a:camera prst="orthographicFront"/>
                <a:lightRig rig="threePt" dir="t"/>
              </a:scene3d>
              <a:sp3d>
                <a:bevelT w="0" h="0"/>
              </a:sp3d>
            </c:spPr>
            <c:extLst>
              <c:ext xmlns:c16="http://schemas.microsoft.com/office/drawing/2014/chart" uri="{C3380CC4-5D6E-409C-BE32-E72D297353CC}">
                <c16:uniqueId val="{00000005-5640-4AF7-BF58-E04464C5F302}"/>
              </c:ext>
            </c:extLst>
          </c:dPt>
          <c:dLbls>
            <c:dLbl>
              <c:idx val="0"/>
              <c:layout>
                <c:manualLayout>
                  <c:x val="-3.1562189506960727E-7"/>
                  <c:y val="6.1402167619321301E-7"/>
                </c:manualLayout>
              </c:layout>
              <c:showLegendKey val="0"/>
              <c:showVal val="1"/>
              <c:showCatName val="0"/>
              <c:showSerName val="0"/>
              <c:showPercent val="0"/>
              <c:showBubbleSize val="0"/>
              <c:extLst>
                <c:ext xmlns:c15="http://schemas.microsoft.com/office/drawing/2012/chart" uri="{CE6537A1-D6FC-4f65-9D91-7224C49458BB}">
                  <c15:layout>
                    <c:manualLayout>
                      <c:w val="0.40692678399029769"/>
                      <c:h val="0.11578098517709012"/>
                    </c:manualLayout>
                  </c15:layout>
                </c:ext>
                <c:ext xmlns:c16="http://schemas.microsoft.com/office/drawing/2014/chart" uri="{C3380CC4-5D6E-409C-BE32-E72D297353CC}">
                  <c16:uniqueId val="{00000001-5640-4AF7-BF58-E04464C5F302}"/>
                </c:ext>
              </c:extLst>
            </c:dLbl>
            <c:spPr>
              <a:noFill/>
              <a:ln>
                <a:noFill/>
              </a:ln>
              <a:effectLst/>
            </c:spPr>
            <c:txPr>
              <a:bodyPr/>
              <a:lstStyle/>
              <a:p>
                <a:pPr algn="ctr">
                  <a:defRPr lang="es-MX" sz="1100" b="1" i="0" u="none" strike="noStrike" kern="1200" baseline="0">
                    <a:solidFill>
                      <a:schemeClr val="tx1">
                        <a:lumMod val="75000"/>
                        <a:lumOff val="25000"/>
                      </a:schemeClr>
                    </a:solidFill>
                    <a:effectLst/>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Hoja1!$A$2:$A$4</c:f>
              <c:strCache>
                <c:ptCount val="3"/>
                <c:pt idx="0">
                  <c:v>Sí, todas</c:v>
                </c:pt>
                <c:pt idx="1">
                  <c:v>No, ninguna</c:v>
                </c:pt>
                <c:pt idx="2">
                  <c:v> Sí, algunas</c:v>
                </c:pt>
              </c:strCache>
            </c:strRef>
          </c:cat>
          <c:val>
            <c:numRef>
              <c:f>Hoja1!$B$2:$B$4</c:f>
              <c:numCache>
                <c:formatCode>###0.0%</c:formatCode>
                <c:ptCount val="3"/>
                <c:pt idx="0">
                  <c:v>0.91</c:v>
                </c:pt>
                <c:pt idx="1">
                  <c:v>0.09</c:v>
                </c:pt>
                <c:pt idx="2">
                  <c:v>0</c:v>
                </c:pt>
              </c:numCache>
            </c:numRef>
          </c:val>
          <c:extLst>
            <c:ext xmlns:c16="http://schemas.microsoft.com/office/drawing/2014/chart" uri="{C3380CC4-5D6E-409C-BE32-E72D297353CC}">
              <c16:uniqueId val="{00000006-5640-4AF7-BF58-E04464C5F302}"/>
            </c:ext>
          </c:extLst>
        </c:ser>
        <c:dLbls>
          <c:showLegendKey val="0"/>
          <c:showVal val="0"/>
          <c:showCatName val="0"/>
          <c:showSerName val="0"/>
          <c:showPercent val="0"/>
          <c:showBubbleSize val="0"/>
        </c:dLbls>
        <c:gapWidth val="25"/>
        <c:gapDepth val="138"/>
        <c:shape val="box"/>
        <c:axId val="229664160"/>
        <c:axId val="229664552"/>
        <c:axId val="0"/>
      </c:bar3DChart>
      <c:catAx>
        <c:axId val="229664160"/>
        <c:scaling>
          <c:orientation val="maxMin"/>
        </c:scaling>
        <c:delete val="1"/>
        <c:axPos val="l"/>
        <c:numFmt formatCode="General" sourceLinked="0"/>
        <c:majorTickMark val="out"/>
        <c:minorTickMark val="none"/>
        <c:tickLblPos val="nextTo"/>
        <c:crossAx val="229664552"/>
        <c:crosses val="autoZero"/>
        <c:auto val="1"/>
        <c:lblAlgn val="ctr"/>
        <c:lblOffset val="100"/>
        <c:noMultiLvlLbl val="0"/>
      </c:catAx>
      <c:valAx>
        <c:axId val="229664552"/>
        <c:scaling>
          <c:orientation val="minMax"/>
          <c:max val="1"/>
        </c:scaling>
        <c:delete val="1"/>
        <c:axPos val="t"/>
        <c:numFmt formatCode="###0.0%" sourceLinked="1"/>
        <c:majorTickMark val="out"/>
        <c:minorTickMark val="none"/>
        <c:tickLblPos val="nextTo"/>
        <c:crossAx val="229664160"/>
        <c:crosses val="autoZero"/>
        <c:crossBetween val="between"/>
      </c:valAx>
    </c:plotArea>
    <c:plotVisOnly val="1"/>
    <c:dispBlanksAs val="gap"/>
    <c:showDLblsOverMax val="0"/>
  </c:chart>
  <c:txPr>
    <a:bodyPr/>
    <a:lstStyle/>
    <a:p>
      <a:pPr>
        <a:defRPr sz="1800"/>
      </a:pPr>
      <a:endParaRPr lang="es-MX"/>
    </a:p>
  </c:txPr>
  <c:externalData r:id="rId1">
    <c:autoUpdate val="0"/>
  </c:externalData>
</c:chartSpace>
</file>

<file path=ppt/charts/chart10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0"/>
      <c:rotY val="0"/>
      <c:rAngAx val="0"/>
      <c:perspective val="0"/>
    </c:view3D>
    <c:floor>
      <c:thickness val="0"/>
    </c:floor>
    <c:sideWall>
      <c:thickness val="0"/>
    </c:sideWall>
    <c:backWall>
      <c:thickness val="0"/>
    </c:backWall>
    <c:plotArea>
      <c:layout>
        <c:manualLayout>
          <c:layoutTarget val="inner"/>
          <c:xMode val="edge"/>
          <c:yMode val="edge"/>
          <c:x val="1.0880031687807616E-2"/>
          <c:y val="1.1600389678645391E-3"/>
          <c:w val="0.68613043769181925"/>
          <c:h val="0.96627898152161495"/>
        </c:manualLayout>
      </c:layout>
      <c:bar3DChart>
        <c:barDir val="bar"/>
        <c:grouping val="clustered"/>
        <c:varyColors val="0"/>
        <c:ser>
          <c:idx val="0"/>
          <c:order val="0"/>
          <c:tx>
            <c:strRef>
              <c:f>Hoja1!$B$1</c:f>
              <c:strCache>
                <c:ptCount val="1"/>
                <c:pt idx="0">
                  <c:v>Serie 1</c:v>
                </c:pt>
              </c:strCache>
            </c:strRef>
          </c:tx>
          <c:spPr>
            <a:gradFill flip="none" rotWithShape="1">
              <a:gsLst>
                <a:gs pos="0">
                  <a:schemeClr val="accent5">
                    <a:lumMod val="50000"/>
                    <a:shade val="30000"/>
                    <a:satMod val="115000"/>
                  </a:schemeClr>
                </a:gs>
                <a:gs pos="50000">
                  <a:schemeClr val="accent5">
                    <a:lumMod val="50000"/>
                    <a:shade val="67500"/>
                    <a:satMod val="115000"/>
                  </a:schemeClr>
                </a:gs>
                <a:gs pos="100000">
                  <a:schemeClr val="accent5">
                    <a:lumMod val="50000"/>
                    <a:shade val="100000"/>
                    <a:satMod val="115000"/>
                  </a:schemeClr>
                </a:gs>
              </a:gsLst>
              <a:lin ang="10800000" scaled="1"/>
              <a:tileRect/>
            </a:gradFill>
            <a:ln>
              <a:solidFill>
                <a:schemeClr val="tx1">
                  <a:lumMod val="95000"/>
                  <a:lumOff val="5000"/>
                </a:schemeClr>
              </a:solidFill>
            </a:ln>
            <a:scene3d>
              <a:camera prst="orthographicFront"/>
              <a:lightRig rig="threePt" dir="t"/>
            </a:scene3d>
            <a:sp3d>
              <a:bevelT w="0" h="0"/>
            </a:sp3d>
          </c:spPr>
          <c:invertIfNegative val="0"/>
          <c:dPt>
            <c:idx val="0"/>
            <c:invertIfNegative val="0"/>
            <c:bubble3D val="0"/>
            <c:spPr>
              <a:solidFill>
                <a:schemeClr val="accent3">
                  <a:lumMod val="50000"/>
                </a:schemeClr>
              </a:solidFill>
              <a:ln>
                <a:solidFill>
                  <a:schemeClr val="tx1">
                    <a:lumMod val="95000"/>
                    <a:lumOff val="5000"/>
                  </a:schemeClr>
                </a:solidFill>
              </a:ln>
              <a:scene3d>
                <a:camera prst="orthographicFront"/>
                <a:lightRig rig="threePt" dir="t"/>
              </a:scene3d>
              <a:sp3d>
                <a:bevelT w="0" h="0"/>
              </a:sp3d>
            </c:spPr>
            <c:extLst>
              <c:ext xmlns:c16="http://schemas.microsoft.com/office/drawing/2014/chart" uri="{C3380CC4-5D6E-409C-BE32-E72D297353CC}">
                <c16:uniqueId val="{00000001-EA77-410C-935A-82059F9FE2F9}"/>
              </c:ext>
            </c:extLst>
          </c:dPt>
          <c:dPt>
            <c:idx val="1"/>
            <c:invertIfNegative val="0"/>
            <c:bubble3D val="0"/>
            <c:spPr>
              <a:solidFill>
                <a:schemeClr val="accent2">
                  <a:lumMod val="50000"/>
                </a:schemeClr>
              </a:solidFill>
              <a:ln>
                <a:solidFill>
                  <a:schemeClr val="tx1">
                    <a:lumMod val="95000"/>
                    <a:lumOff val="5000"/>
                  </a:schemeClr>
                </a:solidFill>
              </a:ln>
              <a:scene3d>
                <a:camera prst="orthographicFront"/>
                <a:lightRig rig="threePt" dir="t"/>
              </a:scene3d>
              <a:sp3d>
                <a:bevelT w="0" h="0"/>
              </a:sp3d>
            </c:spPr>
            <c:extLst>
              <c:ext xmlns:c16="http://schemas.microsoft.com/office/drawing/2014/chart" uri="{C3380CC4-5D6E-409C-BE32-E72D297353CC}">
                <c16:uniqueId val="{00000003-EA77-410C-935A-82059F9FE2F9}"/>
              </c:ext>
            </c:extLst>
          </c:dPt>
          <c:dPt>
            <c:idx val="2"/>
            <c:invertIfNegative val="0"/>
            <c:bubble3D val="0"/>
            <c:spPr>
              <a:solidFill>
                <a:schemeClr val="accent3">
                  <a:lumMod val="75000"/>
                </a:schemeClr>
              </a:solidFill>
              <a:ln>
                <a:solidFill>
                  <a:schemeClr val="tx1">
                    <a:lumMod val="95000"/>
                    <a:lumOff val="5000"/>
                  </a:schemeClr>
                </a:solidFill>
              </a:ln>
              <a:scene3d>
                <a:camera prst="orthographicFront"/>
                <a:lightRig rig="threePt" dir="t"/>
              </a:scene3d>
              <a:sp3d>
                <a:bevelT w="0" h="0"/>
              </a:sp3d>
            </c:spPr>
            <c:extLst>
              <c:ext xmlns:c16="http://schemas.microsoft.com/office/drawing/2014/chart" uri="{C3380CC4-5D6E-409C-BE32-E72D297353CC}">
                <c16:uniqueId val="{00000005-EA77-410C-935A-82059F9FE2F9}"/>
              </c:ext>
            </c:extLst>
          </c:dPt>
          <c:dLbls>
            <c:dLbl>
              <c:idx val="0"/>
              <c:layout>
                <c:manualLayout>
                  <c:x val="-1.6033907891431116E-2"/>
                  <c:y val="3.8993446546649992E-3"/>
                </c:manualLayout>
              </c:layout>
              <c:showLegendKey val="0"/>
              <c:showVal val="1"/>
              <c:showCatName val="0"/>
              <c:showSerName val="0"/>
              <c:showPercent val="0"/>
              <c:showBubbleSize val="0"/>
              <c:extLst>
                <c:ext xmlns:c15="http://schemas.microsoft.com/office/drawing/2012/chart" uri="{CE6537A1-D6FC-4f65-9D91-7224C49458BB}">
                  <c15:layout>
                    <c:manualLayout>
                      <c:w val="0.40692678399029769"/>
                      <c:h val="0.11578098517709012"/>
                    </c:manualLayout>
                  </c15:layout>
                </c:ext>
                <c:ext xmlns:c16="http://schemas.microsoft.com/office/drawing/2014/chart" uri="{C3380CC4-5D6E-409C-BE32-E72D297353CC}">
                  <c16:uniqueId val="{00000001-EA77-410C-935A-82059F9FE2F9}"/>
                </c:ext>
              </c:extLst>
            </c:dLbl>
            <c:spPr>
              <a:noFill/>
              <a:ln>
                <a:noFill/>
              </a:ln>
              <a:effectLst/>
            </c:spPr>
            <c:txPr>
              <a:bodyPr/>
              <a:lstStyle/>
              <a:p>
                <a:pPr algn="ctr">
                  <a:defRPr lang="es-MX" sz="1100" b="1" i="0" u="none" strike="noStrike" kern="1200" baseline="0">
                    <a:solidFill>
                      <a:schemeClr val="tx1">
                        <a:lumMod val="75000"/>
                        <a:lumOff val="25000"/>
                      </a:schemeClr>
                    </a:solidFill>
                    <a:effectLst/>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Hoja1!$A$2:$A$4</c:f>
              <c:strCache>
                <c:ptCount val="3"/>
                <c:pt idx="0">
                  <c:v>Sí, todas</c:v>
                </c:pt>
                <c:pt idx="1">
                  <c:v>No, ninguna</c:v>
                </c:pt>
                <c:pt idx="2">
                  <c:v> Sí, algunas</c:v>
                </c:pt>
              </c:strCache>
            </c:strRef>
          </c:cat>
          <c:val>
            <c:numRef>
              <c:f>Hoja1!$B$2:$B$4</c:f>
              <c:numCache>
                <c:formatCode>###0.0%</c:formatCode>
                <c:ptCount val="3"/>
                <c:pt idx="0">
                  <c:v>0.85299999999999998</c:v>
                </c:pt>
                <c:pt idx="1">
                  <c:v>0.13100000000000001</c:v>
                </c:pt>
                <c:pt idx="2">
                  <c:v>1.6E-2</c:v>
                </c:pt>
              </c:numCache>
            </c:numRef>
          </c:val>
          <c:extLst>
            <c:ext xmlns:c16="http://schemas.microsoft.com/office/drawing/2014/chart" uri="{C3380CC4-5D6E-409C-BE32-E72D297353CC}">
              <c16:uniqueId val="{00000006-EA77-410C-935A-82059F9FE2F9}"/>
            </c:ext>
          </c:extLst>
        </c:ser>
        <c:dLbls>
          <c:showLegendKey val="0"/>
          <c:showVal val="0"/>
          <c:showCatName val="0"/>
          <c:showSerName val="0"/>
          <c:showPercent val="0"/>
          <c:showBubbleSize val="0"/>
        </c:dLbls>
        <c:gapWidth val="25"/>
        <c:gapDepth val="138"/>
        <c:shape val="box"/>
        <c:axId val="229664160"/>
        <c:axId val="229664552"/>
        <c:axId val="0"/>
      </c:bar3DChart>
      <c:catAx>
        <c:axId val="229664160"/>
        <c:scaling>
          <c:orientation val="maxMin"/>
        </c:scaling>
        <c:delete val="1"/>
        <c:axPos val="l"/>
        <c:numFmt formatCode="General" sourceLinked="0"/>
        <c:majorTickMark val="out"/>
        <c:minorTickMark val="none"/>
        <c:tickLblPos val="nextTo"/>
        <c:crossAx val="229664552"/>
        <c:crosses val="autoZero"/>
        <c:auto val="1"/>
        <c:lblAlgn val="ctr"/>
        <c:lblOffset val="100"/>
        <c:noMultiLvlLbl val="0"/>
      </c:catAx>
      <c:valAx>
        <c:axId val="229664552"/>
        <c:scaling>
          <c:orientation val="minMax"/>
          <c:max val="1"/>
        </c:scaling>
        <c:delete val="1"/>
        <c:axPos val="t"/>
        <c:numFmt formatCode="###0.0%" sourceLinked="1"/>
        <c:majorTickMark val="out"/>
        <c:minorTickMark val="none"/>
        <c:tickLblPos val="nextTo"/>
        <c:crossAx val="229664160"/>
        <c:crosses val="autoZero"/>
        <c:crossBetween val="between"/>
      </c:valAx>
    </c:plotArea>
    <c:plotVisOnly val="1"/>
    <c:dispBlanksAs val="gap"/>
    <c:showDLblsOverMax val="0"/>
  </c:chart>
  <c:txPr>
    <a:bodyPr/>
    <a:lstStyle/>
    <a:p>
      <a:pPr>
        <a:defRPr sz="1800"/>
      </a:pPr>
      <a:endParaRPr lang="es-MX"/>
    </a:p>
  </c:txPr>
  <c:externalData r:id="rId1">
    <c:autoUpdate val="0"/>
  </c:externalData>
</c:chartSpace>
</file>

<file path=ppt/charts/chart10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0"/>
      <c:rotY val="0"/>
      <c:rAngAx val="0"/>
      <c:perspective val="0"/>
    </c:view3D>
    <c:floor>
      <c:thickness val="0"/>
    </c:floor>
    <c:sideWall>
      <c:thickness val="0"/>
    </c:sideWall>
    <c:backWall>
      <c:thickness val="0"/>
    </c:backWall>
    <c:plotArea>
      <c:layout>
        <c:manualLayout>
          <c:layoutTarget val="inner"/>
          <c:xMode val="edge"/>
          <c:yMode val="edge"/>
          <c:x val="1.0880031687807616E-2"/>
          <c:y val="1.1600389678645391E-3"/>
          <c:w val="0.70130945193711636"/>
          <c:h val="0.96627898152161495"/>
        </c:manualLayout>
      </c:layout>
      <c:bar3DChart>
        <c:barDir val="bar"/>
        <c:grouping val="clustered"/>
        <c:varyColors val="0"/>
        <c:ser>
          <c:idx val="0"/>
          <c:order val="0"/>
          <c:tx>
            <c:strRef>
              <c:f>Hoja1!$B$1</c:f>
              <c:strCache>
                <c:ptCount val="1"/>
                <c:pt idx="0">
                  <c:v>Serie 1</c:v>
                </c:pt>
              </c:strCache>
            </c:strRef>
          </c:tx>
          <c:spPr>
            <a:gradFill flip="none" rotWithShape="1">
              <a:gsLst>
                <a:gs pos="0">
                  <a:schemeClr val="accent5">
                    <a:lumMod val="50000"/>
                    <a:shade val="30000"/>
                    <a:satMod val="115000"/>
                  </a:schemeClr>
                </a:gs>
                <a:gs pos="50000">
                  <a:schemeClr val="accent5">
                    <a:lumMod val="50000"/>
                    <a:shade val="67500"/>
                    <a:satMod val="115000"/>
                  </a:schemeClr>
                </a:gs>
                <a:gs pos="100000">
                  <a:schemeClr val="accent5">
                    <a:lumMod val="50000"/>
                    <a:shade val="100000"/>
                    <a:satMod val="115000"/>
                  </a:schemeClr>
                </a:gs>
              </a:gsLst>
              <a:lin ang="10800000" scaled="1"/>
              <a:tileRect/>
            </a:gradFill>
            <a:ln>
              <a:solidFill>
                <a:schemeClr val="tx1">
                  <a:lumMod val="95000"/>
                  <a:lumOff val="5000"/>
                </a:schemeClr>
              </a:solidFill>
            </a:ln>
            <a:scene3d>
              <a:camera prst="orthographicFront"/>
              <a:lightRig rig="threePt" dir="t"/>
            </a:scene3d>
            <a:sp3d>
              <a:bevelT w="0" h="0"/>
            </a:sp3d>
          </c:spPr>
          <c:invertIfNegative val="0"/>
          <c:dPt>
            <c:idx val="0"/>
            <c:invertIfNegative val="0"/>
            <c:bubble3D val="0"/>
            <c:spPr>
              <a:solidFill>
                <a:schemeClr val="accent3">
                  <a:lumMod val="50000"/>
                </a:schemeClr>
              </a:solidFill>
              <a:ln>
                <a:solidFill>
                  <a:schemeClr val="tx1">
                    <a:lumMod val="95000"/>
                    <a:lumOff val="5000"/>
                  </a:schemeClr>
                </a:solidFill>
              </a:ln>
              <a:scene3d>
                <a:camera prst="orthographicFront"/>
                <a:lightRig rig="threePt" dir="t"/>
              </a:scene3d>
              <a:sp3d>
                <a:bevelT w="0" h="0"/>
              </a:sp3d>
            </c:spPr>
            <c:extLst>
              <c:ext xmlns:c16="http://schemas.microsoft.com/office/drawing/2014/chart" uri="{C3380CC4-5D6E-409C-BE32-E72D297353CC}">
                <c16:uniqueId val="{00000001-D485-46BB-BC12-66C5A5EE0FF0}"/>
              </c:ext>
            </c:extLst>
          </c:dPt>
          <c:dPt>
            <c:idx val="1"/>
            <c:invertIfNegative val="0"/>
            <c:bubble3D val="0"/>
            <c:spPr>
              <a:solidFill>
                <a:schemeClr val="accent2">
                  <a:lumMod val="50000"/>
                </a:schemeClr>
              </a:solidFill>
              <a:ln>
                <a:solidFill>
                  <a:schemeClr val="tx1">
                    <a:lumMod val="95000"/>
                    <a:lumOff val="5000"/>
                  </a:schemeClr>
                </a:solidFill>
              </a:ln>
              <a:scene3d>
                <a:camera prst="orthographicFront"/>
                <a:lightRig rig="threePt" dir="t"/>
              </a:scene3d>
              <a:sp3d>
                <a:bevelT w="0" h="0"/>
              </a:sp3d>
            </c:spPr>
            <c:extLst>
              <c:ext xmlns:c16="http://schemas.microsoft.com/office/drawing/2014/chart" uri="{C3380CC4-5D6E-409C-BE32-E72D297353CC}">
                <c16:uniqueId val="{00000003-D485-46BB-BC12-66C5A5EE0FF0}"/>
              </c:ext>
            </c:extLst>
          </c:dPt>
          <c:dPt>
            <c:idx val="2"/>
            <c:invertIfNegative val="0"/>
            <c:bubble3D val="0"/>
            <c:spPr>
              <a:solidFill>
                <a:schemeClr val="accent3">
                  <a:lumMod val="75000"/>
                </a:schemeClr>
              </a:solidFill>
              <a:ln>
                <a:solidFill>
                  <a:schemeClr val="tx1">
                    <a:lumMod val="95000"/>
                    <a:lumOff val="5000"/>
                  </a:schemeClr>
                </a:solidFill>
              </a:ln>
              <a:scene3d>
                <a:camera prst="orthographicFront"/>
                <a:lightRig rig="threePt" dir="t"/>
              </a:scene3d>
              <a:sp3d>
                <a:bevelT w="0" h="0"/>
              </a:sp3d>
            </c:spPr>
            <c:extLst>
              <c:ext xmlns:c16="http://schemas.microsoft.com/office/drawing/2014/chart" uri="{C3380CC4-5D6E-409C-BE32-E72D297353CC}">
                <c16:uniqueId val="{00000005-D485-46BB-BC12-66C5A5EE0FF0}"/>
              </c:ext>
            </c:extLst>
          </c:dPt>
          <c:dLbls>
            <c:spPr>
              <a:noFill/>
              <a:ln>
                <a:noFill/>
              </a:ln>
              <a:effectLst/>
            </c:spPr>
            <c:txPr>
              <a:bodyPr/>
              <a:lstStyle/>
              <a:p>
                <a:pPr algn="ctr">
                  <a:defRPr lang="es-MX" sz="1100" b="1" i="0" u="none" strike="noStrike" kern="1200" baseline="0">
                    <a:solidFill>
                      <a:schemeClr val="tx1">
                        <a:lumMod val="75000"/>
                        <a:lumOff val="25000"/>
                      </a:schemeClr>
                    </a:solidFill>
                    <a:effectLst/>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Hoja1!$A$2:$A$4</c:f>
              <c:strCache>
                <c:ptCount val="3"/>
                <c:pt idx="0">
                  <c:v>Sí, todas</c:v>
                </c:pt>
                <c:pt idx="1">
                  <c:v>No, ninguna</c:v>
                </c:pt>
                <c:pt idx="2">
                  <c:v> Sí, algunas</c:v>
                </c:pt>
              </c:strCache>
            </c:strRef>
          </c:cat>
          <c:val>
            <c:numRef>
              <c:f>Hoja1!$B$2:$B$4</c:f>
              <c:numCache>
                <c:formatCode>###0.0%</c:formatCode>
                <c:ptCount val="3"/>
                <c:pt idx="0">
                  <c:v>0.80700000000000005</c:v>
                </c:pt>
                <c:pt idx="1">
                  <c:v>0.17399999999999999</c:v>
                </c:pt>
                <c:pt idx="2">
                  <c:v>4.0000000000000001E-3</c:v>
                </c:pt>
              </c:numCache>
            </c:numRef>
          </c:val>
          <c:extLst>
            <c:ext xmlns:c16="http://schemas.microsoft.com/office/drawing/2014/chart" uri="{C3380CC4-5D6E-409C-BE32-E72D297353CC}">
              <c16:uniqueId val="{00000006-D485-46BB-BC12-66C5A5EE0FF0}"/>
            </c:ext>
          </c:extLst>
        </c:ser>
        <c:dLbls>
          <c:showLegendKey val="0"/>
          <c:showVal val="0"/>
          <c:showCatName val="0"/>
          <c:showSerName val="0"/>
          <c:showPercent val="0"/>
          <c:showBubbleSize val="0"/>
        </c:dLbls>
        <c:gapWidth val="25"/>
        <c:gapDepth val="138"/>
        <c:shape val="box"/>
        <c:axId val="229664160"/>
        <c:axId val="229664552"/>
        <c:axId val="0"/>
      </c:bar3DChart>
      <c:catAx>
        <c:axId val="229664160"/>
        <c:scaling>
          <c:orientation val="maxMin"/>
        </c:scaling>
        <c:delete val="1"/>
        <c:axPos val="l"/>
        <c:numFmt formatCode="General" sourceLinked="0"/>
        <c:majorTickMark val="out"/>
        <c:minorTickMark val="none"/>
        <c:tickLblPos val="nextTo"/>
        <c:crossAx val="229664552"/>
        <c:crosses val="autoZero"/>
        <c:auto val="1"/>
        <c:lblAlgn val="ctr"/>
        <c:lblOffset val="100"/>
        <c:noMultiLvlLbl val="0"/>
      </c:catAx>
      <c:valAx>
        <c:axId val="229664552"/>
        <c:scaling>
          <c:orientation val="minMax"/>
          <c:max val="1"/>
        </c:scaling>
        <c:delete val="1"/>
        <c:axPos val="t"/>
        <c:numFmt formatCode="###0.0%" sourceLinked="1"/>
        <c:majorTickMark val="out"/>
        <c:minorTickMark val="none"/>
        <c:tickLblPos val="nextTo"/>
        <c:crossAx val="229664160"/>
        <c:crosses val="autoZero"/>
        <c:crossBetween val="between"/>
      </c:valAx>
    </c:plotArea>
    <c:plotVisOnly val="1"/>
    <c:dispBlanksAs val="gap"/>
    <c:showDLblsOverMax val="0"/>
  </c:chart>
  <c:txPr>
    <a:bodyPr/>
    <a:lstStyle/>
    <a:p>
      <a:pPr>
        <a:defRPr sz="1800"/>
      </a:pPr>
      <a:endParaRPr lang="es-MX"/>
    </a:p>
  </c:txPr>
  <c:externalData r:id="rId1">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0"/>
      <c:rotY val="0"/>
      <c:rAngAx val="0"/>
      <c:perspective val="0"/>
    </c:view3D>
    <c:floor>
      <c:thickness val="0"/>
    </c:floor>
    <c:sideWall>
      <c:thickness val="0"/>
    </c:sideWall>
    <c:backWall>
      <c:thickness val="0"/>
    </c:backWall>
    <c:plotArea>
      <c:layout>
        <c:manualLayout>
          <c:layoutTarget val="inner"/>
          <c:xMode val="edge"/>
          <c:yMode val="edge"/>
          <c:x val="2.255719490677854E-2"/>
          <c:y val="3.7452039188836089E-3"/>
          <c:w val="0.50633983838907737"/>
          <c:h val="0.97880804475869754"/>
        </c:manualLayout>
      </c:layout>
      <c:bar3DChart>
        <c:barDir val="bar"/>
        <c:grouping val="clustered"/>
        <c:varyColors val="0"/>
        <c:ser>
          <c:idx val="0"/>
          <c:order val="0"/>
          <c:tx>
            <c:strRef>
              <c:f>Hoja1!$B$1</c:f>
              <c:strCache>
                <c:ptCount val="1"/>
                <c:pt idx="0">
                  <c:v>Serie 1</c:v>
                </c:pt>
              </c:strCache>
            </c:strRef>
          </c:tx>
          <c:spPr>
            <a:solidFill>
              <a:srgbClr val="003300"/>
            </a:solidFill>
            <a:ln>
              <a:solidFill>
                <a:schemeClr val="tx1">
                  <a:lumMod val="95000"/>
                  <a:lumOff val="5000"/>
                </a:schemeClr>
              </a:solidFill>
            </a:ln>
            <a:scene3d>
              <a:camera prst="orthographicFront"/>
              <a:lightRig rig="threePt" dir="t"/>
            </a:scene3d>
            <a:sp3d>
              <a:bevelT w="0" h="0"/>
            </a:sp3d>
          </c:spPr>
          <c:invertIfNegative val="0"/>
          <c:dPt>
            <c:idx val="0"/>
            <c:invertIfNegative val="0"/>
            <c:bubble3D val="0"/>
            <c:extLst>
              <c:ext xmlns:c16="http://schemas.microsoft.com/office/drawing/2014/chart" uri="{C3380CC4-5D6E-409C-BE32-E72D297353CC}">
                <c16:uniqueId val="{00000000-CCBE-4DCC-9FD4-D6A0CD56DA4C}"/>
              </c:ext>
            </c:extLst>
          </c:dPt>
          <c:dPt>
            <c:idx val="1"/>
            <c:invertIfNegative val="0"/>
            <c:bubble3D val="0"/>
            <c:extLst>
              <c:ext xmlns:c16="http://schemas.microsoft.com/office/drawing/2014/chart" uri="{C3380CC4-5D6E-409C-BE32-E72D297353CC}">
                <c16:uniqueId val="{00000001-CCBE-4DCC-9FD4-D6A0CD56DA4C}"/>
              </c:ext>
            </c:extLst>
          </c:dPt>
          <c:dPt>
            <c:idx val="2"/>
            <c:invertIfNegative val="0"/>
            <c:bubble3D val="0"/>
            <c:extLst>
              <c:ext xmlns:c16="http://schemas.microsoft.com/office/drawing/2014/chart" uri="{C3380CC4-5D6E-409C-BE32-E72D297353CC}">
                <c16:uniqueId val="{00000002-CCBE-4DCC-9FD4-D6A0CD56DA4C}"/>
              </c:ext>
            </c:extLst>
          </c:dPt>
          <c:dLbls>
            <c:spPr>
              <a:noFill/>
              <a:ln>
                <a:noFill/>
              </a:ln>
              <a:effectLst/>
            </c:spPr>
            <c:txPr>
              <a:bodyPr/>
              <a:lstStyle/>
              <a:p>
                <a:pPr algn="ctr">
                  <a:defRPr lang="es-MX" sz="1100" b="1" i="0" u="none" strike="noStrike" kern="1200" baseline="0">
                    <a:solidFill>
                      <a:schemeClr val="tx1">
                        <a:lumMod val="75000"/>
                        <a:lumOff val="25000"/>
                      </a:schemeClr>
                    </a:solidFill>
                    <a:effectLst/>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Hoja1!$A$2:$A$11</c:f>
              <c:strCache>
                <c:ptCount val="10"/>
                <c:pt idx="0">
                  <c:v>Material de desecho</c:v>
                </c:pt>
                <c:pt idx="1">
                  <c:v>Lámina de cartón</c:v>
                </c:pt>
                <c:pt idx="2">
                  <c:v>Lámina de asbesto o metálica</c:v>
                </c:pt>
                <c:pt idx="3">
                  <c:v>Carrizo, bambú o palma</c:v>
                </c:pt>
                <c:pt idx="4">
                  <c:v>Embarro o bajareque</c:v>
                </c:pt>
                <c:pt idx="5">
                  <c:v>Madera </c:v>
                </c:pt>
                <c:pt idx="6">
                  <c:v>Adobe</c:v>
                </c:pt>
                <c:pt idx="7">
                  <c:v>Tabique, ladrillo, block, piedra, cantera, cemento o concreto</c:v>
                </c:pt>
                <c:pt idx="8">
                  <c:v>Otro, ¿cuál?</c:v>
                </c:pt>
                <c:pt idx="9">
                  <c:v>Nc</c:v>
                </c:pt>
              </c:strCache>
            </c:strRef>
          </c:cat>
          <c:val>
            <c:numRef>
              <c:f>Hoja1!$B$2:$B$11</c:f>
              <c:numCache>
                <c:formatCode>###0.0%</c:formatCode>
                <c:ptCount val="10"/>
                <c:pt idx="0">
                  <c:v>1E-3</c:v>
                </c:pt>
                <c:pt idx="1">
                  <c:v>8.9999999999999993E-3</c:v>
                </c:pt>
                <c:pt idx="2">
                  <c:v>2E-3</c:v>
                </c:pt>
                <c:pt idx="3">
                  <c:v>0</c:v>
                </c:pt>
                <c:pt idx="4">
                  <c:v>1E-3</c:v>
                </c:pt>
                <c:pt idx="5">
                  <c:v>0.01</c:v>
                </c:pt>
                <c:pt idx="6">
                  <c:v>5.0000000000000001E-3</c:v>
                </c:pt>
                <c:pt idx="7">
                  <c:v>0.94899999999999995</c:v>
                </c:pt>
                <c:pt idx="8">
                  <c:v>1E-3</c:v>
                </c:pt>
                <c:pt idx="9">
                  <c:v>0</c:v>
                </c:pt>
              </c:numCache>
            </c:numRef>
          </c:val>
          <c:shape val="cylinder"/>
          <c:extLst>
            <c:ext xmlns:c16="http://schemas.microsoft.com/office/drawing/2014/chart" uri="{C3380CC4-5D6E-409C-BE32-E72D297353CC}">
              <c16:uniqueId val="{00000003-CCBE-4DCC-9FD4-D6A0CD56DA4C}"/>
            </c:ext>
          </c:extLst>
        </c:ser>
        <c:dLbls>
          <c:showLegendKey val="0"/>
          <c:showVal val="0"/>
          <c:showCatName val="0"/>
          <c:showSerName val="0"/>
          <c:showPercent val="0"/>
          <c:showBubbleSize val="0"/>
        </c:dLbls>
        <c:gapWidth val="25"/>
        <c:gapDepth val="138"/>
        <c:shape val="box"/>
        <c:axId val="229664160"/>
        <c:axId val="229664552"/>
        <c:axId val="0"/>
      </c:bar3DChart>
      <c:catAx>
        <c:axId val="229664160"/>
        <c:scaling>
          <c:orientation val="maxMin"/>
        </c:scaling>
        <c:delete val="1"/>
        <c:axPos val="l"/>
        <c:numFmt formatCode="General" sourceLinked="0"/>
        <c:majorTickMark val="out"/>
        <c:minorTickMark val="none"/>
        <c:tickLblPos val="nextTo"/>
        <c:crossAx val="229664552"/>
        <c:crosses val="autoZero"/>
        <c:auto val="1"/>
        <c:lblAlgn val="ctr"/>
        <c:lblOffset val="100"/>
        <c:noMultiLvlLbl val="0"/>
      </c:catAx>
      <c:valAx>
        <c:axId val="229664552"/>
        <c:scaling>
          <c:orientation val="minMax"/>
          <c:max val="1"/>
        </c:scaling>
        <c:delete val="1"/>
        <c:axPos val="t"/>
        <c:numFmt formatCode="###0.0%" sourceLinked="1"/>
        <c:majorTickMark val="out"/>
        <c:minorTickMark val="none"/>
        <c:tickLblPos val="nextTo"/>
        <c:crossAx val="229664160"/>
        <c:crosses val="autoZero"/>
        <c:crossBetween val="between"/>
      </c:valAx>
      <c:spPr>
        <a:noFill/>
        <a:ln w="25400">
          <a:noFill/>
        </a:ln>
      </c:spPr>
    </c:plotArea>
    <c:plotVisOnly val="1"/>
    <c:dispBlanksAs val="gap"/>
    <c:showDLblsOverMax val="0"/>
  </c:chart>
  <c:txPr>
    <a:bodyPr/>
    <a:lstStyle/>
    <a:p>
      <a:pPr>
        <a:defRPr sz="1800"/>
      </a:pPr>
      <a:endParaRPr lang="es-MX"/>
    </a:p>
  </c:txPr>
  <c:externalData r:id="rId1">
    <c:autoUpdate val="0"/>
  </c:externalData>
</c:chartSpace>
</file>

<file path=ppt/charts/chart1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0"/>
      <c:rotY val="0"/>
      <c:rAngAx val="0"/>
      <c:perspective val="0"/>
    </c:view3D>
    <c:floor>
      <c:thickness val="0"/>
    </c:floor>
    <c:sideWall>
      <c:thickness val="0"/>
    </c:sideWall>
    <c:backWall>
      <c:thickness val="0"/>
    </c:backWall>
    <c:plotArea>
      <c:layout>
        <c:manualLayout>
          <c:layoutTarget val="inner"/>
          <c:xMode val="edge"/>
          <c:yMode val="edge"/>
          <c:x val="1.0880031687807616E-2"/>
          <c:y val="1.1600389678645391E-3"/>
          <c:w val="0.87863799445208335"/>
          <c:h val="0.96627898152161495"/>
        </c:manualLayout>
      </c:layout>
      <c:bar3DChart>
        <c:barDir val="bar"/>
        <c:grouping val="clustered"/>
        <c:varyColors val="0"/>
        <c:ser>
          <c:idx val="0"/>
          <c:order val="0"/>
          <c:tx>
            <c:strRef>
              <c:f>Hoja1!$B$1</c:f>
              <c:strCache>
                <c:ptCount val="1"/>
                <c:pt idx="0">
                  <c:v>Serie 1</c:v>
                </c:pt>
              </c:strCache>
            </c:strRef>
          </c:tx>
          <c:spPr>
            <a:gradFill flip="none" rotWithShape="1">
              <a:gsLst>
                <a:gs pos="0">
                  <a:schemeClr val="accent5">
                    <a:lumMod val="50000"/>
                    <a:shade val="30000"/>
                    <a:satMod val="115000"/>
                  </a:schemeClr>
                </a:gs>
                <a:gs pos="50000">
                  <a:schemeClr val="accent5">
                    <a:lumMod val="50000"/>
                    <a:shade val="67500"/>
                    <a:satMod val="115000"/>
                  </a:schemeClr>
                </a:gs>
                <a:gs pos="100000">
                  <a:schemeClr val="accent5">
                    <a:lumMod val="50000"/>
                    <a:shade val="100000"/>
                    <a:satMod val="115000"/>
                  </a:schemeClr>
                </a:gs>
              </a:gsLst>
              <a:lin ang="10800000" scaled="1"/>
              <a:tileRect/>
            </a:gradFill>
            <a:ln>
              <a:solidFill>
                <a:schemeClr val="tx1">
                  <a:lumMod val="95000"/>
                  <a:lumOff val="5000"/>
                </a:schemeClr>
              </a:solidFill>
            </a:ln>
            <a:scene3d>
              <a:camera prst="orthographicFront"/>
              <a:lightRig rig="threePt" dir="t"/>
            </a:scene3d>
            <a:sp3d>
              <a:bevelT w="0" h="0"/>
            </a:sp3d>
          </c:spPr>
          <c:invertIfNegative val="0"/>
          <c:dPt>
            <c:idx val="0"/>
            <c:invertIfNegative val="0"/>
            <c:bubble3D val="0"/>
            <c:spPr>
              <a:solidFill>
                <a:schemeClr val="accent3">
                  <a:lumMod val="50000"/>
                </a:schemeClr>
              </a:solidFill>
              <a:ln>
                <a:solidFill>
                  <a:schemeClr val="tx1">
                    <a:lumMod val="95000"/>
                    <a:lumOff val="5000"/>
                  </a:schemeClr>
                </a:solidFill>
              </a:ln>
              <a:scene3d>
                <a:camera prst="orthographicFront"/>
                <a:lightRig rig="threePt" dir="t"/>
              </a:scene3d>
              <a:sp3d>
                <a:bevelT w="0" h="0"/>
              </a:sp3d>
            </c:spPr>
            <c:extLst>
              <c:ext xmlns:c16="http://schemas.microsoft.com/office/drawing/2014/chart" uri="{C3380CC4-5D6E-409C-BE32-E72D297353CC}">
                <c16:uniqueId val="{00000001-5640-4AF7-BF58-E04464C5F302}"/>
              </c:ext>
            </c:extLst>
          </c:dPt>
          <c:dPt>
            <c:idx val="1"/>
            <c:invertIfNegative val="0"/>
            <c:bubble3D val="0"/>
            <c:spPr>
              <a:solidFill>
                <a:srgbClr val="AC504D"/>
              </a:solidFill>
              <a:ln>
                <a:solidFill>
                  <a:schemeClr val="tx1">
                    <a:lumMod val="95000"/>
                    <a:lumOff val="5000"/>
                  </a:schemeClr>
                </a:solidFill>
              </a:ln>
              <a:scene3d>
                <a:camera prst="orthographicFront"/>
                <a:lightRig rig="threePt" dir="t"/>
              </a:scene3d>
              <a:sp3d>
                <a:bevelT w="0" h="0"/>
              </a:sp3d>
            </c:spPr>
            <c:extLst>
              <c:ext xmlns:c16="http://schemas.microsoft.com/office/drawing/2014/chart" uri="{C3380CC4-5D6E-409C-BE32-E72D297353CC}">
                <c16:uniqueId val="{00000003-5640-4AF7-BF58-E04464C5F302}"/>
              </c:ext>
            </c:extLst>
          </c:dPt>
          <c:dPt>
            <c:idx val="2"/>
            <c:invertIfNegative val="0"/>
            <c:bubble3D val="0"/>
            <c:spPr>
              <a:solidFill>
                <a:schemeClr val="accent2">
                  <a:lumMod val="50000"/>
                </a:schemeClr>
              </a:solidFill>
              <a:ln>
                <a:solidFill>
                  <a:schemeClr val="tx1">
                    <a:lumMod val="95000"/>
                    <a:lumOff val="5000"/>
                  </a:schemeClr>
                </a:solidFill>
              </a:ln>
              <a:scene3d>
                <a:camera prst="orthographicFront"/>
                <a:lightRig rig="threePt" dir="t"/>
              </a:scene3d>
              <a:sp3d>
                <a:bevelT w="0" h="0"/>
              </a:sp3d>
            </c:spPr>
            <c:extLst>
              <c:ext xmlns:c16="http://schemas.microsoft.com/office/drawing/2014/chart" uri="{C3380CC4-5D6E-409C-BE32-E72D297353CC}">
                <c16:uniqueId val="{00000005-5640-4AF7-BF58-E04464C5F302}"/>
              </c:ext>
            </c:extLst>
          </c:dPt>
          <c:dLbls>
            <c:spPr>
              <a:noFill/>
              <a:ln>
                <a:noFill/>
              </a:ln>
              <a:effectLst/>
            </c:spPr>
            <c:txPr>
              <a:bodyPr/>
              <a:lstStyle/>
              <a:p>
                <a:pPr algn="ctr">
                  <a:defRPr lang="es-MX" sz="1100" b="1" i="0" u="none" strike="noStrike" kern="1200" baseline="0">
                    <a:solidFill>
                      <a:schemeClr val="tx1">
                        <a:lumMod val="75000"/>
                        <a:lumOff val="25000"/>
                      </a:schemeClr>
                    </a:solidFill>
                    <a:effectLst/>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Hoja1!$A$2:$A$4</c:f>
              <c:strCache>
                <c:ptCount val="3"/>
                <c:pt idx="0">
                  <c:v>Sí</c:v>
                </c:pt>
                <c:pt idx="1">
                  <c:v>No</c:v>
                </c:pt>
                <c:pt idx="2">
                  <c:v>No hay niños o niñas mayores de 10 años y menores de 18 años</c:v>
                </c:pt>
              </c:strCache>
            </c:strRef>
          </c:cat>
          <c:val>
            <c:numRef>
              <c:f>Hoja1!$B$2:$B$4</c:f>
              <c:numCache>
                <c:formatCode>###0.0%</c:formatCode>
                <c:ptCount val="3"/>
                <c:pt idx="0">
                  <c:v>0.37</c:v>
                </c:pt>
                <c:pt idx="1">
                  <c:v>0.28999999999999998</c:v>
                </c:pt>
                <c:pt idx="2">
                  <c:v>0.34</c:v>
                </c:pt>
              </c:numCache>
            </c:numRef>
          </c:val>
          <c:extLst>
            <c:ext xmlns:c16="http://schemas.microsoft.com/office/drawing/2014/chart" uri="{C3380CC4-5D6E-409C-BE32-E72D297353CC}">
              <c16:uniqueId val="{00000006-5640-4AF7-BF58-E04464C5F302}"/>
            </c:ext>
          </c:extLst>
        </c:ser>
        <c:dLbls>
          <c:showLegendKey val="0"/>
          <c:showVal val="0"/>
          <c:showCatName val="0"/>
          <c:showSerName val="0"/>
          <c:showPercent val="0"/>
          <c:showBubbleSize val="0"/>
        </c:dLbls>
        <c:gapWidth val="25"/>
        <c:gapDepth val="138"/>
        <c:shape val="box"/>
        <c:axId val="229664160"/>
        <c:axId val="229664552"/>
        <c:axId val="0"/>
      </c:bar3DChart>
      <c:catAx>
        <c:axId val="229664160"/>
        <c:scaling>
          <c:orientation val="maxMin"/>
        </c:scaling>
        <c:delete val="1"/>
        <c:axPos val="l"/>
        <c:numFmt formatCode="General" sourceLinked="0"/>
        <c:majorTickMark val="out"/>
        <c:minorTickMark val="none"/>
        <c:tickLblPos val="nextTo"/>
        <c:crossAx val="229664552"/>
        <c:crosses val="autoZero"/>
        <c:auto val="1"/>
        <c:lblAlgn val="ctr"/>
        <c:lblOffset val="100"/>
        <c:noMultiLvlLbl val="0"/>
      </c:catAx>
      <c:valAx>
        <c:axId val="229664552"/>
        <c:scaling>
          <c:orientation val="minMax"/>
          <c:max val="1"/>
        </c:scaling>
        <c:delete val="1"/>
        <c:axPos val="t"/>
        <c:numFmt formatCode="###0.0%" sourceLinked="1"/>
        <c:majorTickMark val="out"/>
        <c:minorTickMark val="none"/>
        <c:tickLblPos val="nextTo"/>
        <c:crossAx val="229664160"/>
        <c:crosses val="autoZero"/>
        <c:crossBetween val="between"/>
      </c:valAx>
    </c:plotArea>
    <c:plotVisOnly val="1"/>
    <c:dispBlanksAs val="gap"/>
    <c:showDLblsOverMax val="0"/>
  </c:chart>
  <c:txPr>
    <a:bodyPr/>
    <a:lstStyle/>
    <a:p>
      <a:pPr>
        <a:defRPr sz="1800"/>
      </a:pPr>
      <a:endParaRPr lang="es-MX"/>
    </a:p>
  </c:txPr>
  <c:externalData r:id="rId1">
    <c:autoUpdate val="0"/>
  </c:externalData>
</c:chartSpace>
</file>

<file path=ppt/charts/chart1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0"/>
      <c:rotY val="0"/>
      <c:rAngAx val="0"/>
      <c:perspective val="0"/>
    </c:view3D>
    <c:floor>
      <c:thickness val="0"/>
    </c:floor>
    <c:sideWall>
      <c:thickness val="0"/>
    </c:sideWall>
    <c:backWall>
      <c:thickness val="0"/>
    </c:backWall>
    <c:plotArea>
      <c:layout>
        <c:manualLayout>
          <c:layoutTarget val="inner"/>
          <c:xMode val="edge"/>
          <c:yMode val="edge"/>
          <c:x val="1.0880031687807616E-2"/>
          <c:y val="1.1600389678645391E-3"/>
          <c:w val="0.87863799445208335"/>
          <c:h val="0.96627898152161495"/>
        </c:manualLayout>
      </c:layout>
      <c:bar3DChart>
        <c:barDir val="bar"/>
        <c:grouping val="clustered"/>
        <c:varyColors val="0"/>
        <c:ser>
          <c:idx val="0"/>
          <c:order val="0"/>
          <c:tx>
            <c:strRef>
              <c:f>Hoja1!$B$1</c:f>
              <c:strCache>
                <c:ptCount val="1"/>
                <c:pt idx="0">
                  <c:v>Serie 1</c:v>
                </c:pt>
              </c:strCache>
            </c:strRef>
          </c:tx>
          <c:spPr>
            <a:gradFill flip="none" rotWithShape="1">
              <a:gsLst>
                <a:gs pos="0">
                  <a:schemeClr val="accent5">
                    <a:lumMod val="50000"/>
                    <a:shade val="30000"/>
                    <a:satMod val="115000"/>
                  </a:schemeClr>
                </a:gs>
                <a:gs pos="50000">
                  <a:schemeClr val="accent5">
                    <a:lumMod val="50000"/>
                    <a:shade val="67500"/>
                    <a:satMod val="115000"/>
                  </a:schemeClr>
                </a:gs>
                <a:gs pos="100000">
                  <a:schemeClr val="accent5">
                    <a:lumMod val="50000"/>
                    <a:shade val="100000"/>
                    <a:satMod val="115000"/>
                  </a:schemeClr>
                </a:gs>
              </a:gsLst>
              <a:lin ang="10800000" scaled="1"/>
              <a:tileRect/>
            </a:gradFill>
            <a:ln>
              <a:solidFill>
                <a:schemeClr val="tx1">
                  <a:lumMod val="95000"/>
                  <a:lumOff val="5000"/>
                </a:schemeClr>
              </a:solidFill>
            </a:ln>
            <a:scene3d>
              <a:camera prst="orthographicFront"/>
              <a:lightRig rig="threePt" dir="t"/>
            </a:scene3d>
            <a:sp3d>
              <a:bevelT w="0" h="0"/>
            </a:sp3d>
          </c:spPr>
          <c:invertIfNegative val="0"/>
          <c:dPt>
            <c:idx val="0"/>
            <c:invertIfNegative val="0"/>
            <c:bubble3D val="0"/>
            <c:spPr>
              <a:solidFill>
                <a:schemeClr val="accent3">
                  <a:lumMod val="50000"/>
                </a:schemeClr>
              </a:solidFill>
              <a:ln>
                <a:solidFill>
                  <a:schemeClr val="tx1">
                    <a:lumMod val="95000"/>
                    <a:lumOff val="5000"/>
                  </a:schemeClr>
                </a:solidFill>
              </a:ln>
              <a:scene3d>
                <a:camera prst="orthographicFront"/>
                <a:lightRig rig="threePt" dir="t"/>
              </a:scene3d>
              <a:sp3d>
                <a:bevelT w="0" h="0"/>
              </a:sp3d>
            </c:spPr>
            <c:extLst>
              <c:ext xmlns:c16="http://schemas.microsoft.com/office/drawing/2014/chart" uri="{C3380CC4-5D6E-409C-BE32-E72D297353CC}">
                <c16:uniqueId val="{00000001-2D2B-4D4F-91E4-E9B5227BC46C}"/>
              </c:ext>
            </c:extLst>
          </c:dPt>
          <c:dPt>
            <c:idx val="1"/>
            <c:invertIfNegative val="0"/>
            <c:bubble3D val="0"/>
            <c:spPr>
              <a:solidFill>
                <a:srgbClr val="AC504D"/>
              </a:solidFill>
              <a:ln>
                <a:solidFill>
                  <a:schemeClr val="tx1">
                    <a:lumMod val="95000"/>
                    <a:lumOff val="5000"/>
                  </a:schemeClr>
                </a:solidFill>
              </a:ln>
              <a:scene3d>
                <a:camera prst="orthographicFront"/>
                <a:lightRig rig="threePt" dir="t"/>
              </a:scene3d>
              <a:sp3d>
                <a:bevelT w="0" h="0"/>
              </a:sp3d>
            </c:spPr>
            <c:extLst>
              <c:ext xmlns:c16="http://schemas.microsoft.com/office/drawing/2014/chart" uri="{C3380CC4-5D6E-409C-BE32-E72D297353CC}">
                <c16:uniqueId val="{00000003-2D2B-4D4F-91E4-E9B5227BC46C}"/>
              </c:ext>
            </c:extLst>
          </c:dPt>
          <c:dPt>
            <c:idx val="2"/>
            <c:invertIfNegative val="0"/>
            <c:bubble3D val="0"/>
            <c:spPr>
              <a:solidFill>
                <a:schemeClr val="accent2">
                  <a:lumMod val="50000"/>
                </a:schemeClr>
              </a:solidFill>
              <a:ln>
                <a:solidFill>
                  <a:schemeClr val="tx1">
                    <a:lumMod val="95000"/>
                    <a:lumOff val="5000"/>
                  </a:schemeClr>
                </a:solidFill>
              </a:ln>
              <a:scene3d>
                <a:camera prst="orthographicFront"/>
                <a:lightRig rig="threePt" dir="t"/>
              </a:scene3d>
              <a:sp3d>
                <a:bevelT w="0" h="0"/>
              </a:sp3d>
            </c:spPr>
            <c:extLst>
              <c:ext xmlns:c16="http://schemas.microsoft.com/office/drawing/2014/chart" uri="{C3380CC4-5D6E-409C-BE32-E72D297353CC}">
                <c16:uniqueId val="{00000005-2D2B-4D4F-91E4-E9B5227BC46C}"/>
              </c:ext>
            </c:extLst>
          </c:dPt>
          <c:dLbls>
            <c:dLbl>
              <c:idx val="2"/>
              <c:layout>
                <c:manualLayout>
                  <c:x val="0"/>
                  <c:y val="8.5464017461577366E-3"/>
                </c:manualLayout>
              </c:layout>
              <c:showLegendKey val="0"/>
              <c:showVal val="1"/>
              <c:showCatName val="0"/>
              <c:showSerName val="0"/>
              <c:showPercent val="0"/>
              <c:showBubbleSize val="0"/>
              <c:extLst>
                <c:ext xmlns:c15="http://schemas.microsoft.com/office/drawing/2012/chart" uri="{CE6537A1-D6FC-4f65-9D91-7224C49458BB}">
                  <c15:layout>
                    <c:manualLayout>
                      <c:w val="0.30475176663643599"/>
                      <c:h val="0.127597778070135"/>
                    </c:manualLayout>
                  </c15:layout>
                </c:ext>
                <c:ext xmlns:c16="http://schemas.microsoft.com/office/drawing/2014/chart" uri="{C3380CC4-5D6E-409C-BE32-E72D297353CC}">
                  <c16:uniqueId val="{00000005-2D2B-4D4F-91E4-E9B5227BC46C}"/>
                </c:ext>
              </c:extLst>
            </c:dLbl>
            <c:spPr>
              <a:noFill/>
              <a:ln>
                <a:noFill/>
              </a:ln>
              <a:effectLst/>
            </c:spPr>
            <c:txPr>
              <a:bodyPr/>
              <a:lstStyle/>
              <a:p>
                <a:pPr algn="ctr">
                  <a:defRPr lang="es-MX" sz="1100" b="1" i="0" u="none" strike="noStrike" kern="1200" baseline="0">
                    <a:solidFill>
                      <a:schemeClr val="tx1">
                        <a:lumMod val="75000"/>
                        <a:lumOff val="25000"/>
                      </a:schemeClr>
                    </a:solidFill>
                    <a:effectLst/>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Hoja1!$A$2:$A$4</c:f>
              <c:strCache>
                <c:ptCount val="3"/>
                <c:pt idx="0">
                  <c:v>Sí</c:v>
                </c:pt>
                <c:pt idx="1">
                  <c:v>No</c:v>
                </c:pt>
                <c:pt idx="2">
                  <c:v>No hay niños o niñas mayores de 10 años y menores de 18 años</c:v>
                </c:pt>
              </c:strCache>
            </c:strRef>
          </c:cat>
          <c:val>
            <c:numRef>
              <c:f>Hoja1!$B$2:$B$4</c:f>
              <c:numCache>
                <c:formatCode>###0.0%</c:formatCode>
                <c:ptCount val="3"/>
                <c:pt idx="0">
                  <c:v>0.19800000000000001</c:v>
                </c:pt>
                <c:pt idx="1">
                  <c:v>0.16600000000000001</c:v>
                </c:pt>
                <c:pt idx="2">
                  <c:v>0.63600000000000001</c:v>
                </c:pt>
              </c:numCache>
            </c:numRef>
          </c:val>
          <c:extLst>
            <c:ext xmlns:c16="http://schemas.microsoft.com/office/drawing/2014/chart" uri="{C3380CC4-5D6E-409C-BE32-E72D297353CC}">
              <c16:uniqueId val="{00000006-2D2B-4D4F-91E4-E9B5227BC46C}"/>
            </c:ext>
          </c:extLst>
        </c:ser>
        <c:dLbls>
          <c:showLegendKey val="0"/>
          <c:showVal val="0"/>
          <c:showCatName val="0"/>
          <c:showSerName val="0"/>
          <c:showPercent val="0"/>
          <c:showBubbleSize val="0"/>
        </c:dLbls>
        <c:gapWidth val="25"/>
        <c:gapDepth val="138"/>
        <c:shape val="box"/>
        <c:axId val="229664160"/>
        <c:axId val="229664552"/>
        <c:axId val="0"/>
      </c:bar3DChart>
      <c:catAx>
        <c:axId val="229664160"/>
        <c:scaling>
          <c:orientation val="maxMin"/>
        </c:scaling>
        <c:delete val="1"/>
        <c:axPos val="l"/>
        <c:numFmt formatCode="General" sourceLinked="0"/>
        <c:majorTickMark val="out"/>
        <c:minorTickMark val="none"/>
        <c:tickLblPos val="nextTo"/>
        <c:crossAx val="229664552"/>
        <c:crosses val="autoZero"/>
        <c:auto val="1"/>
        <c:lblAlgn val="ctr"/>
        <c:lblOffset val="100"/>
        <c:noMultiLvlLbl val="0"/>
      </c:catAx>
      <c:valAx>
        <c:axId val="229664552"/>
        <c:scaling>
          <c:orientation val="minMax"/>
          <c:max val="1"/>
        </c:scaling>
        <c:delete val="1"/>
        <c:axPos val="t"/>
        <c:numFmt formatCode="###0.0%" sourceLinked="1"/>
        <c:majorTickMark val="out"/>
        <c:minorTickMark val="none"/>
        <c:tickLblPos val="nextTo"/>
        <c:crossAx val="229664160"/>
        <c:crosses val="autoZero"/>
        <c:crossBetween val="between"/>
      </c:valAx>
    </c:plotArea>
    <c:plotVisOnly val="1"/>
    <c:dispBlanksAs val="gap"/>
    <c:showDLblsOverMax val="0"/>
  </c:chart>
  <c:txPr>
    <a:bodyPr/>
    <a:lstStyle/>
    <a:p>
      <a:pPr>
        <a:defRPr sz="1800"/>
      </a:pPr>
      <a:endParaRPr lang="es-MX"/>
    </a:p>
  </c:txPr>
  <c:externalData r:id="rId1">
    <c:autoUpdate val="0"/>
  </c:externalData>
</c:chartSpace>
</file>

<file path=ppt/charts/chart1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0"/>
      <c:rotY val="0"/>
      <c:rAngAx val="0"/>
      <c:perspective val="0"/>
    </c:view3D>
    <c:floor>
      <c:thickness val="0"/>
    </c:floor>
    <c:sideWall>
      <c:thickness val="0"/>
    </c:sideWall>
    <c:backWall>
      <c:thickness val="0"/>
    </c:backWall>
    <c:plotArea>
      <c:layout>
        <c:manualLayout>
          <c:layoutTarget val="inner"/>
          <c:xMode val="edge"/>
          <c:yMode val="edge"/>
          <c:x val="1.0880031687807616E-2"/>
          <c:y val="1.1600389678645391E-3"/>
          <c:w val="0.87863799445208335"/>
          <c:h val="0.96627898152161495"/>
        </c:manualLayout>
      </c:layout>
      <c:bar3DChart>
        <c:barDir val="bar"/>
        <c:grouping val="clustered"/>
        <c:varyColors val="0"/>
        <c:ser>
          <c:idx val="0"/>
          <c:order val="0"/>
          <c:tx>
            <c:strRef>
              <c:f>Hoja1!$B$1</c:f>
              <c:strCache>
                <c:ptCount val="1"/>
                <c:pt idx="0">
                  <c:v>Serie 1</c:v>
                </c:pt>
              </c:strCache>
            </c:strRef>
          </c:tx>
          <c:spPr>
            <a:gradFill flip="none" rotWithShape="1">
              <a:gsLst>
                <a:gs pos="0">
                  <a:schemeClr val="accent5">
                    <a:lumMod val="50000"/>
                    <a:shade val="30000"/>
                    <a:satMod val="115000"/>
                  </a:schemeClr>
                </a:gs>
                <a:gs pos="50000">
                  <a:schemeClr val="accent5">
                    <a:lumMod val="50000"/>
                    <a:shade val="67500"/>
                    <a:satMod val="115000"/>
                  </a:schemeClr>
                </a:gs>
                <a:gs pos="100000">
                  <a:schemeClr val="accent5">
                    <a:lumMod val="50000"/>
                    <a:shade val="100000"/>
                    <a:satMod val="115000"/>
                  </a:schemeClr>
                </a:gs>
              </a:gsLst>
              <a:lin ang="10800000" scaled="1"/>
              <a:tileRect/>
            </a:gradFill>
            <a:ln>
              <a:solidFill>
                <a:schemeClr val="tx1">
                  <a:lumMod val="95000"/>
                  <a:lumOff val="5000"/>
                </a:schemeClr>
              </a:solidFill>
            </a:ln>
            <a:scene3d>
              <a:camera prst="orthographicFront"/>
              <a:lightRig rig="threePt" dir="t"/>
            </a:scene3d>
            <a:sp3d>
              <a:bevelT w="0" h="0"/>
            </a:sp3d>
          </c:spPr>
          <c:invertIfNegative val="0"/>
          <c:dPt>
            <c:idx val="0"/>
            <c:invertIfNegative val="0"/>
            <c:bubble3D val="0"/>
            <c:spPr>
              <a:solidFill>
                <a:schemeClr val="accent3">
                  <a:lumMod val="50000"/>
                </a:schemeClr>
              </a:solidFill>
              <a:ln>
                <a:solidFill>
                  <a:schemeClr val="tx1">
                    <a:lumMod val="95000"/>
                    <a:lumOff val="5000"/>
                  </a:schemeClr>
                </a:solidFill>
              </a:ln>
              <a:scene3d>
                <a:camera prst="orthographicFront"/>
                <a:lightRig rig="threePt" dir="t"/>
              </a:scene3d>
              <a:sp3d>
                <a:bevelT w="0" h="0"/>
              </a:sp3d>
            </c:spPr>
            <c:extLst>
              <c:ext xmlns:c16="http://schemas.microsoft.com/office/drawing/2014/chart" uri="{C3380CC4-5D6E-409C-BE32-E72D297353CC}">
                <c16:uniqueId val="{00000001-E378-489C-A085-4B6D0CDBECCC}"/>
              </c:ext>
            </c:extLst>
          </c:dPt>
          <c:dPt>
            <c:idx val="1"/>
            <c:invertIfNegative val="0"/>
            <c:bubble3D val="0"/>
            <c:spPr>
              <a:solidFill>
                <a:srgbClr val="AC504D"/>
              </a:solidFill>
              <a:ln>
                <a:solidFill>
                  <a:schemeClr val="tx1">
                    <a:lumMod val="95000"/>
                    <a:lumOff val="5000"/>
                  </a:schemeClr>
                </a:solidFill>
              </a:ln>
              <a:scene3d>
                <a:camera prst="orthographicFront"/>
                <a:lightRig rig="threePt" dir="t"/>
              </a:scene3d>
              <a:sp3d>
                <a:bevelT w="0" h="0"/>
              </a:sp3d>
            </c:spPr>
            <c:extLst>
              <c:ext xmlns:c16="http://schemas.microsoft.com/office/drawing/2014/chart" uri="{C3380CC4-5D6E-409C-BE32-E72D297353CC}">
                <c16:uniqueId val="{00000003-E378-489C-A085-4B6D0CDBECCC}"/>
              </c:ext>
            </c:extLst>
          </c:dPt>
          <c:dPt>
            <c:idx val="2"/>
            <c:invertIfNegative val="0"/>
            <c:bubble3D val="0"/>
            <c:spPr>
              <a:solidFill>
                <a:schemeClr val="accent2">
                  <a:lumMod val="50000"/>
                </a:schemeClr>
              </a:solidFill>
              <a:ln>
                <a:solidFill>
                  <a:schemeClr val="tx1">
                    <a:lumMod val="95000"/>
                    <a:lumOff val="5000"/>
                  </a:schemeClr>
                </a:solidFill>
              </a:ln>
              <a:scene3d>
                <a:camera prst="orthographicFront"/>
                <a:lightRig rig="threePt" dir="t"/>
              </a:scene3d>
              <a:sp3d>
                <a:bevelT w="0" h="0"/>
              </a:sp3d>
            </c:spPr>
            <c:extLst>
              <c:ext xmlns:c16="http://schemas.microsoft.com/office/drawing/2014/chart" uri="{C3380CC4-5D6E-409C-BE32-E72D297353CC}">
                <c16:uniqueId val="{00000005-E378-489C-A085-4B6D0CDBECCC}"/>
              </c:ext>
            </c:extLst>
          </c:dPt>
          <c:dLbls>
            <c:spPr>
              <a:noFill/>
              <a:ln>
                <a:noFill/>
              </a:ln>
              <a:effectLst/>
            </c:spPr>
            <c:txPr>
              <a:bodyPr/>
              <a:lstStyle/>
              <a:p>
                <a:pPr algn="ctr">
                  <a:defRPr lang="es-MX" sz="1100" b="1" i="0" u="none" strike="noStrike" kern="1200" baseline="0">
                    <a:solidFill>
                      <a:schemeClr val="tx1">
                        <a:lumMod val="75000"/>
                        <a:lumOff val="25000"/>
                      </a:schemeClr>
                    </a:solidFill>
                    <a:effectLst/>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Hoja1!$A$2:$A$4</c:f>
              <c:strCache>
                <c:ptCount val="3"/>
                <c:pt idx="0">
                  <c:v>Sí</c:v>
                </c:pt>
                <c:pt idx="1">
                  <c:v>No</c:v>
                </c:pt>
                <c:pt idx="2">
                  <c:v>No hay niños o niñas mayores de 10 años y menores de 18 años</c:v>
                </c:pt>
              </c:strCache>
            </c:strRef>
          </c:cat>
          <c:val>
            <c:numRef>
              <c:f>Hoja1!$B$2:$B$4</c:f>
              <c:numCache>
                <c:formatCode>###0.0%</c:formatCode>
                <c:ptCount val="3"/>
                <c:pt idx="0">
                  <c:v>0.20899999999999999</c:v>
                </c:pt>
                <c:pt idx="1">
                  <c:v>0.188</c:v>
                </c:pt>
                <c:pt idx="2">
                  <c:v>0.55100000000000005</c:v>
                </c:pt>
              </c:numCache>
            </c:numRef>
          </c:val>
          <c:extLst>
            <c:ext xmlns:c16="http://schemas.microsoft.com/office/drawing/2014/chart" uri="{C3380CC4-5D6E-409C-BE32-E72D297353CC}">
              <c16:uniqueId val="{00000006-E378-489C-A085-4B6D0CDBECCC}"/>
            </c:ext>
          </c:extLst>
        </c:ser>
        <c:dLbls>
          <c:showLegendKey val="0"/>
          <c:showVal val="0"/>
          <c:showCatName val="0"/>
          <c:showSerName val="0"/>
          <c:showPercent val="0"/>
          <c:showBubbleSize val="0"/>
        </c:dLbls>
        <c:gapWidth val="25"/>
        <c:gapDepth val="138"/>
        <c:shape val="box"/>
        <c:axId val="229664160"/>
        <c:axId val="229664552"/>
        <c:axId val="0"/>
      </c:bar3DChart>
      <c:catAx>
        <c:axId val="229664160"/>
        <c:scaling>
          <c:orientation val="maxMin"/>
        </c:scaling>
        <c:delete val="1"/>
        <c:axPos val="l"/>
        <c:numFmt formatCode="General" sourceLinked="0"/>
        <c:majorTickMark val="out"/>
        <c:minorTickMark val="none"/>
        <c:tickLblPos val="nextTo"/>
        <c:crossAx val="229664552"/>
        <c:crosses val="autoZero"/>
        <c:auto val="1"/>
        <c:lblAlgn val="ctr"/>
        <c:lblOffset val="100"/>
        <c:noMultiLvlLbl val="0"/>
      </c:catAx>
      <c:valAx>
        <c:axId val="229664552"/>
        <c:scaling>
          <c:orientation val="minMax"/>
          <c:max val="1"/>
        </c:scaling>
        <c:delete val="1"/>
        <c:axPos val="t"/>
        <c:numFmt formatCode="###0.0%" sourceLinked="1"/>
        <c:majorTickMark val="out"/>
        <c:minorTickMark val="none"/>
        <c:tickLblPos val="nextTo"/>
        <c:crossAx val="229664160"/>
        <c:crosses val="autoZero"/>
        <c:crossBetween val="between"/>
      </c:valAx>
    </c:plotArea>
    <c:plotVisOnly val="1"/>
    <c:dispBlanksAs val="gap"/>
    <c:showDLblsOverMax val="0"/>
  </c:chart>
  <c:txPr>
    <a:bodyPr/>
    <a:lstStyle/>
    <a:p>
      <a:pPr>
        <a:defRPr sz="1800"/>
      </a:pPr>
      <a:endParaRPr lang="es-MX"/>
    </a:p>
  </c:txPr>
  <c:externalData r:id="rId1">
    <c:autoUpdate val="0"/>
  </c:externalData>
</c:chartSpace>
</file>

<file path=ppt/charts/chart1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0"/>
      <c:rotY val="0"/>
      <c:rAngAx val="0"/>
      <c:perspective val="0"/>
    </c:view3D>
    <c:floor>
      <c:thickness val="0"/>
    </c:floor>
    <c:sideWall>
      <c:thickness val="0"/>
    </c:sideWall>
    <c:backWall>
      <c:thickness val="0"/>
    </c:backWall>
    <c:plotArea>
      <c:layout>
        <c:manualLayout>
          <c:layoutTarget val="inner"/>
          <c:xMode val="edge"/>
          <c:yMode val="edge"/>
          <c:x val="1.0880031687807616E-2"/>
          <c:y val="1.1600389678645391E-3"/>
          <c:w val="0.76886318241900853"/>
          <c:h val="0.96627898152161495"/>
        </c:manualLayout>
      </c:layout>
      <c:bar3DChart>
        <c:barDir val="bar"/>
        <c:grouping val="clustered"/>
        <c:varyColors val="0"/>
        <c:ser>
          <c:idx val="0"/>
          <c:order val="0"/>
          <c:tx>
            <c:strRef>
              <c:f>Hoja1!$B$1</c:f>
              <c:strCache>
                <c:ptCount val="1"/>
                <c:pt idx="0">
                  <c:v>Serie 1</c:v>
                </c:pt>
              </c:strCache>
            </c:strRef>
          </c:tx>
          <c:spPr>
            <a:gradFill flip="none" rotWithShape="1">
              <a:gsLst>
                <a:gs pos="0">
                  <a:schemeClr val="accent5">
                    <a:lumMod val="50000"/>
                    <a:shade val="30000"/>
                    <a:satMod val="115000"/>
                  </a:schemeClr>
                </a:gs>
                <a:gs pos="50000">
                  <a:schemeClr val="accent5">
                    <a:lumMod val="50000"/>
                    <a:shade val="67500"/>
                    <a:satMod val="115000"/>
                  </a:schemeClr>
                </a:gs>
                <a:gs pos="100000">
                  <a:schemeClr val="accent5">
                    <a:lumMod val="50000"/>
                    <a:shade val="100000"/>
                    <a:satMod val="115000"/>
                  </a:schemeClr>
                </a:gs>
              </a:gsLst>
              <a:lin ang="10800000" scaled="1"/>
              <a:tileRect/>
            </a:gradFill>
            <a:ln>
              <a:solidFill>
                <a:schemeClr val="tx1">
                  <a:lumMod val="95000"/>
                  <a:lumOff val="5000"/>
                </a:schemeClr>
              </a:solidFill>
            </a:ln>
            <a:scene3d>
              <a:camera prst="orthographicFront"/>
              <a:lightRig rig="threePt" dir="t"/>
            </a:scene3d>
            <a:sp3d>
              <a:bevelT w="0" h="0"/>
            </a:sp3d>
          </c:spPr>
          <c:invertIfNegative val="0"/>
          <c:dPt>
            <c:idx val="0"/>
            <c:invertIfNegative val="0"/>
            <c:bubble3D val="0"/>
            <c:spPr>
              <a:solidFill>
                <a:schemeClr val="accent3">
                  <a:lumMod val="50000"/>
                </a:schemeClr>
              </a:solidFill>
              <a:ln>
                <a:solidFill>
                  <a:schemeClr val="tx1">
                    <a:lumMod val="95000"/>
                    <a:lumOff val="5000"/>
                  </a:schemeClr>
                </a:solidFill>
              </a:ln>
              <a:scene3d>
                <a:camera prst="orthographicFront"/>
                <a:lightRig rig="threePt" dir="t"/>
              </a:scene3d>
              <a:sp3d>
                <a:bevelT w="0" h="0"/>
              </a:sp3d>
            </c:spPr>
            <c:extLst>
              <c:ext xmlns:c16="http://schemas.microsoft.com/office/drawing/2014/chart" uri="{C3380CC4-5D6E-409C-BE32-E72D297353CC}">
                <c16:uniqueId val="{00000001-5640-4AF7-BF58-E04464C5F302}"/>
              </c:ext>
            </c:extLst>
          </c:dPt>
          <c:dPt>
            <c:idx val="1"/>
            <c:invertIfNegative val="0"/>
            <c:bubble3D val="0"/>
            <c:spPr>
              <a:solidFill>
                <a:srgbClr val="AC504D"/>
              </a:solidFill>
              <a:ln>
                <a:solidFill>
                  <a:schemeClr val="tx1">
                    <a:lumMod val="95000"/>
                    <a:lumOff val="5000"/>
                  </a:schemeClr>
                </a:solidFill>
              </a:ln>
              <a:scene3d>
                <a:camera prst="orthographicFront"/>
                <a:lightRig rig="threePt" dir="t"/>
              </a:scene3d>
              <a:sp3d>
                <a:bevelT w="0" h="0"/>
              </a:sp3d>
            </c:spPr>
            <c:extLst>
              <c:ext xmlns:c16="http://schemas.microsoft.com/office/drawing/2014/chart" uri="{C3380CC4-5D6E-409C-BE32-E72D297353CC}">
                <c16:uniqueId val="{00000003-5640-4AF7-BF58-E04464C5F302}"/>
              </c:ext>
            </c:extLst>
          </c:dPt>
          <c:dPt>
            <c:idx val="2"/>
            <c:invertIfNegative val="0"/>
            <c:bubble3D val="0"/>
            <c:spPr>
              <a:solidFill>
                <a:schemeClr val="accent2">
                  <a:lumMod val="50000"/>
                </a:schemeClr>
              </a:solidFill>
              <a:ln>
                <a:solidFill>
                  <a:schemeClr val="tx1">
                    <a:lumMod val="95000"/>
                    <a:lumOff val="5000"/>
                  </a:schemeClr>
                </a:solidFill>
              </a:ln>
              <a:scene3d>
                <a:camera prst="orthographicFront"/>
                <a:lightRig rig="threePt" dir="t"/>
              </a:scene3d>
              <a:sp3d>
                <a:bevelT w="0" h="0"/>
              </a:sp3d>
            </c:spPr>
            <c:extLst>
              <c:ext xmlns:c16="http://schemas.microsoft.com/office/drawing/2014/chart" uri="{C3380CC4-5D6E-409C-BE32-E72D297353CC}">
                <c16:uniqueId val="{00000005-5640-4AF7-BF58-E04464C5F302}"/>
              </c:ext>
            </c:extLst>
          </c:dPt>
          <c:dLbls>
            <c:spPr>
              <a:noFill/>
              <a:ln>
                <a:noFill/>
              </a:ln>
              <a:effectLst/>
            </c:spPr>
            <c:txPr>
              <a:bodyPr/>
              <a:lstStyle/>
              <a:p>
                <a:pPr algn="ctr">
                  <a:defRPr lang="es-MX" sz="1100" b="1" i="0" u="none" strike="noStrike" kern="1200" baseline="0">
                    <a:solidFill>
                      <a:schemeClr val="tx1">
                        <a:lumMod val="75000"/>
                        <a:lumOff val="25000"/>
                      </a:schemeClr>
                    </a:solidFill>
                    <a:effectLst/>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Hoja1!$A$2:$A$4</c:f>
              <c:strCache>
                <c:ptCount val="3"/>
                <c:pt idx="0">
                  <c:v>Sí</c:v>
                </c:pt>
                <c:pt idx="1">
                  <c:v>No</c:v>
                </c:pt>
                <c:pt idx="2">
                  <c:v>No hay niños o niñas mayores de 10 años y menores de 18 años</c:v>
                </c:pt>
              </c:strCache>
            </c:strRef>
          </c:cat>
          <c:val>
            <c:numRef>
              <c:f>Hoja1!$B$2:$B$4</c:f>
              <c:numCache>
                <c:formatCode>###0.0%</c:formatCode>
                <c:ptCount val="3"/>
                <c:pt idx="0">
                  <c:v>0.61</c:v>
                </c:pt>
                <c:pt idx="1">
                  <c:v>0.17</c:v>
                </c:pt>
                <c:pt idx="2">
                  <c:v>0.22</c:v>
                </c:pt>
              </c:numCache>
            </c:numRef>
          </c:val>
          <c:extLst>
            <c:ext xmlns:c16="http://schemas.microsoft.com/office/drawing/2014/chart" uri="{C3380CC4-5D6E-409C-BE32-E72D297353CC}">
              <c16:uniqueId val="{00000006-5640-4AF7-BF58-E04464C5F302}"/>
            </c:ext>
          </c:extLst>
        </c:ser>
        <c:dLbls>
          <c:showLegendKey val="0"/>
          <c:showVal val="0"/>
          <c:showCatName val="0"/>
          <c:showSerName val="0"/>
          <c:showPercent val="0"/>
          <c:showBubbleSize val="0"/>
        </c:dLbls>
        <c:gapWidth val="25"/>
        <c:gapDepth val="138"/>
        <c:shape val="box"/>
        <c:axId val="229664160"/>
        <c:axId val="229664552"/>
        <c:axId val="0"/>
      </c:bar3DChart>
      <c:catAx>
        <c:axId val="229664160"/>
        <c:scaling>
          <c:orientation val="maxMin"/>
        </c:scaling>
        <c:delete val="1"/>
        <c:axPos val="l"/>
        <c:numFmt formatCode="General" sourceLinked="0"/>
        <c:majorTickMark val="out"/>
        <c:minorTickMark val="none"/>
        <c:tickLblPos val="nextTo"/>
        <c:crossAx val="229664552"/>
        <c:crosses val="autoZero"/>
        <c:auto val="1"/>
        <c:lblAlgn val="ctr"/>
        <c:lblOffset val="100"/>
        <c:noMultiLvlLbl val="0"/>
      </c:catAx>
      <c:valAx>
        <c:axId val="229664552"/>
        <c:scaling>
          <c:orientation val="minMax"/>
          <c:max val="1"/>
        </c:scaling>
        <c:delete val="1"/>
        <c:axPos val="t"/>
        <c:numFmt formatCode="###0.0%" sourceLinked="1"/>
        <c:majorTickMark val="out"/>
        <c:minorTickMark val="none"/>
        <c:tickLblPos val="nextTo"/>
        <c:crossAx val="229664160"/>
        <c:crosses val="autoZero"/>
        <c:crossBetween val="between"/>
      </c:valAx>
    </c:plotArea>
    <c:plotVisOnly val="1"/>
    <c:dispBlanksAs val="gap"/>
    <c:showDLblsOverMax val="0"/>
  </c:chart>
  <c:txPr>
    <a:bodyPr/>
    <a:lstStyle/>
    <a:p>
      <a:pPr>
        <a:defRPr sz="1800"/>
      </a:pPr>
      <a:endParaRPr lang="es-MX"/>
    </a:p>
  </c:txPr>
  <c:externalData r:id="rId1">
    <c:autoUpdate val="0"/>
  </c:externalData>
</c:chartSpace>
</file>

<file path=ppt/charts/chart1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0"/>
      <c:rotY val="0"/>
      <c:rAngAx val="0"/>
      <c:perspective val="0"/>
    </c:view3D>
    <c:floor>
      <c:thickness val="0"/>
    </c:floor>
    <c:sideWall>
      <c:thickness val="0"/>
    </c:sideWall>
    <c:backWall>
      <c:thickness val="0"/>
    </c:backWall>
    <c:plotArea>
      <c:layout>
        <c:manualLayout>
          <c:layoutTarget val="inner"/>
          <c:xMode val="edge"/>
          <c:yMode val="edge"/>
          <c:x val="1.0880031687807616E-2"/>
          <c:y val="1.1600389678645391E-3"/>
          <c:w val="0.87863799445208335"/>
          <c:h val="0.96627898152161495"/>
        </c:manualLayout>
      </c:layout>
      <c:bar3DChart>
        <c:barDir val="bar"/>
        <c:grouping val="clustered"/>
        <c:varyColors val="0"/>
        <c:ser>
          <c:idx val="0"/>
          <c:order val="0"/>
          <c:tx>
            <c:strRef>
              <c:f>Hoja1!$B$1</c:f>
              <c:strCache>
                <c:ptCount val="1"/>
                <c:pt idx="0">
                  <c:v>Serie 1</c:v>
                </c:pt>
              </c:strCache>
            </c:strRef>
          </c:tx>
          <c:spPr>
            <a:gradFill flip="none" rotWithShape="1">
              <a:gsLst>
                <a:gs pos="0">
                  <a:schemeClr val="accent5">
                    <a:lumMod val="50000"/>
                    <a:shade val="30000"/>
                    <a:satMod val="115000"/>
                  </a:schemeClr>
                </a:gs>
                <a:gs pos="50000">
                  <a:schemeClr val="accent5">
                    <a:lumMod val="50000"/>
                    <a:shade val="67500"/>
                    <a:satMod val="115000"/>
                  </a:schemeClr>
                </a:gs>
                <a:gs pos="100000">
                  <a:schemeClr val="accent5">
                    <a:lumMod val="50000"/>
                    <a:shade val="100000"/>
                    <a:satMod val="115000"/>
                  </a:schemeClr>
                </a:gs>
              </a:gsLst>
              <a:lin ang="10800000" scaled="1"/>
              <a:tileRect/>
            </a:gradFill>
            <a:ln>
              <a:solidFill>
                <a:schemeClr val="tx1">
                  <a:lumMod val="95000"/>
                  <a:lumOff val="5000"/>
                </a:schemeClr>
              </a:solidFill>
            </a:ln>
            <a:scene3d>
              <a:camera prst="orthographicFront"/>
              <a:lightRig rig="threePt" dir="t"/>
            </a:scene3d>
            <a:sp3d>
              <a:bevelT w="0" h="0"/>
            </a:sp3d>
          </c:spPr>
          <c:invertIfNegative val="0"/>
          <c:dPt>
            <c:idx val="0"/>
            <c:invertIfNegative val="0"/>
            <c:bubble3D val="0"/>
            <c:spPr>
              <a:solidFill>
                <a:schemeClr val="accent3">
                  <a:lumMod val="50000"/>
                </a:schemeClr>
              </a:solidFill>
              <a:ln>
                <a:solidFill>
                  <a:schemeClr val="tx1">
                    <a:lumMod val="95000"/>
                    <a:lumOff val="5000"/>
                  </a:schemeClr>
                </a:solidFill>
              </a:ln>
              <a:scene3d>
                <a:camera prst="orthographicFront"/>
                <a:lightRig rig="threePt" dir="t"/>
              </a:scene3d>
              <a:sp3d>
                <a:bevelT w="0" h="0"/>
              </a:sp3d>
            </c:spPr>
            <c:extLst>
              <c:ext xmlns:c16="http://schemas.microsoft.com/office/drawing/2014/chart" uri="{C3380CC4-5D6E-409C-BE32-E72D297353CC}">
                <c16:uniqueId val="{00000001-DB5D-4447-B067-3A2F7C0AA42F}"/>
              </c:ext>
            </c:extLst>
          </c:dPt>
          <c:dPt>
            <c:idx val="1"/>
            <c:invertIfNegative val="0"/>
            <c:bubble3D val="0"/>
            <c:spPr>
              <a:solidFill>
                <a:srgbClr val="AC504D"/>
              </a:solidFill>
              <a:ln>
                <a:solidFill>
                  <a:schemeClr val="tx1">
                    <a:lumMod val="95000"/>
                    <a:lumOff val="5000"/>
                  </a:schemeClr>
                </a:solidFill>
              </a:ln>
              <a:scene3d>
                <a:camera prst="orthographicFront"/>
                <a:lightRig rig="threePt" dir="t"/>
              </a:scene3d>
              <a:sp3d>
                <a:bevelT w="0" h="0"/>
              </a:sp3d>
            </c:spPr>
            <c:extLst>
              <c:ext xmlns:c16="http://schemas.microsoft.com/office/drawing/2014/chart" uri="{C3380CC4-5D6E-409C-BE32-E72D297353CC}">
                <c16:uniqueId val="{00000003-DB5D-4447-B067-3A2F7C0AA42F}"/>
              </c:ext>
            </c:extLst>
          </c:dPt>
          <c:dPt>
            <c:idx val="2"/>
            <c:invertIfNegative val="0"/>
            <c:bubble3D val="0"/>
            <c:spPr>
              <a:solidFill>
                <a:schemeClr val="accent3">
                  <a:lumMod val="75000"/>
                </a:schemeClr>
              </a:solidFill>
              <a:ln>
                <a:solidFill>
                  <a:schemeClr val="tx1">
                    <a:lumMod val="95000"/>
                    <a:lumOff val="5000"/>
                  </a:schemeClr>
                </a:solidFill>
              </a:ln>
              <a:scene3d>
                <a:camera prst="orthographicFront"/>
                <a:lightRig rig="threePt" dir="t"/>
              </a:scene3d>
              <a:sp3d>
                <a:bevelT w="0" h="0"/>
              </a:sp3d>
            </c:spPr>
            <c:extLst>
              <c:ext xmlns:c16="http://schemas.microsoft.com/office/drawing/2014/chart" uri="{C3380CC4-5D6E-409C-BE32-E72D297353CC}">
                <c16:uniqueId val="{00000005-DB5D-4447-B067-3A2F7C0AA42F}"/>
              </c:ext>
            </c:extLst>
          </c:dPt>
          <c:dLbls>
            <c:spPr>
              <a:noFill/>
              <a:ln>
                <a:noFill/>
              </a:ln>
              <a:effectLst/>
            </c:spPr>
            <c:txPr>
              <a:bodyPr/>
              <a:lstStyle/>
              <a:p>
                <a:pPr algn="ctr">
                  <a:defRPr lang="es-MX" sz="1100" b="1" i="0" u="none" strike="noStrike" kern="1200" baseline="0">
                    <a:solidFill>
                      <a:schemeClr val="tx1">
                        <a:lumMod val="75000"/>
                        <a:lumOff val="25000"/>
                      </a:schemeClr>
                    </a:solidFill>
                    <a:effectLst/>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Hoja1!$A$2:$A$4</c:f>
              <c:strCache>
                <c:ptCount val="3"/>
                <c:pt idx="0">
                  <c:v>Sí</c:v>
                </c:pt>
                <c:pt idx="1">
                  <c:v>No</c:v>
                </c:pt>
                <c:pt idx="2">
                  <c:v>No hay niños o niñas mayores de 10 años y menores de 18 años</c:v>
                </c:pt>
              </c:strCache>
            </c:strRef>
          </c:cat>
          <c:val>
            <c:numRef>
              <c:f>Hoja1!$B$2:$B$4</c:f>
              <c:numCache>
                <c:formatCode>###0.0%</c:formatCode>
                <c:ptCount val="3"/>
                <c:pt idx="0">
                  <c:v>0.64100000000000001</c:v>
                </c:pt>
                <c:pt idx="1">
                  <c:v>0.20599999999999999</c:v>
                </c:pt>
              </c:numCache>
            </c:numRef>
          </c:val>
          <c:extLst>
            <c:ext xmlns:c16="http://schemas.microsoft.com/office/drawing/2014/chart" uri="{C3380CC4-5D6E-409C-BE32-E72D297353CC}">
              <c16:uniqueId val="{00000006-DB5D-4447-B067-3A2F7C0AA42F}"/>
            </c:ext>
          </c:extLst>
        </c:ser>
        <c:dLbls>
          <c:showLegendKey val="0"/>
          <c:showVal val="0"/>
          <c:showCatName val="0"/>
          <c:showSerName val="0"/>
          <c:showPercent val="0"/>
          <c:showBubbleSize val="0"/>
        </c:dLbls>
        <c:gapWidth val="25"/>
        <c:gapDepth val="138"/>
        <c:shape val="box"/>
        <c:axId val="229664160"/>
        <c:axId val="229664552"/>
        <c:axId val="0"/>
      </c:bar3DChart>
      <c:catAx>
        <c:axId val="229664160"/>
        <c:scaling>
          <c:orientation val="maxMin"/>
        </c:scaling>
        <c:delete val="1"/>
        <c:axPos val="l"/>
        <c:numFmt formatCode="General" sourceLinked="0"/>
        <c:majorTickMark val="out"/>
        <c:minorTickMark val="none"/>
        <c:tickLblPos val="nextTo"/>
        <c:crossAx val="229664552"/>
        <c:crosses val="autoZero"/>
        <c:auto val="1"/>
        <c:lblAlgn val="ctr"/>
        <c:lblOffset val="100"/>
        <c:noMultiLvlLbl val="0"/>
      </c:catAx>
      <c:valAx>
        <c:axId val="229664552"/>
        <c:scaling>
          <c:orientation val="minMax"/>
          <c:max val="1"/>
        </c:scaling>
        <c:delete val="1"/>
        <c:axPos val="t"/>
        <c:numFmt formatCode="###0.0%" sourceLinked="1"/>
        <c:majorTickMark val="out"/>
        <c:minorTickMark val="none"/>
        <c:tickLblPos val="nextTo"/>
        <c:crossAx val="229664160"/>
        <c:crosses val="autoZero"/>
        <c:crossBetween val="between"/>
      </c:valAx>
    </c:plotArea>
    <c:plotVisOnly val="1"/>
    <c:dispBlanksAs val="gap"/>
    <c:showDLblsOverMax val="0"/>
  </c:chart>
  <c:txPr>
    <a:bodyPr/>
    <a:lstStyle/>
    <a:p>
      <a:pPr>
        <a:defRPr sz="1800"/>
      </a:pPr>
      <a:endParaRPr lang="es-MX"/>
    </a:p>
  </c:txPr>
  <c:externalData r:id="rId1">
    <c:autoUpdate val="0"/>
  </c:externalData>
</c:chartSpace>
</file>

<file path=ppt/charts/chart11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0"/>
      <c:rotY val="0"/>
      <c:rAngAx val="0"/>
      <c:perspective val="0"/>
    </c:view3D>
    <c:floor>
      <c:thickness val="0"/>
    </c:floor>
    <c:sideWall>
      <c:thickness val="0"/>
    </c:sideWall>
    <c:backWall>
      <c:thickness val="0"/>
    </c:backWall>
    <c:plotArea>
      <c:layout>
        <c:manualLayout>
          <c:layoutTarget val="inner"/>
          <c:xMode val="edge"/>
          <c:yMode val="edge"/>
          <c:x val="1.0880031687807616E-2"/>
          <c:y val="1.1600389678645391E-3"/>
          <c:w val="0.8195284802804278"/>
          <c:h val="0.96627898152161495"/>
        </c:manualLayout>
      </c:layout>
      <c:bar3DChart>
        <c:barDir val="bar"/>
        <c:grouping val="clustered"/>
        <c:varyColors val="0"/>
        <c:ser>
          <c:idx val="0"/>
          <c:order val="0"/>
          <c:tx>
            <c:strRef>
              <c:f>Hoja1!$B$1</c:f>
              <c:strCache>
                <c:ptCount val="1"/>
                <c:pt idx="0">
                  <c:v>Serie 1</c:v>
                </c:pt>
              </c:strCache>
            </c:strRef>
          </c:tx>
          <c:spPr>
            <a:gradFill flip="none" rotWithShape="1">
              <a:gsLst>
                <a:gs pos="0">
                  <a:schemeClr val="accent5">
                    <a:lumMod val="50000"/>
                    <a:shade val="30000"/>
                    <a:satMod val="115000"/>
                  </a:schemeClr>
                </a:gs>
                <a:gs pos="50000">
                  <a:schemeClr val="accent5">
                    <a:lumMod val="50000"/>
                    <a:shade val="67500"/>
                    <a:satMod val="115000"/>
                  </a:schemeClr>
                </a:gs>
                <a:gs pos="100000">
                  <a:schemeClr val="accent5">
                    <a:lumMod val="50000"/>
                    <a:shade val="100000"/>
                    <a:satMod val="115000"/>
                  </a:schemeClr>
                </a:gs>
              </a:gsLst>
              <a:lin ang="10800000" scaled="1"/>
              <a:tileRect/>
            </a:gradFill>
            <a:ln>
              <a:solidFill>
                <a:schemeClr val="tx1">
                  <a:lumMod val="95000"/>
                  <a:lumOff val="5000"/>
                </a:schemeClr>
              </a:solidFill>
            </a:ln>
            <a:scene3d>
              <a:camera prst="orthographicFront"/>
              <a:lightRig rig="threePt" dir="t"/>
            </a:scene3d>
            <a:sp3d>
              <a:bevelT w="0" h="0"/>
            </a:sp3d>
          </c:spPr>
          <c:invertIfNegative val="0"/>
          <c:dPt>
            <c:idx val="0"/>
            <c:invertIfNegative val="0"/>
            <c:bubble3D val="0"/>
            <c:spPr>
              <a:solidFill>
                <a:schemeClr val="accent3">
                  <a:lumMod val="50000"/>
                </a:schemeClr>
              </a:solidFill>
              <a:ln>
                <a:solidFill>
                  <a:schemeClr val="tx1">
                    <a:lumMod val="95000"/>
                    <a:lumOff val="5000"/>
                  </a:schemeClr>
                </a:solidFill>
              </a:ln>
              <a:scene3d>
                <a:camera prst="orthographicFront"/>
                <a:lightRig rig="threePt" dir="t"/>
              </a:scene3d>
              <a:sp3d>
                <a:bevelT w="0" h="0"/>
              </a:sp3d>
            </c:spPr>
            <c:extLst>
              <c:ext xmlns:c16="http://schemas.microsoft.com/office/drawing/2014/chart" uri="{C3380CC4-5D6E-409C-BE32-E72D297353CC}">
                <c16:uniqueId val="{00000001-FEFF-4F5D-90B2-D08A767AA783}"/>
              </c:ext>
            </c:extLst>
          </c:dPt>
          <c:dPt>
            <c:idx val="1"/>
            <c:invertIfNegative val="0"/>
            <c:bubble3D val="0"/>
            <c:spPr>
              <a:solidFill>
                <a:srgbClr val="AC504D"/>
              </a:solidFill>
              <a:ln>
                <a:solidFill>
                  <a:schemeClr val="tx1">
                    <a:lumMod val="95000"/>
                    <a:lumOff val="5000"/>
                  </a:schemeClr>
                </a:solidFill>
              </a:ln>
              <a:scene3d>
                <a:camera prst="orthographicFront"/>
                <a:lightRig rig="threePt" dir="t"/>
              </a:scene3d>
              <a:sp3d>
                <a:bevelT w="0" h="0"/>
              </a:sp3d>
            </c:spPr>
            <c:extLst>
              <c:ext xmlns:c16="http://schemas.microsoft.com/office/drawing/2014/chart" uri="{C3380CC4-5D6E-409C-BE32-E72D297353CC}">
                <c16:uniqueId val="{00000003-FEFF-4F5D-90B2-D08A767AA783}"/>
              </c:ext>
            </c:extLst>
          </c:dPt>
          <c:dPt>
            <c:idx val="2"/>
            <c:invertIfNegative val="0"/>
            <c:bubble3D val="0"/>
            <c:spPr>
              <a:solidFill>
                <a:schemeClr val="accent3">
                  <a:lumMod val="75000"/>
                </a:schemeClr>
              </a:solidFill>
              <a:ln>
                <a:solidFill>
                  <a:schemeClr val="tx1">
                    <a:lumMod val="95000"/>
                    <a:lumOff val="5000"/>
                  </a:schemeClr>
                </a:solidFill>
              </a:ln>
              <a:scene3d>
                <a:camera prst="orthographicFront"/>
                <a:lightRig rig="threePt" dir="t"/>
              </a:scene3d>
              <a:sp3d>
                <a:bevelT w="0" h="0"/>
              </a:sp3d>
            </c:spPr>
            <c:extLst>
              <c:ext xmlns:c16="http://schemas.microsoft.com/office/drawing/2014/chart" uri="{C3380CC4-5D6E-409C-BE32-E72D297353CC}">
                <c16:uniqueId val="{00000005-FEFF-4F5D-90B2-D08A767AA783}"/>
              </c:ext>
            </c:extLst>
          </c:dPt>
          <c:dLbls>
            <c:spPr>
              <a:noFill/>
              <a:ln>
                <a:noFill/>
              </a:ln>
              <a:effectLst/>
            </c:spPr>
            <c:txPr>
              <a:bodyPr/>
              <a:lstStyle/>
              <a:p>
                <a:pPr algn="ctr">
                  <a:defRPr lang="es-MX" sz="1100" b="1" i="0" u="none" strike="noStrike" kern="1200" baseline="0">
                    <a:solidFill>
                      <a:schemeClr val="tx1">
                        <a:lumMod val="75000"/>
                        <a:lumOff val="25000"/>
                      </a:schemeClr>
                    </a:solidFill>
                    <a:effectLst/>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Hoja1!$A$2:$A$4</c:f>
              <c:strCache>
                <c:ptCount val="3"/>
                <c:pt idx="0">
                  <c:v>Sí</c:v>
                </c:pt>
                <c:pt idx="1">
                  <c:v>No</c:v>
                </c:pt>
                <c:pt idx="2">
                  <c:v>No hay niños o niñas mayores de 10 años y menores de 18 años</c:v>
                </c:pt>
              </c:strCache>
            </c:strRef>
          </c:cat>
          <c:val>
            <c:numRef>
              <c:f>Hoja1!$B$2:$B$4</c:f>
              <c:numCache>
                <c:formatCode>###0.0%</c:formatCode>
                <c:ptCount val="3"/>
                <c:pt idx="0">
                  <c:v>0.71799999999999997</c:v>
                </c:pt>
                <c:pt idx="1">
                  <c:v>9.8000000000000004E-2</c:v>
                </c:pt>
              </c:numCache>
            </c:numRef>
          </c:val>
          <c:extLst>
            <c:ext xmlns:c16="http://schemas.microsoft.com/office/drawing/2014/chart" uri="{C3380CC4-5D6E-409C-BE32-E72D297353CC}">
              <c16:uniqueId val="{00000006-FEFF-4F5D-90B2-D08A767AA783}"/>
            </c:ext>
          </c:extLst>
        </c:ser>
        <c:dLbls>
          <c:showLegendKey val="0"/>
          <c:showVal val="0"/>
          <c:showCatName val="0"/>
          <c:showSerName val="0"/>
          <c:showPercent val="0"/>
          <c:showBubbleSize val="0"/>
        </c:dLbls>
        <c:gapWidth val="25"/>
        <c:gapDepth val="138"/>
        <c:shape val="box"/>
        <c:axId val="229664160"/>
        <c:axId val="229664552"/>
        <c:axId val="0"/>
      </c:bar3DChart>
      <c:catAx>
        <c:axId val="229664160"/>
        <c:scaling>
          <c:orientation val="maxMin"/>
        </c:scaling>
        <c:delete val="1"/>
        <c:axPos val="l"/>
        <c:numFmt formatCode="General" sourceLinked="0"/>
        <c:majorTickMark val="out"/>
        <c:minorTickMark val="none"/>
        <c:tickLblPos val="nextTo"/>
        <c:crossAx val="229664552"/>
        <c:crosses val="autoZero"/>
        <c:auto val="1"/>
        <c:lblAlgn val="ctr"/>
        <c:lblOffset val="100"/>
        <c:noMultiLvlLbl val="0"/>
      </c:catAx>
      <c:valAx>
        <c:axId val="229664552"/>
        <c:scaling>
          <c:orientation val="minMax"/>
          <c:max val="1"/>
        </c:scaling>
        <c:delete val="1"/>
        <c:axPos val="t"/>
        <c:numFmt formatCode="###0.0%" sourceLinked="1"/>
        <c:majorTickMark val="out"/>
        <c:minorTickMark val="none"/>
        <c:tickLblPos val="nextTo"/>
        <c:crossAx val="229664160"/>
        <c:crosses val="autoZero"/>
        <c:crossBetween val="between"/>
      </c:valAx>
    </c:plotArea>
    <c:plotVisOnly val="1"/>
    <c:dispBlanksAs val="gap"/>
    <c:showDLblsOverMax val="0"/>
  </c:chart>
  <c:txPr>
    <a:bodyPr/>
    <a:lstStyle/>
    <a:p>
      <a:pPr>
        <a:defRPr sz="1800"/>
      </a:pPr>
      <a:endParaRPr lang="es-MX"/>
    </a:p>
  </c:txPr>
  <c:externalData r:id="rId1">
    <c:autoUpdate val="0"/>
  </c:externalData>
</c:chartSpace>
</file>

<file path=ppt/charts/chart11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0"/>
      <c:rotY val="0"/>
      <c:rAngAx val="0"/>
      <c:perspective val="0"/>
    </c:view3D>
    <c:floor>
      <c:thickness val="0"/>
    </c:floor>
    <c:sideWall>
      <c:thickness val="0"/>
    </c:sideWall>
    <c:backWall>
      <c:thickness val="0"/>
    </c:backWall>
    <c:plotArea>
      <c:layout>
        <c:manualLayout>
          <c:layoutTarget val="inner"/>
          <c:xMode val="edge"/>
          <c:yMode val="edge"/>
          <c:x val="7.8505121669814465E-3"/>
          <c:y val="3.7452039188836089E-3"/>
          <c:w val="0.4879999146043848"/>
          <c:h val="0.96627898152161495"/>
        </c:manualLayout>
      </c:layout>
      <c:bar3DChart>
        <c:barDir val="bar"/>
        <c:grouping val="clustered"/>
        <c:varyColors val="0"/>
        <c:ser>
          <c:idx val="0"/>
          <c:order val="0"/>
          <c:tx>
            <c:strRef>
              <c:f>Hoja1!$B$1</c:f>
              <c:strCache>
                <c:ptCount val="1"/>
                <c:pt idx="0">
                  <c:v>Serie 1</c:v>
                </c:pt>
              </c:strCache>
            </c:strRef>
          </c:tx>
          <c:spPr>
            <a:solidFill>
              <a:schemeClr val="accent5">
                <a:lumMod val="50000"/>
              </a:schemeClr>
            </a:solidFill>
            <a:ln>
              <a:solidFill>
                <a:schemeClr val="tx1">
                  <a:lumMod val="95000"/>
                  <a:lumOff val="5000"/>
                </a:schemeClr>
              </a:solidFill>
            </a:ln>
            <a:scene3d>
              <a:camera prst="orthographicFront"/>
              <a:lightRig rig="threePt" dir="t"/>
            </a:scene3d>
            <a:sp3d>
              <a:bevelT w="0" h="0"/>
            </a:sp3d>
          </c:spPr>
          <c:invertIfNegative val="0"/>
          <c:dPt>
            <c:idx val="0"/>
            <c:invertIfNegative val="0"/>
            <c:bubble3D val="0"/>
            <c:extLst>
              <c:ext xmlns:c16="http://schemas.microsoft.com/office/drawing/2014/chart" uri="{C3380CC4-5D6E-409C-BE32-E72D297353CC}">
                <c16:uniqueId val="{00000000-8A63-4034-BB44-5DD2BCC7947A}"/>
              </c:ext>
            </c:extLst>
          </c:dPt>
          <c:dPt>
            <c:idx val="1"/>
            <c:invertIfNegative val="0"/>
            <c:bubble3D val="0"/>
            <c:extLst>
              <c:ext xmlns:c16="http://schemas.microsoft.com/office/drawing/2014/chart" uri="{C3380CC4-5D6E-409C-BE32-E72D297353CC}">
                <c16:uniqueId val="{00000001-8A63-4034-BB44-5DD2BCC7947A}"/>
              </c:ext>
            </c:extLst>
          </c:dPt>
          <c:dPt>
            <c:idx val="2"/>
            <c:invertIfNegative val="0"/>
            <c:bubble3D val="0"/>
            <c:extLst>
              <c:ext xmlns:c16="http://schemas.microsoft.com/office/drawing/2014/chart" uri="{C3380CC4-5D6E-409C-BE32-E72D297353CC}">
                <c16:uniqueId val="{00000002-8A63-4034-BB44-5DD2BCC7947A}"/>
              </c:ext>
            </c:extLst>
          </c:dPt>
          <c:dLbls>
            <c:dLbl>
              <c:idx val="8"/>
              <c:layout>
                <c:manualLayout>
                  <c:x val="-1.2709269293738234E-2"/>
                  <c:y val="2.2466388860095652E-3"/>
                </c:manualLayout>
              </c:layout>
              <c:showLegendKey val="0"/>
              <c:showVal val="1"/>
              <c:showCatName val="0"/>
              <c:showSerName val="0"/>
              <c:showPercent val="0"/>
              <c:showBubbleSize val="0"/>
              <c:extLst>
                <c:ext xmlns:c15="http://schemas.microsoft.com/office/drawing/2012/chart" uri="{CE6537A1-D6FC-4f65-9D91-7224C49458BB}">
                  <c15:layout>
                    <c:manualLayout>
                      <c:w val="0.29727014235715915"/>
                      <c:h val="5.6094156120972155E-2"/>
                    </c:manualLayout>
                  </c15:layout>
                </c:ext>
                <c:ext xmlns:c16="http://schemas.microsoft.com/office/drawing/2014/chart" uri="{C3380CC4-5D6E-409C-BE32-E72D297353CC}">
                  <c16:uniqueId val="{00000008-8A63-4034-BB44-5DD2BCC7947A}"/>
                </c:ext>
              </c:extLst>
            </c:dLbl>
            <c:dLbl>
              <c:idx val="22"/>
              <c:layout>
                <c:manualLayout>
                  <c:x val="-1.2709269293738234E-2"/>
                  <c:y val="4.4931008852475375E-3"/>
                </c:manualLayout>
              </c:layout>
              <c:showLegendKey val="0"/>
              <c:showVal val="1"/>
              <c:showCatName val="0"/>
              <c:showSerName val="0"/>
              <c:showPercent val="0"/>
              <c:showBubbleSize val="0"/>
              <c:extLst>
                <c:ext xmlns:c15="http://schemas.microsoft.com/office/drawing/2012/chart" uri="{CE6537A1-D6FC-4f65-9D91-7224C49458BB}">
                  <c15:layout>
                    <c:manualLayout>
                      <c:w val="0.2803244499655082"/>
                      <c:h val="5.6094156120972155E-2"/>
                    </c:manualLayout>
                  </c15:layout>
                </c:ext>
                <c:ext xmlns:c16="http://schemas.microsoft.com/office/drawing/2014/chart" uri="{C3380CC4-5D6E-409C-BE32-E72D297353CC}">
                  <c16:uniqueId val="{00000016-8A63-4034-BB44-5DD2BCC7947A}"/>
                </c:ext>
              </c:extLst>
            </c:dLbl>
            <c:dLbl>
              <c:idx val="25"/>
              <c:layout>
                <c:manualLayout>
                  <c:x val="-4.5446812541947282E-2"/>
                  <c:y val="8.9738196964836911E-3"/>
                </c:manualLayout>
              </c:layout>
              <c:showLegendKey val="0"/>
              <c:showVal val="1"/>
              <c:showCatName val="0"/>
              <c:showSerName val="0"/>
              <c:showPercent val="0"/>
              <c:showBubbleSize val="0"/>
              <c:extLst>
                <c:ext xmlns:c15="http://schemas.microsoft.com/office/drawing/2012/chart" uri="{CE6537A1-D6FC-4f65-9D91-7224C49458BB}">
                  <c15:layout>
                    <c:manualLayout>
                      <c:w val="0.31354534573882548"/>
                      <c:h val="7.2968269697138002E-2"/>
                    </c:manualLayout>
                  </c15:layout>
                </c:ext>
                <c:ext xmlns:c16="http://schemas.microsoft.com/office/drawing/2014/chart" uri="{C3380CC4-5D6E-409C-BE32-E72D297353CC}">
                  <c16:uniqueId val="{00000019-8A63-4034-BB44-5DD2BCC7947A}"/>
                </c:ext>
              </c:extLst>
            </c:dLbl>
            <c:spPr>
              <a:noFill/>
              <a:ln>
                <a:noFill/>
              </a:ln>
              <a:effectLst/>
            </c:spPr>
            <c:txPr>
              <a:bodyPr vertOverflow="overflow" horzOverflow="overflow">
                <a:noAutofit/>
              </a:bodyPr>
              <a:lstStyle/>
              <a:p>
                <a:pPr algn="ctr">
                  <a:defRPr lang="es-MX" sz="900" b="1" i="0" u="none" strike="noStrike" kern="1200" baseline="0">
                    <a:solidFill>
                      <a:schemeClr val="tx1">
                        <a:lumMod val="75000"/>
                        <a:lumOff val="25000"/>
                      </a:schemeClr>
                    </a:solidFill>
                    <a:effectLst/>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pPr xmlns:c15="http://schemas.microsoft.com/office/drawing/2012/chart">
                  <a:prstGeom prst="rect">
                    <a:avLst/>
                  </a:prstGeom>
                </c15:spPr>
                <c15:layout/>
                <c15:showLeaderLines val="0"/>
              </c:ext>
            </c:extLst>
          </c:dLbls>
          <c:cat>
            <c:strRef>
              <c:f>Hoja1!$A$2:$A$29</c:f>
              <c:strCache>
                <c:ptCount val="28"/>
                <c:pt idx="0">
                  <c:v>Licuadora</c:v>
                </c:pt>
                <c:pt idx="1">
                  <c:v>Refrigerador</c:v>
                </c:pt>
                <c:pt idx="2">
                  <c:v>Extractor o exprimidor de jugos</c:v>
                </c:pt>
                <c:pt idx="3">
                  <c:v>Ollas y sartenes</c:v>
                </c:pt>
                <c:pt idx="4">
                  <c:v>Cafetera</c:v>
                </c:pt>
                <c:pt idx="5">
                  <c:v>Tostador eléctrico</c:v>
                </c:pt>
                <c:pt idx="6">
                  <c:v>Horno de microondas</c:v>
                </c:pt>
                <c:pt idx="7">
                  <c:v>Filtro o purificador de agua</c:v>
                </c:pt>
                <c:pt idx="8">
                  <c:v>Batidora</c:v>
                </c:pt>
                <c:pt idx="9">
                  <c:v>Procesador de alimentos</c:v>
                </c:pt>
                <c:pt idx="10">
                  <c:v> Calefactor </c:v>
                </c:pt>
                <c:pt idx="11">
                  <c:v>Lavadora</c:v>
                </c:pt>
                <c:pt idx="12">
                  <c:v>Secadora para la ropa</c:v>
                </c:pt>
                <c:pt idx="13">
                  <c:v>Aspiradora</c:v>
                </c:pt>
                <c:pt idx="14">
                  <c:v>Estéreo, modular, minicomponente</c:v>
                </c:pt>
                <c:pt idx="15">
                  <c:v>radiograbadora</c:v>
                </c:pt>
                <c:pt idx="16">
                  <c:v>radio</c:v>
                </c:pt>
                <c:pt idx="17">
                  <c:v>televisor analógico</c:v>
                </c:pt>
                <c:pt idx="18">
                  <c:v>televisor digital</c:v>
                </c:pt>
                <c:pt idx="19">
                  <c:v>DVD, Blu-ray (reproductor de discos de video)</c:v>
                </c:pt>
                <c:pt idx="20">
                  <c:v>videocasetera</c:v>
                </c:pt>
                <c:pt idx="21">
                  <c:v>plancha eléctrica</c:v>
                </c:pt>
                <c:pt idx="22">
                  <c:v>máquina de coser</c:v>
                </c:pt>
                <c:pt idx="23">
                  <c:v>ventilador</c:v>
                </c:pt>
                <c:pt idx="24">
                  <c:v>impresora</c:v>
                </c:pt>
                <c:pt idx="25">
                  <c:v>videojuegos: Wii, Playstation, Xbox u otro</c:v>
                </c:pt>
                <c:pt idx="26">
                  <c:v>Servicio de streaming, por ejemplo: Netflix, Amazon  Prime, HBO, etc.</c:v>
                </c:pt>
                <c:pt idx="27">
                  <c:v>estufa de gas o estufa eléctrica?</c:v>
                </c:pt>
              </c:strCache>
            </c:strRef>
          </c:cat>
          <c:val>
            <c:numRef>
              <c:f>Hoja1!$B$2:$B$29</c:f>
              <c:numCache>
                <c:formatCode>###0.0%</c:formatCode>
                <c:ptCount val="28"/>
                <c:pt idx="0">
                  <c:v>0.91</c:v>
                </c:pt>
                <c:pt idx="1">
                  <c:v>0.88</c:v>
                </c:pt>
                <c:pt idx="2">
                  <c:v>0.38</c:v>
                </c:pt>
                <c:pt idx="3">
                  <c:v>0.76</c:v>
                </c:pt>
                <c:pt idx="4">
                  <c:v>0.47</c:v>
                </c:pt>
                <c:pt idx="5">
                  <c:v>0.18</c:v>
                </c:pt>
                <c:pt idx="6">
                  <c:v>0.46</c:v>
                </c:pt>
                <c:pt idx="7">
                  <c:v>0.25</c:v>
                </c:pt>
                <c:pt idx="8">
                  <c:v>0.3</c:v>
                </c:pt>
                <c:pt idx="9">
                  <c:v>0.14000000000000001</c:v>
                </c:pt>
                <c:pt idx="10">
                  <c:v>0.04</c:v>
                </c:pt>
                <c:pt idx="11">
                  <c:v>0.6</c:v>
                </c:pt>
                <c:pt idx="12">
                  <c:v>0.36</c:v>
                </c:pt>
                <c:pt idx="13">
                  <c:v>0.18</c:v>
                </c:pt>
                <c:pt idx="14">
                  <c:v>0.3</c:v>
                </c:pt>
                <c:pt idx="15">
                  <c:v>0.18</c:v>
                </c:pt>
                <c:pt idx="16">
                  <c:v>0.25</c:v>
                </c:pt>
                <c:pt idx="17">
                  <c:v>0.28000000000000003</c:v>
                </c:pt>
                <c:pt idx="18">
                  <c:v>0.61</c:v>
                </c:pt>
                <c:pt idx="19">
                  <c:v>0.34</c:v>
                </c:pt>
                <c:pt idx="20">
                  <c:v>0.1</c:v>
                </c:pt>
                <c:pt idx="21">
                  <c:v>0.74</c:v>
                </c:pt>
                <c:pt idx="22">
                  <c:v>0.18</c:v>
                </c:pt>
                <c:pt idx="23">
                  <c:v>0.36</c:v>
                </c:pt>
                <c:pt idx="24">
                  <c:v>0.21</c:v>
                </c:pt>
                <c:pt idx="25">
                  <c:v>0.18</c:v>
                </c:pt>
                <c:pt idx="26">
                  <c:v>0.35</c:v>
                </c:pt>
                <c:pt idx="27">
                  <c:v>0.88</c:v>
                </c:pt>
              </c:numCache>
            </c:numRef>
          </c:val>
          <c:shape val="cylinder"/>
          <c:extLst>
            <c:ext xmlns:c16="http://schemas.microsoft.com/office/drawing/2014/chart" uri="{C3380CC4-5D6E-409C-BE32-E72D297353CC}">
              <c16:uniqueId val="{0000001C-8A63-4034-BB44-5DD2BCC7947A}"/>
            </c:ext>
          </c:extLst>
        </c:ser>
        <c:dLbls>
          <c:showLegendKey val="0"/>
          <c:showVal val="0"/>
          <c:showCatName val="0"/>
          <c:showSerName val="0"/>
          <c:showPercent val="0"/>
          <c:showBubbleSize val="0"/>
        </c:dLbls>
        <c:gapWidth val="25"/>
        <c:gapDepth val="138"/>
        <c:shape val="box"/>
        <c:axId val="229664160"/>
        <c:axId val="229664552"/>
        <c:axId val="0"/>
      </c:bar3DChart>
      <c:catAx>
        <c:axId val="229664160"/>
        <c:scaling>
          <c:orientation val="maxMin"/>
        </c:scaling>
        <c:delete val="1"/>
        <c:axPos val="l"/>
        <c:numFmt formatCode="General" sourceLinked="0"/>
        <c:majorTickMark val="out"/>
        <c:minorTickMark val="none"/>
        <c:tickLblPos val="nextTo"/>
        <c:crossAx val="229664552"/>
        <c:crosses val="autoZero"/>
        <c:auto val="1"/>
        <c:lblAlgn val="ctr"/>
        <c:lblOffset val="100"/>
        <c:noMultiLvlLbl val="0"/>
      </c:catAx>
      <c:valAx>
        <c:axId val="229664552"/>
        <c:scaling>
          <c:orientation val="minMax"/>
          <c:max val="1.1000000000000001"/>
          <c:min val="0"/>
        </c:scaling>
        <c:delete val="1"/>
        <c:axPos val="t"/>
        <c:numFmt formatCode="###0.0%" sourceLinked="1"/>
        <c:majorTickMark val="out"/>
        <c:minorTickMark val="none"/>
        <c:tickLblPos val="nextTo"/>
        <c:crossAx val="229664160"/>
        <c:crosses val="autoZero"/>
        <c:crossBetween val="between"/>
      </c:valAx>
    </c:plotArea>
    <c:plotVisOnly val="1"/>
    <c:dispBlanksAs val="gap"/>
    <c:showDLblsOverMax val="0"/>
  </c:chart>
  <c:txPr>
    <a:bodyPr/>
    <a:lstStyle/>
    <a:p>
      <a:pPr>
        <a:defRPr sz="1800"/>
      </a:pPr>
      <a:endParaRPr lang="es-MX"/>
    </a:p>
  </c:txPr>
  <c:externalData r:id="rId1">
    <c:autoUpdate val="0"/>
  </c:externalData>
</c:chartSpace>
</file>

<file path=ppt/charts/chart11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0"/>
      <c:rotY val="0"/>
      <c:rAngAx val="0"/>
      <c:perspective val="0"/>
    </c:view3D>
    <c:floor>
      <c:thickness val="0"/>
    </c:floor>
    <c:sideWall>
      <c:thickness val="0"/>
    </c:sideWall>
    <c:backWall>
      <c:thickness val="0"/>
    </c:backWall>
    <c:plotArea>
      <c:layout>
        <c:manualLayout>
          <c:layoutTarget val="inner"/>
          <c:xMode val="edge"/>
          <c:yMode val="edge"/>
          <c:x val="7.8505121669814465E-3"/>
          <c:y val="3.7452039188836089E-3"/>
          <c:w val="0.53036414558351219"/>
          <c:h val="0.96627898152161495"/>
        </c:manualLayout>
      </c:layout>
      <c:bar3DChart>
        <c:barDir val="bar"/>
        <c:grouping val="clustered"/>
        <c:varyColors val="0"/>
        <c:ser>
          <c:idx val="0"/>
          <c:order val="0"/>
          <c:tx>
            <c:strRef>
              <c:f>Hoja1!$B$1</c:f>
              <c:strCache>
                <c:ptCount val="1"/>
                <c:pt idx="0">
                  <c:v>Serie 1</c:v>
                </c:pt>
              </c:strCache>
            </c:strRef>
          </c:tx>
          <c:spPr>
            <a:solidFill>
              <a:schemeClr val="accent5">
                <a:lumMod val="50000"/>
              </a:schemeClr>
            </a:solidFill>
            <a:ln>
              <a:solidFill>
                <a:schemeClr val="tx1">
                  <a:lumMod val="95000"/>
                  <a:lumOff val="5000"/>
                </a:schemeClr>
              </a:solidFill>
            </a:ln>
            <a:scene3d>
              <a:camera prst="orthographicFront"/>
              <a:lightRig rig="threePt" dir="t"/>
            </a:scene3d>
            <a:sp3d>
              <a:bevelT w="0" h="0"/>
            </a:sp3d>
          </c:spPr>
          <c:invertIfNegative val="0"/>
          <c:dPt>
            <c:idx val="0"/>
            <c:invertIfNegative val="0"/>
            <c:bubble3D val="0"/>
            <c:extLst>
              <c:ext xmlns:c16="http://schemas.microsoft.com/office/drawing/2014/chart" uri="{C3380CC4-5D6E-409C-BE32-E72D297353CC}">
                <c16:uniqueId val="{00000000-1540-48AB-B476-14A74EF685D4}"/>
              </c:ext>
            </c:extLst>
          </c:dPt>
          <c:dPt>
            <c:idx val="1"/>
            <c:invertIfNegative val="0"/>
            <c:bubble3D val="0"/>
            <c:extLst>
              <c:ext xmlns:c16="http://schemas.microsoft.com/office/drawing/2014/chart" uri="{C3380CC4-5D6E-409C-BE32-E72D297353CC}">
                <c16:uniqueId val="{00000001-1540-48AB-B476-14A74EF685D4}"/>
              </c:ext>
            </c:extLst>
          </c:dPt>
          <c:dPt>
            <c:idx val="2"/>
            <c:invertIfNegative val="0"/>
            <c:bubble3D val="0"/>
            <c:extLst>
              <c:ext xmlns:c16="http://schemas.microsoft.com/office/drawing/2014/chart" uri="{C3380CC4-5D6E-409C-BE32-E72D297353CC}">
                <c16:uniqueId val="{00000002-1540-48AB-B476-14A74EF685D4}"/>
              </c:ext>
            </c:extLst>
          </c:dPt>
          <c:dLbls>
            <c:dLbl>
              <c:idx val="25"/>
              <c:layout>
                <c:manualLayout>
                  <c:x val="-7.3190650131460195E-3"/>
                  <c:y val="-2.2591683492657723E-3"/>
                </c:manualLayout>
              </c:layout>
              <c:showLegendKey val="0"/>
              <c:showVal val="1"/>
              <c:showCatName val="0"/>
              <c:showSerName val="0"/>
              <c:showPercent val="0"/>
              <c:showBubbleSize val="0"/>
              <c:extLst>
                <c:ext xmlns:c15="http://schemas.microsoft.com/office/drawing/2012/chart" uri="{CE6537A1-D6FC-4f65-9D91-7224C49458BB}">
                  <c15:layout>
                    <c:manualLayout>
                      <c:w val="0.28812662596261018"/>
                      <c:h val="7.2968264914949205E-2"/>
                    </c:manualLayout>
                  </c15:layout>
                </c:ext>
                <c:ext xmlns:c16="http://schemas.microsoft.com/office/drawing/2014/chart" uri="{C3380CC4-5D6E-409C-BE32-E72D297353CC}">
                  <c16:uniqueId val="{00000019-1540-48AB-B476-14A74EF685D4}"/>
                </c:ext>
              </c:extLst>
            </c:dLbl>
            <c:spPr>
              <a:noFill/>
              <a:ln>
                <a:noFill/>
              </a:ln>
              <a:effectLst/>
            </c:spPr>
            <c:txPr>
              <a:bodyPr vertOverflow="overflow" horzOverflow="overflow">
                <a:noAutofit/>
              </a:bodyPr>
              <a:lstStyle/>
              <a:p>
                <a:pPr algn="ctr">
                  <a:defRPr lang="es-MX" sz="900" b="1" i="0" u="none" strike="noStrike" kern="1200" baseline="0">
                    <a:solidFill>
                      <a:schemeClr val="tx1">
                        <a:lumMod val="75000"/>
                        <a:lumOff val="25000"/>
                      </a:schemeClr>
                    </a:solidFill>
                    <a:effectLst/>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pPr xmlns:c15="http://schemas.microsoft.com/office/drawing/2012/chart">
                  <a:prstGeom prst="rect">
                    <a:avLst/>
                  </a:prstGeom>
                </c15:spPr>
                <c15:layout/>
                <c15:showLeaderLines val="0"/>
              </c:ext>
            </c:extLst>
          </c:dLbls>
          <c:cat>
            <c:strRef>
              <c:f>Hoja1!$A$2:$A$29</c:f>
              <c:strCache>
                <c:ptCount val="28"/>
                <c:pt idx="0">
                  <c:v>Licuadora</c:v>
                </c:pt>
                <c:pt idx="1">
                  <c:v>Refrigerador</c:v>
                </c:pt>
                <c:pt idx="2">
                  <c:v>Extractor o exprimidor de jugos</c:v>
                </c:pt>
                <c:pt idx="3">
                  <c:v>Ollas y sartenes</c:v>
                </c:pt>
                <c:pt idx="4">
                  <c:v>Cafetera</c:v>
                </c:pt>
                <c:pt idx="5">
                  <c:v>Tostador eléctrico</c:v>
                </c:pt>
                <c:pt idx="6">
                  <c:v>Horno de microondas</c:v>
                </c:pt>
                <c:pt idx="7">
                  <c:v>Filtro o purificador de agua</c:v>
                </c:pt>
                <c:pt idx="8">
                  <c:v>Batidora</c:v>
                </c:pt>
                <c:pt idx="9">
                  <c:v>Procesador de alimentos</c:v>
                </c:pt>
                <c:pt idx="10">
                  <c:v> Calefactor </c:v>
                </c:pt>
                <c:pt idx="11">
                  <c:v>Lavadora</c:v>
                </c:pt>
                <c:pt idx="12">
                  <c:v>Secadora para la ropa</c:v>
                </c:pt>
                <c:pt idx="13">
                  <c:v>Aspiradora</c:v>
                </c:pt>
                <c:pt idx="14">
                  <c:v>Estéreo, modular, minicomponente</c:v>
                </c:pt>
                <c:pt idx="15">
                  <c:v>radiograbadora</c:v>
                </c:pt>
                <c:pt idx="16">
                  <c:v>radio</c:v>
                </c:pt>
                <c:pt idx="17">
                  <c:v>televisor analógico</c:v>
                </c:pt>
                <c:pt idx="18">
                  <c:v>televisor digital</c:v>
                </c:pt>
                <c:pt idx="19">
                  <c:v>DVD, Blu-ray (reproductor de discos de video)</c:v>
                </c:pt>
                <c:pt idx="20">
                  <c:v>videocasetera</c:v>
                </c:pt>
                <c:pt idx="21">
                  <c:v>plancha eléctrica</c:v>
                </c:pt>
                <c:pt idx="22">
                  <c:v>máquina de coser</c:v>
                </c:pt>
                <c:pt idx="23">
                  <c:v>ventilador</c:v>
                </c:pt>
                <c:pt idx="24">
                  <c:v>impresora</c:v>
                </c:pt>
                <c:pt idx="25">
                  <c:v>videojuegos: Wii, Playstation, Xbox u otro</c:v>
                </c:pt>
                <c:pt idx="26">
                  <c:v>Servicio de streaming, por ejemplo: Netflix, Amazon  Prime, HBO, etc.</c:v>
                </c:pt>
                <c:pt idx="27">
                  <c:v>estufa de gas o estufa eléctrica?</c:v>
                </c:pt>
              </c:strCache>
            </c:strRef>
          </c:cat>
          <c:val>
            <c:numRef>
              <c:f>Hoja1!$B$2:$B$29</c:f>
              <c:numCache>
                <c:formatCode>###0.0%</c:formatCode>
                <c:ptCount val="28"/>
                <c:pt idx="1">
                  <c:v>0.93799999999999994</c:v>
                </c:pt>
                <c:pt idx="11">
                  <c:v>0.80500000000000005</c:v>
                </c:pt>
              </c:numCache>
            </c:numRef>
          </c:val>
          <c:shape val="cylinder"/>
          <c:extLst>
            <c:ext xmlns:c16="http://schemas.microsoft.com/office/drawing/2014/chart" uri="{C3380CC4-5D6E-409C-BE32-E72D297353CC}">
              <c16:uniqueId val="{0000001C-1540-48AB-B476-14A74EF685D4}"/>
            </c:ext>
          </c:extLst>
        </c:ser>
        <c:dLbls>
          <c:showLegendKey val="0"/>
          <c:showVal val="0"/>
          <c:showCatName val="0"/>
          <c:showSerName val="0"/>
          <c:showPercent val="0"/>
          <c:showBubbleSize val="0"/>
        </c:dLbls>
        <c:gapWidth val="25"/>
        <c:gapDepth val="138"/>
        <c:shape val="box"/>
        <c:axId val="229664160"/>
        <c:axId val="229664552"/>
        <c:axId val="0"/>
      </c:bar3DChart>
      <c:catAx>
        <c:axId val="229664160"/>
        <c:scaling>
          <c:orientation val="maxMin"/>
        </c:scaling>
        <c:delete val="1"/>
        <c:axPos val="l"/>
        <c:numFmt formatCode="General" sourceLinked="0"/>
        <c:majorTickMark val="out"/>
        <c:minorTickMark val="none"/>
        <c:tickLblPos val="nextTo"/>
        <c:crossAx val="229664552"/>
        <c:crosses val="autoZero"/>
        <c:auto val="1"/>
        <c:lblAlgn val="ctr"/>
        <c:lblOffset val="100"/>
        <c:noMultiLvlLbl val="0"/>
      </c:catAx>
      <c:valAx>
        <c:axId val="229664552"/>
        <c:scaling>
          <c:orientation val="minMax"/>
          <c:max val="1"/>
        </c:scaling>
        <c:delete val="1"/>
        <c:axPos val="t"/>
        <c:numFmt formatCode="###0.0%" sourceLinked="1"/>
        <c:majorTickMark val="out"/>
        <c:minorTickMark val="none"/>
        <c:tickLblPos val="nextTo"/>
        <c:crossAx val="229664160"/>
        <c:crosses val="autoZero"/>
        <c:crossBetween val="between"/>
      </c:valAx>
    </c:plotArea>
    <c:plotVisOnly val="1"/>
    <c:dispBlanksAs val="gap"/>
    <c:showDLblsOverMax val="0"/>
  </c:chart>
  <c:txPr>
    <a:bodyPr/>
    <a:lstStyle/>
    <a:p>
      <a:pPr>
        <a:defRPr sz="1800"/>
      </a:pPr>
      <a:endParaRPr lang="es-MX"/>
    </a:p>
  </c:txPr>
  <c:externalData r:id="rId1">
    <c:autoUpdate val="0"/>
  </c:externalData>
</c:chartSpace>
</file>

<file path=ppt/charts/chart11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0"/>
      <c:rotY val="0"/>
      <c:rAngAx val="0"/>
      <c:perspective val="0"/>
    </c:view3D>
    <c:floor>
      <c:thickness val="0"/>
    </c:floor>
    <c:sideWall>
      <c:thickness val="0"/>
    </c:sideWall>
    <c:backWall>
      <c:thickness val="0"/>
    </c:backWall>
    <c:plotArea>
      <c:layout>
        <c:manualLayout>
          <c:layoutTarget val="inner"/>
          <c:xMode val="edge"/>
          <c:yMode val="edge"/>
          <c:x val="7.8505121669814465E-3"/>
          <c:y val="3.7452039188836089E-3"/>
          <c:w val="0.53036414558351219"/>
          <c:h val="0.96627898152161495"/>
        </c:manualLayout>
      </c:layout>
      <c:bar3DChart>
        <c:barDir val="bar"/>
        <c:grouping val="clustered"/>
        <c:varyColors val="0"/>
        <c:ser>
          <c:idx val="0"/>
          <c:order val="0"/>
          <c:tx>
            <c:strRef>
              <c:f>Hoja1!$B$1</c:f>
              <c:strCache>
                <c:ptCount val="1"/>
                <c:pt idx="0">
                  <c:v>Serie 1</c:v>
                </c:pt>
              </c:strCache>
            </c:strRef>
          </c:tx>
          <c:spPr>
            <a:solidFill>
              <a:schemeClr val="accent5">
                <a:lumMod val="50000"/>
              </a:schemeClr>
            </a:solidFill>
            <a:ln>
              <a:solidFill>
                <a:schemeClr val="tx1">
                  <a:lumMod val="95000"/>
                  <a:lumOff val="5000"/>
                </a:schemeClr>
              </a:solidFill>
            </a:ln>
            <a:scene3d>
              <a:camera prst="orthographicFront"/>
              <a:lightRig rig="threePt" dir="t"/>
            </a:scene3d>
            <a:sp3d>
              <a:bevelT w="0" h="0"/>
            </a:sp3d>
          </c:spPr>
          <c:invertIfNegative val="0"/>
          <c:dPt>
            <c:idx val="0"/>
            <c:invertIfNegative val="0"/>
            <c:bubble3D val="0"/>
            <c:extLst>
              <c:ext xmlns:c16="http://schemas.microsoft.com/office/drawing/2014/chart" uri="{C3380CC4-5D6E-409C-BE32-E72D297353CC}">
                <c16:uniqueId val="{00000000-595C-43AA-97F5-D52E968A4967}"/>
              </c:ext>
            </c:extLst>
          </c:dPt>
          <c:dPt>
            <c:idx val="1"/>
            <c:invertIfNegative val="0"/>
            <c:bubble3D val="0"/>
            <c:extLst>
              <c:ext xmlns:c16="http://schemas.microsoft.com/office/drawing/2014/chart" uri="{C3380CC4-5D6E-409C-BE32-E72D297353CC}">
                <c16:uniqueId val="{00000001-595C-43AA-97F5-D52E968A4967}"/>
              </c:ext>
            </c:extLst>
          </c:dPt>
          <c:dPt>
            <c:idx val="2"/>
            <c:invertIfNegative val="0"/>
            <c:bubble3D val="0"/>
            <c:extLst>
              <c:ext xmlns:c16="http://schemas.microsoft.com/office/drawing/2014/chart" uri="{C3380CC4-5D6E-409C-BE32-E72D297353CC}">
                <c16:uniqueId val="{00000002-595C-43AA-97F5-D52E968A4967}"/>
              </c:ext>
            </c:extLst>
          </c:dPt>
          <c:dLbls>
            <c:dLbl>
              <c:idx val="25"/>
              <c:layout>
                <c:manualLayout>
                  <c:x val="-7.3190650131460195E-3"/>
                  <c:y val="-2.2591683492657723E-3"/>
                </c:manualLayout>
              </c:layout>
              <c:showLegendKey val="0"/>
              <c:showVal val="1"/>
              <c:showCatName val="0"/>
              <c:showSerName val="0"/>
              <c:showPercent val="0"/>
              <c:showBubbleSize val="0"/>
              <c:extLst>
                <c:ext xmlns:c15="http://schemas.microsoft.com/office/drawing/2012/chart" uri="{CE6537A1-D6FC-4f65-9D91-7224C49458BB}">
                  <c15:layout>
                    <c:manualLayout>
                      <c:w val="0.28812662596261018"/>
                      <c:h val="7.2968264914949205E-2"/>
                    </c:manualLayout>
                  </c15:layout>
                </c:ext>
                <c:ext xmlns:c16="http://schemas.microsoft.com/office/drawing/2014/chart" uri="{C3380CC4-5D6E-409C-BE32-E72D297353CC}">
                  <c16:uniqueId val="{00000019-595C-43AA-97F5-D52E968A4967}"/>
                </c:ext>
              </c:extLst>
            </c:dLbl>
            <c:spPr>
              <a:noFill/>
              <a:ln>
                <a:noFill/>
              </a:ln>
              <a:effectLst/>
            </c:spPr>
            <c:txPr>
              <a:bodyPr vertOverflow="overflow" horzOverflow="overflow">
                <a:noAutofit/>
              </a:bodyPr>
              <a:lstStyle/>
              <a:p>
                <a:pPr algn="ctr">
                  <a:defRPr lang="es-MX" sz="900" b="1" i="0" u="none" strike="noStrike" kern="1200" baseline="0">
                    <a:solidFill>
                      <a:schemeClr val="tx1">
                        <a:lumMod val="75000"/>
                        <a:lumOff val="25000"/>
                      </a:schemeClr>
                    </a:solidFill>
                    <a:effectLst/>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pPr xmlns:c15="http://schemas.microsoft.com/office/drawing/2012/chart">
                  <a:prstGeom prst="rect">
                    <a:avLst/>
                  </a:prstGeom>
                </c15:spPr>
                <c15:layout/>
                <c15:showLeaderLines val="0"/>
              </c:ext>
            </c:extLst>
          </c:dLbls>
          <c:cat>
            <c:strRef>
              <c:f>Hoja1!$A$2:$A$29</c:f>
              <c:strCache>
                <c:ptCount val="28"/>
                <c:pt idx="0">
                  <c:v>Licuadora</c:v>
                </c:pt>
                <c:pt idx="1">
                  <c:v>Refrigerador</c:v>
                </c:pt>
                <c:pt idx="2">
                  <c:v>Extractor o exprimidor de jugos</c:v>
                </c:pt>
                <c:pt idx="3">
                  <c:v>Ollas y sartenes</c:v>
                </c:pt>
                <c:pt idx="4">
                  <c:v>Cafetera</c:v>
                </c:pt>
                <c:pt idx="5">
                  <c:v>Tostador eléctrico</c:v>
                </c:pt>
                <c:pt idx="6">
                  <c:v>Horno de microondas</c:v>
                </c:pt>
                <c:pt idx="7">
                  <c:v>Filtro o purificador de agua</c:v>
                </c:pt>
                <c:pt idx="8">
                  <c:v>Batidora</c:v>
                </c:pt>
                <c:pt idx="9">
                  <c:v>Procesador de alimentos</c:v>
                </c:pt>
                <c:pt idx="10">
                  <c:v> Calefactor </c:v>
                </c:pt>
                <c:pt idx="11">
                  <c:v>Lavadora</c:v>
                </c:pt>
                <c:pt idx="12">
                  <c:v>Secadora para la ropa</c:v>
                </c:pt>
                <c:pt idx="13">
                  <c:v>Aspiradora</c:v>
                </c:pt>
                <c:pt idx="14">
                  <c:v>Estéreo, modular, minicomponente</c:v>
                </c:pt>
                <c:pt idx="15">
                  <c:v>radiograbadora</c:v>
                </c:pt>
                <c:pt idx="16">
                  <c:v>radio</c:v>
                </c:pt>
                <c:pt idx="17">
                  <c:v>televisor analógico</c:v>
                </c:pt>
                <c:pt idx="18">
                  <c:v>televisor digital</c:v>
                </c:pt>
                <c:pt idx="19">
                  <c:v>DVD, Blu-ray (reproductor de discos de video)</c:v>
                </c:pt>
                <c:pt idx="20">
                  <c:v>videocasetera</c:v>
                </c:pt>
                <c:pt idx="21">
                  <c:v>plancha eléctrica</c:v>
                </c:pt>
                <c:pt idx="22">
                  <c:v>máquina de coser</c:v>
                </c:pt>
                <c:pt idx="23">
                  <c:v>ventilador</c:v>
                </c:pt>
                <c:pt idx="24">
                  <c:v>impresora</c:v>
                </c:pt>
                <c:pt idx="25">
                  <c:v>videojuegos: Wii, Playstation, Xbox u otro</c:v>
                </c:pt>
                <c:pt idx="26">
                  <c:v>Servicio de streaming, por ejemplo: Netflix, Amazon  Prime, HBO, etc.</c:v>
                </c:pt>
                <c:pt idx="27">
                  <c:v>estufa de gas o estufa eléctrica?</c:v>
                </c:pt>
              </c:strCache>
            </c:strRef>
          </c:cat>
          <c:val>
            <c:numRef>
              <c:f>Hoja1!$B$2:$B$29</c:f>
              <c:numCache>
                <c:formatCode>###0.0%</c:formatCode>
                <c:ptCount val="28"/>
                <c:pt idx="0">
                  <c:v>0.97099999999999997</c:v>
                </c:pt>
                <c:pt idx="1">
                  <c:v>0.93600000000000005</c:v>
                </c:pt>
                <c:pt idx="6">
                  <c:v>0.70499999999999996</c:v>
                </c:pt>
                <c:pt idx="11">
                  <c:v>0.876</c:v>
                </c:pt>
                <c:pt idx="16">
                  <c:v>0.55500000000000005</c:v>
                </c:pt>
                <c:pt idx="26">
                  <c:v>0.45300000000000001</c:v>
                </c:pt>
              </c:numCache>
            </c:numRef>
          </c:val>
          <c:shape val="cylinder"/>
          <c:extLst>
            <c:ext xmlns:c16="http://schemas.microsoft.com/office/drawing/2014/chart" uri="{C3380CC4-5D6E-409C-BE32-E72D297353CC}">
              <c16:uniqueId val="{0000001C-595C-43AA-97F5-D52E968A4967}"/>
            </c:ext>
          </c:extLst>
        </c:ser>
        <c:dLbls>
          <c:showLegendKey val="0"/>
          <c:showVal val="0"/>
          <c:showCatName val="0"/>
          <c:showSerName val="0"/>
          <c:showPercent val="0"/>
          <c:showBubbleSize val="0"/>
        </c:dLbls>
        <c:gapWidth val="25"/>
        <c:gapDepth val="138"/>
        <c:shape val="box"/>
        <c:axId val="229664160"/>
        <c:axId val="229664552"/>
        <c:axId val="0"/>
      </c:bar3DChart>
      <c:catAx>
        <c:axId val="229664160"/>
        <c:scaling>
          <c:orientation val="maxMin"/>
        </c:scaling>
        <c:delete val="1"/>
        <c:axPos val="l"/>
        <c:numFmt formatCode="General" sourceLinked="0"/>
        <c:majorTickMark val="out"/>
        <c:minorTickMark val="none"/>
        <c:tickLblPos val="nextTo"/>
        <c:crossAx val="229664552"/>
        <c:crosses val="autoZero"/>
        <c:auto val="1"/>
        <c:lblAlgn val="ctr"/>
        <c:lblOffset val="100"/>
        <c:noMultiLvlLbl val="0"/>
      </c:catAx>
      <c:valAx>
        <c:axId val="229664552"/>
        <c:scaling>
          <c:orientation val="minMax"/>
          <c:max val="1"/>
        </c:scaling>
        <c:delete val="1"/>
        <c:axPos val="t"/>
        <c:numFmt formatCode="###0.0%" sourceLinked="1"/>
        <c:majorTickMark val="out"/>
        <c:minorTickMark val="none"/>
        <c:tickLblPos val="nextTo"/>
        <c:crossAx val="229664160"/>
        <c:crosses val="autoZero"/>
        <c:crossBetween val="between"/>
      </c:valAx>
    </c:plotArea>
    <c:plotVisOnly val="1"/>
    <c:dispBlanksAs val="gap"/>
    <c:showDLblsOverMax val="0"/>
  </c:chart>
  <c:txPr>
    <a:bodyPr/>
    <a:lstStyle/>
    <a:p>
      <a:pPr>
        <a:defRPr sz="1800"/>
      </a:pPr>
      <a:endParaRPr lang="es-MX"/>
    </a:p>
  </c:txPr>
  <c:externalData r:id="rId1">
    <c:autoUpdate val="0"/>
  </c:externalData>
</c:chartSpace>
</file>

<file path=ppt/charts/chart11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0"/>
      <c:rotY val="0"/>
      <c:rAngAx val="0"/>
      <c:perspective val="0"/>
    </c:view3D>
    <c:floor>
      <c:thickness val="0"/>
    </c:floor>
    <c:sideWall>
      <c:thickness val="0"/>
    </c:sideWall>
    <c:backWall>
      <c:thickness val="0"/>
    </c:backWall>
    <c:plotArea>
      <c:layout>
        <c:manualLayout>
          <c:layoutTarget val="inner"/>
          <c:xMode val="edge"/>
          <c:yMode val="edge"/>
          <c:x val="7.8505121669814465E-3"/>
          <c:y val="3.7452039188836089E-3"/>
          <c:w val="0.53036414558351219"/>
          <c:h val="0.96627898152161495"/>
        </c:manualLayout>
      </c:layout>
      <c:bar3DChart>
        <c:barDir val="bar"/>
        <c:grouping val="clustered"/>
        <c:varyColors val="0"/>
        <c:ser>
          <c:idx val="0"/>
          <c:order val="0"/>
          <c:tx>
            <c:strRef>
              <c:f>Hoja1!$B$1</c:f>
              <c:strCache>
                <c:ptCount val="1"/>
                <c:pt idx="0">
                  <c:v>Serie 1</c:v>
                </c:pt>
              </c:strCache>
            </c:strRef>
          </c:tx>
          <c:spPr>
            <a:solidFill>
              <a:schemeClr val="accent5">
                <a:lumMod val="50000"/>
              </a:schemeClr>
            </a:solidFill>
            <a:ln>
              <a:solidFill>
                <a:schemeClr val="tx1">
                  <a:lumMod val="95000"/>
                  <a:lumOff val="5000"/>
                </a:schemeClr>
              </a:solidFill>
            </a:ln>
            <a:scene3d>
              <a:camera prst="orthographicFront"/>
              <a:lightRig rig="threePt" dir="t"/>
            </a:scene3d>
            <a:sp3d>
              <a:bevelT w="0" h="0"/>
            </a:sp3d>
          </c:spPr>
          <c:invertIfNegative val="0"/>
          <c:dPt>
            <c:idx val="0"/>
            <c:invertIfNegative val="0"/>
            <c:bubble3D val="0"/>
            <c:extLst>
              <c:ext xmlns:c16="http://schemas.microsoft.com/office/drawing/2014/chart" uri="{C3380CC4-5D6E-409C-BE32-E72D297353CC}">
                <c16:uniqueId val="{00000000-0CE6-4A57-9750-D7D8A1B6470E}"/>
              </c:ext>
            </c:extLst>
          </c:dPt>
          <c:dPt>
            <c:idx val="1"/>
            <c:invertIfNegative val="0"/>
            <c:bubble3D val="0"/>
            <c:extLst>
              <c:ext xmlns:c16="http://schemas.microsoft.com/office/drawing/2014/chart" uri="{C3380CC4-5D6E-409C-BE32-E72D297353CC}">
                <c16:uniqueId val="{00000001-0CE6-4A57-9750-D7D8A1B6470E}"/>
              </c:ext>
            </c:extLst>
          </c:dPt>
          <c:dPt>
            <c:idx val="2"/>
            <c:invertIfNegative val="0"/>
            <c:bubble3D val="0"/>
            <c:extLst>
              <c:ext xmlns:c16="http://schemas.microsoft.com/office/drawing/2014/chart" uri="{C3380CC4-5D6E-409C-BE32-E72D297353CC}">
                <c16:uniqueId val="{00000002-0CE6-4A57-9750-D7D8A1B6470E}"/>
              </c:ext>
            </c:extLst>
          </c:dPt>
          <c:dLbls>
            <c:dLbl>
              <c:idx val="25"/>
              <c:layout>
                <c:manualLayout>
                  <c:x val="-2.002794037784893E-2"/>
                  <c:y val="-1.4140993839652796E-5"/>
                </c:manualLayout>
              </c:layout>
              <c:showLegendKey val="0"/>
              <c:showVal val="1"/>
              <c:showCatName val="0"/>
              <c:showSerName val="0"/>
              <c:showPercent val="0"/>
              <c:showBubbleSize val="0"/>
              <c:extLst>
                <c:ext xmlns:c15="http://schemas.microsoft.com/office/drawing/2012/chart" uri="{CE6537A1-D6FC-4f65-9D91-7224C49458BB}">
                  <c15:layout>
                    <c:manualLayout>
                      <c:w val="0.36438242291377843"/>
                      <c:h val="7.296823526230041E-2"/>
                    </c:manualLayout>
                  </c15:layout>
                </c:ext>
                <c:ext xmlns:c16="http://schemas.microsoft.com/office/drawing/2014/chart" uri="{C3380CC4-5D6E-409C-BE32-E72D297353CC}">
                  <c16:uniqueId val="{00000019-0CE6-4A57-9750-D7D8A1B6470E}"/>
                </c:ext>
              </c:extLst>
            </c:dLbl>
            <c:spPr>
              <a:noFill/>
              <a:ln>
                <a:noFill/>
              </a:ln>
              <a:effectLst/>
            </c:spPr>
            <c:txPr>
              <a:bodyPr vertOverflow="overflow" horzOverflow="overflow">
                <a:noAutofit/>
              </a:bodyPr>
              <a:lstStyle/>
              <a:p>
                <a:pPr algn="ctr">
                  <a:defRPr lang="es-MX" sz="900" b="1" i="0" u="none" strike="noStrike" kern="1200" baseline="0">
                    <a:solidFill>
                      <a:schemeClr val="tx1">
                        <a:lumMod val="75000"/>
                        <a:lumOff val="25000"/>
                      </a:schemeClr>
                    </a:solidFill>
                    <a:effectLst/>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pPr xmlns:c15="http://schemas.microsoft.com/office/drawing/2012/chart">
                  <a:prstGeom prst="rect">
                    <a:avLst/>
                  </a:prstGeom>
                </c15:spPr>
                <c15:layout/>
                <c15:showLeaderLines val="0"/>
              </c:ext>
            </c:extLst>
          </c:dLbls>
          <c:cat>
            <c:strRef>
              <c:f>Hoja1!$A$2:$A$29</c:f>
              <c:strCache>
                <c:ptCount val="28"/>
                <c:pt idx="0">
                  <c:v>Licuadora</c:v>
                </c:pt>
                <c:pt idx="1">
                  <c:v>Refrigerador</c:v>
                </c:pt>
                <c:pt idx="2">
                  <c:v>Extractor o exprimidor de jugos</c:v>
                </c:pt>
                <c:pt idx="3">
                  <c:v>Ollas y sartenes</c:v>
                </c:pt>
                <c:pt idx="4">
                  <c:v>Cafetera</c:v>
                </c:pt>
                <c:pt idx="5">
                  <c:v>Tostador eléctrico</c:v>
                </c:pt>
                <c:pt idx="6">
                  <c:v>Horno de microondas</c:v>
                </c:pt>
                <c:pt idx="7">
                  <c:v>Filtro o purificador de agua</c:v>
                </c:pt>
                <c:pt idx="8">
                  <c:v>Batidora</c:v>
                </c:pt>
                <c:pt idx="9">
                  <c:v>Procesador de alimentos</c:v>
                </c:pt>
                <c:pt idx="10">
                  <c:v> Calefactor </c:v>
                </c:pt>
                <c:pt idx="11">
                  <c:v>Lavadora</c:v>
                </c:pt>
                <c:pt idx="12">
                  <c:v>Secadora para la ropa</c:v>
                </c:pt>
                <c:pt idx="13">
                  <c:v>Aspiradora</c:v>
                </c:pt>
                <c:pt idx="14">
                  <c:v>Estéreo, modular, minicomponente</c:v>
                </c:pt>
                <c:pt idx="15">
                  <c:v>radiograbadora</c:v>
                </c:pt>
                <c:pt idx="16">
                  <c:v>radio</c:v>
                </c:pt>
                <c:pt idx="17">
                  <c:v>televisor analógico</c:v>
                </c:pt>
                <c:pt idx="18">
                  <c:v>televisor digital</c:v>
                </c:pt>
                <c:pt idx="19">
                  <c:v>DVD, Blu-ray (reproductor de discos de video)</c:v>
                </c:pt>
                <c:pt idx="20">
                  <c:v>videocasetera</c:v>
                </c:pt>
                <c:pt idx="21">
                  <c:v>plancha eléctrica</c:v>
                </c:pt>
                <c:pt idx="22">
                  <c:v>máquina de coser</c:v>
                </c:pt>
                <c:pt idx="23">
                  <c:v>ventilador</c:v>
                </c:pt>
                <c:pt idx="24">
                  <c:v>impresora</c:v>
                </c:pt>
                <c:pt idx="25">
                  <c:v>videojuegos: Wii, Playstation, Xbox u otro</c:v>
                </c:pt>
                <c:pt idx="26">
                  <c:v>Servicio de streaming, por ejemplo: Netflix, Amazon  Prime, HBO, etc.</c:v>
                </c:pt>
                <c:pt idx="27">
                  <c:v>estufa de gas o estufa eléctrica?</c:v>
                </c:pt>
              </c:strCache>
            </c:strRef>
          </c:cat>
          <c:val>
            <c:numRef>
              <c:f>Hoja1!$B$2:$B$29</c:f>
              <c:numCache>
                <c:formatCode>###0.0%</c:formatCode>
                <c:ptCount val="28"/>
                <c:pt idx="0">
                  <c:v>0.92600000000000005</c:v>
                </c:pt>
                <c:pt idx="1">
                  <c:v>0.91200000000000003</c:v>
                </c:pt>
                <c:pt idx="2">
                  <c:v>0.25800000000000001</c:v>
                </c:pt>
                <c:pt idx="3">
                  <c:v>0.71699999999999997</c:v>
                </c:pt>
                <c:pt idx="4">
                  <c:v>3.9E-2</c:v>
                </c:pt>
                <c:pt idx="5">
                  <c:v>0.27200000000000002</c:v>
                </c:pt>
                <c:pt idx="6">
                  <c:v>0.6</c:v>
                </c:pt>
                <c:pt idx="7">
                  <c:v>0.19600000000000001</c:v>
                </c:pt>
                <c:pt idx="8">
                  <c:v>0.40500000000000003</c:v>
                </c:pt>
                <c:pt idx="9">
                  <c:v>0.16400000000000001</c:v>
                </c:pt>
                <c:pt idx="10">
                  <c:v>9.2999999999999999E-2</c:v>
                </c:pt>
                <c:pt idx="11">
                  <c:v>0.78800000000000003</c:v>
                </c:pt>
                <c:pt idx="12">
                  <c:v>0.36699999999999999</c:v>
                </c:pt>
                <c:pt idx="13">
                  <c:v>0.19900000000000001</c:v>
                </c:pt>
                <c:pt idx="16">
                  <c:v>0.60799999999999998</c:v>
                </c:pt>
                <c:pt idx="19">
                  <c:v>0.441</c:v>
                </c:pt>
                <c:pt idx="21">
                  <c:v>0.95599999999999996</c:v>
                </c:pt>
                <c:pt idx="22">
                  <c:v>0.20799999999999999</c:v>
                </c:pt>
                <c:pt idx="23">
                  <c:v>0.36899999999999999</c:v>
                </c:pt>
                <c:pt idx="24">
                  <c:v>0.186</c:v>
                </c:pt>
                <c:pt idx="25">
                  <c:v>0.17799999999999999</c:v>
                </c:pt>
                <c:pt idx="26">
                  <c:v>0.34100000000000003</c:v>
                </c:pt>
                <c:pt idx="27">
                  <c:v>0.94299999999999995</c:v>
                </c:pt>
              </c:numCache>
            </c:numRef>
          </c:val>
          <c:shape val="cylinder"/>
          <c:extLst>
            <c:ext xmlns:c16="http://schemas.microsoft.com/office/drawing/2014/chart" uri="{C3380CC4-5D6E-409C-BE32-E72D297353CC}">
              <c16:uniqueId val="{0000001C-0CE6-4A57-9750-D7D8A1B6470E}"/>
            </c:ext>
          </c:extLst>
        </c:ser>
        <c:dLbls>
          <c:showLegendKey val="0"/>
          <c:showVal val="0"/>
          <c:showCatName val="0"/>
          <c:showSerName val="0"/>
          <c:showPercent val="0"/>
          <c:showBubbleSize val="0"/>
        </c:dLbls>
        <c:gapWidth val="25"/>
        <c:gapDepth val="138"/>
        <c:shape val="box"/>
        <c:axId val="229664160"/>
        <c:axId val="229664552"/>
        <c:axId val="0"/>
      </c:bar3DChart>
      <c:catAx>
        <c:axId val="229664160"/>
        <c:scaling>
          <c:orientation val="maxMin"/>
        </c:scaling>
        <c:delete val="1"/>
        <c:axPos val="l"/>
        <c:numFmt formatCode="General" sourceLinked="0"/>
        <c:majorTickMark val="out"/>
        <c:minorTickMark val="none"/>
        <c:tickLblPos val="nextTo"/>
        <c:crossAx val="229664552"/>
        <c:crosses val="autoZero"/>
        <c:auto val="1"/>
        <c:lblAlgn val="ctr"/>
        <c:lblOffset val="100"/>
        <c:noMultiLvlLbl val="0"/>
      </c:catAx>
      <c:valAx>
        <c:axId val="229664552"/>
        <c:scaling>
          <c:orientation val="minMax"/>
          <c:max val="1"/>
        </c:scaling>
        <c:delete val="1"/>
        <c:axPos val="t"/>
        <c:numFmt formatCode="###0.0%" sourceLinked="1"/>
        <c:majorTickMark val="out"/>
        <c:minorTickMark val="none"/>
        <c:tickLblPos val="nextTo"/>
        <c:crossAx val="229664160"/>
        <c:crosses val="autoZero"/>
        <c:crossBetween val="between"/>
      </c:valAx>
    </c:plotArea>
    <c:plotVisOnly val="1"/>
    <c:dispBlanksAs val="gap"/>
    <c:showDLblsOverMax val="0"/>
  </c:chart>
  <c:txPr>
    <a:bodyPr/>
    <a:lstStyle/>
    <a:p>
      <a:pPr>
        <a:defRPr sz="1800"/>
      </a:pPr>
      <a:endParaRPr lang="es-MX"/>
    </a:p>
  </c:txPr>
  <c:externalData r:id="rId1">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0"/>
      <c:rotY val="0"/>
      <c:rAngAx val="0"/>
      <c:perspective val="0"/>
    </c:view3D>
    <c:floor>
      <c:thickness val="0"/>
    </c:floor>
    <c:sideWall>
      <c:thickness val="0"/>
    </c:sideWall>
    <c:backWall>
      <c:thickness val="0"/>
    </c:backWall>
    <c:plotArea>
      <c:layout>
        <c:manualLayout>
          <c:layoutTarget val="inner"/>
          <c:xMode val="edge"/>
          <c:yMode val="edge"/>
          <c:x val="2.411727217041007E-2"/>
          <c:y val="3.7452039188836089E-3"/>
          <c:w val="0.6691636862333965"/>
          <c:h val="0.96627898152161495"/>
        </c:manualLayout>
      </c:layout>
      <c:bar3DChart>
        <c:barDir val="bar"/>
        <c:grouping val="clustered"/>
        <c:varyColors val="0"/>
        <c:ser>
          <c:idx val="0"/>
          <c:order val="0"/>
          <c:tx>
            <c:strRef>
              <c:f>Hoja1!$B$1</c:f>
              <c:strCache>
                <c:ptCount val="1"/>
                <c:pt idx="0">
                  <c:v>Serie 1</c:v>
                </c:pt>
              </c:strCache>
            </c:strRef>
          </c:tx>
          <c:spPr>
            <a:solidFill>
              <a:srgbClr val="003300"/>
            </a:solidFill>
            <a:ln>
              <a:solidFill>
                <a:schemeClr val="tx1">
                  <a:lumMod val="95000"/>
                  <a:lumOff val="5000"/>
                </a:schemeClr>
              </a:solidFill>
            </a:ln>
            <a:scene3d>
              <a:camera prst="orthographicFront"/>
              <a:lightRig rig="threePt" dir="t"/>
            </a:scene3d>
            <a:sp3d>
              <a:bevelT w="0" h="0"/>
            </a:sp3d>
          </c:spPr>
          <c:invertIfNegative val="0"/>
          <c:dPt>
            <c:idx val="0"/>
            <c:invertIfNegative val="0"/>
            <c:bubble3D val="0"/>
            <c:extLst>
              <c:ext xmlns:c16="http://schemas.microsoft.com/office/drawing/2014/chart" uri="{C3380CC4-5D6E-409C-BE32-E72D297353CC}">
                <c16:uniqueId val="{00000000-B0AE-4B4B-9688-985A656415FD}"/>
              </c:ext>
            </c:extLst>
          </c:dPt>
          <c:dPt>
            <c:idx val="1"/>
            <c:invertIfNegative val="0"/>
            <c:bubble3D val="0"/>
            <c:extLst>
              <c:ext xmlns:c16="http://schemas.microsoft.com/office/drawing/2014/chart" uri="{C3380CC4-5D6E-409C-BE32-E72D297353CC}">
                <c16:uniqueId val="{00000001-B0AE-4B4B-9688-985A656415FD}"/>
              </c:ext>
            </c:extLst>
          </c:dPt>
          <c:dPt>
            <c:idx val="2"/>
            <c:invertIfNegative val="0"/>
            <c:bubble3D val="0"/>
            <c:extLst>
              <c:ext xmlns:c16="http://schemas.microsoft.com/office/drawing/2014/chart" uri="{C3380CC4-5D6E-409C-BE32-E72D297353CC}">
                <c16:uniqueId val="{00000002-B0AE-4B4B-9688-985A656415FD}"/>
              </c:ext>
            </c:extLst>
          </c:dPt>
          <c:dLbls>
            <c:spPr>
              <a:noFill/>
              <a:ln>
                <a:noFill/>
              </a:ln>
              <a:effectLst/>
            </c:spPr>
            <c:txPr>
              <a:bodyPr/>
              <a:lstStyle/>
              <a:p>
                <a:pPr algn="ctr">
                  <a:defRPr lang="es-MX" sz="1100" b="1" i="0" u="none" strike="noStrike" kern="1200" baseline="0">
                    <a:solidFill>
                      <a:schemeClr val="tx1">
                        <a:lumMod val="75000"/>
                        <a:lumOff val="25000"/>
                      </a:schemeClr>
                    </a:solidFill>
                    <a:effectLst/>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Hoja1!$A$2:$A$6</c:f>
              <c:strCache>
                <c:ptCount val="5"/>
                <c:pt idx="0">
                  <c:v>Ninguno (tabique, ladrillo u obra negra)</c:v>
                </c:pt>
                <c:pt idx="1">
                  <c:v>Aplanado</c:v>
                </c:pt>
                <c:pt idx="2">
                  <c:v>Aplanado y pintado</c:v>
                </c:pt>
                <c:pt idx="3">
                  <c:v>Otro, ¿cuál?</c:v>
                </c:pt>
                <c:pt idx="4">
                  <c:v>NC</c:v>
                </c:pt>
              </c:strCache>
            </c:strRef>
          </c:cat>
          <c:val>
            <c:numRef>
              <c:f>Hoja1!$B$2:$B$6</c:f>
              <c:numCache>
                <c:formatCode>###0.0%</c:formatCode>
                <c:ptCount val="5"/>
                <c:pt idx="0">
                  <c:v>0.14000000000000001</c:v>
                </c:pt>
                <c:pt idx="1">
                  <c:v>0.21</c:v>
                </c:pt>
                <c:pt idx="2">
                  <c:v>0.64</c:v>
                </c:pt>
                <c:pt idx="3">
                  <c:v>0.01</c:v>
                </c:pt>
                <c:pt idx="4">
                  <c:v>0</c:v>
                </c:pt>
              </c:numCache>
            </c:numRef>
          </c:val>
          <c:extLst>
            <c:ext xmlns:c16="http://schemas.microsoft.com/office/drawing/2014/chart" uri="{C3380CC4-5D6E-409C-BE32-E72D297353CC}">
              <c16:uniqueId val="{00000003-B0AE-4B4B-9688-985A656415FD}"/>
            </c:ext>
          </c:extLst>
        </c:ser>
        <c:dLbls>
          <c:showLegendKey val="0"/>
          <c:showVal val="0"/>
          <c:showCatName val="0"/>
          <c:showSerName val="0"/>
          <c:showPercent val="0"/>
          <c:showBubbleSize val="0"/>
        </c:dLbls>
        <c:gapWidth val="25"/>
        <c:gapDepth val="138"/>
        <c:shape val="box"/>
        <c:axId val="229664160"/>
        <c:axId val="229664552"/>
        <c:axId val="0"/>
      </c:bar3DChart>
      <c:catAx>
        <c:axId val="229664160"/>
        <c:scaling>
          <c:orientation val="maxMin"/>
        </c:scaling>
        <c:delete val="1"/>
        <c:axPos val="l"/>
        <c:numFmt formatCode="General" sourceLinked="0"/>
        <c:majorTickMark val="out"/>
        <c:minorTickMark val="none"/>
        <c:tickLblPos val="nextTo"/>
        <c:crossAx val="229664552"/>
        <c:crosses val="autoZero"/>
        <c:auto val="1"/>
        <c:lblAlgn val="ctr"/>
        <c:lblOffset val="100"/>
        <c:noMultiLvlLbl val="0"/>
      </c:catAx>
      <c:valAx>
        <c:axId val="229664552"/>
        <c:scaling>
          <c:orientation val="minMax"/>
          <c:max val="1"/>
        </c:scaling>
        <c:delete val="0"/>
        <c:axPos val="t"/>
        <c:numFmt formatCode="###0.0%" sourceLinked="1"/>
        <c:majorTickMark val="out"/>
        <c:minorTickMark val="none"/>
        <c:tickLblPos val="nextTo"/>
        <c:txPr>
          <a:bodyPr/>
          <a:lstStyle/>
          <a:p>
            <a:pPr>
              <a:defRPr sz="100"/>
            </a:pPr>
            <a:endParaRPr lang="es-MX"/>
          </a:p>
        </c:txPr>
        <c:crossAx val="229664160"/>
        <c:crosses val="autoZero"/>
        <c:crossBetween val="between"/>
      </c:valAx>
    </c:plotArea>
    <c:plotVisOnly val="1"/>
    <c:dispBlanksAs val="gap"/>
    <c:showDLblsOverMax val="0"/>
  </c:chart>
  <c:txPr>
    <a:bodyPr/>
    <a:lstStyle/>
    <a:p>
      <a:pPr>
        <a:defRPr sz="1800"/>
      </a:pPr>
      <a:endParaRPr lang="es-MX"/>
    </a:p>
  </c:txPr>
  <c:externalData r:id="rId1">
    <c:autoUpdate val="0"/>
  </c:externalData>
</c:chartSpace>
</file>

<file path=ppt/charts/chart12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0"/>
      <c:rotY val="0"/>
      <c:rAngAx val="0"/>
      <c:perspective val="0"/>
    </c:view3D>
    <c:floor>
      <c:thickness val="0"/>
    </c:floor>
    <c:sideWall>
      <c:thickness val="0"/>
    </c:sideWall>
    <c:backWall>
      <c:thickness val="0"/>
    </c:backWall>
    <c:plotArea>
      <c:layout>
        <c:manualLayout>
          <c:layoutTarget val="inner"/>
          <c:xMode val="edge"/>
          <c:yMode val="edge"/>
          <c:x val="7.8505121669814465E-3"/>
          <c:y val="3.7452039188836089E-3"/>
          <c:w val="0.53036414558351219"/>
          <c:h val="0.96627898152161495"/>
        </c:manualLayout>
      </c:layout>
      <c:bar3DChart>
        <c:barDir val="bar"/>
        <c:grouping val="clustered"/>
        <c:varyColors val="0"/>
        <c:ser>
          <c:idx val="0"/>
          <c:order val="0"/>
          <c:tx>
            <c:strRef>
              <c:f>Hoja1!$B$1</c:f>
              <c:strCache>
                <c:ptCount val="1"/>
                <c:pt idx="0">
                  <c:v>Serie 1</c:v>
                </c:pt>
              </c:strCache>
            </c:strRef>
          </c:tx>
          <c:spPr>
            <a:solidFill>
              <a:schemeClr val="accent5">
                <a:lumMod val="50000"/>
              </a:schemeClr>
            </a:solidFill>
            <a:ln>
              <a:solidFill>
                <a:schemeClr val="tx1">
                  <a:lumMod val="95000"/>
                  <a:lumOff val="5000"/>
                </a:schemeClr>
              </a:solidFill>
            </a:ln>
            <a:scene3d>
              <a:camera prst="orthographicFront"/>
              <a:lightRig rig="threePt" dir="t"/>
            </a:scene3d>
            <a:sp3d>
              <a:bevelT w="0" h="0"/>
            </a:sp3d>
          </c:spPr>
          <c:invertIfNegative val="0"/>
          <c:dPt>
            <c:idx val="0"/>
            <c:invertIfNegative val="0"/>
            <c:bubble3D val="0"/>
            <c:extLst>
              <c:ext xmlns:c16="http://schemas.microsoft.com/office/drawing/2014/chart" uri="{C3380CC4-5D6E-409C-BE32-E72D297353CC}">
                <c16:uniqueId val="{00000000-D8F6-41F9-BCD3-BB871A3F34E6}"/>
              </c:ext>
            </c:extLst>
          </c:dPt>
          <c:dPt>
            <c:idx val="1"/>
            <c:invertIfNegative val="0"/>
            <c:bubble3D val="0"/>
            <c:extLst>
              <c:ext xmlns:c16="http://schemas.microsoft.com/office/drawing/2014/chart" uri="{C3380CC4-5D6E-409C-BE32-E72D297353CC}">
                <c16:uniqueId val="{00000001-D8F6-41F9-BCD3-BB871A3F34E6}"/>
              </c:ext>
            </c:extLst>
          </c:dPt>
          <c:dPt>
            <c:idx val="2"/>
            <c:invertIfNegative val="0"/>
            <c:bubble3D val="0"/>
            <c:extLst>
              <c:ext xmlns:c16="http://schemas.microsoft.com/office/drawing/2014/chart" uri="{C3380CC4-5D6E-409C-BE32-E72D297353CC}">
                <c16:uniqueId val="{00000002-D8F6-41F9-BCD3-BB871A3F34E6}"/>
              </c:ext>
            </c:extLst>
          </c:dPt>
          <c:dLbls>
            <c:dLbl>
              <c:idx val="25"/>
              <c:layout>
                <c:manualLayout>
                  <c:x val="-9.6283556140278309E-2"/>
                  <c:y val="-6.7482590227053102E-3"/>
                </c:manualLayout>
              </c:layout>
              <c:showLegendKey val="0"/>
              <c:showVal val="1"/>
              <c:showCatName val="0"/>
              <c:showSerName val="0"/>
              <c:showPercent val="0"/>
              <c:showBubbleSize val="0"/>
              <c:extLst>
                <c:ext xmlns:c15="http://schemas.microsoft.com/office/drawing/2012/chart" uri="{CE6537A1-D6FC-4f65-9D91-7224C49458BB}">
                  <c15:layout>
                    <c:manualLayout>
                      <c:w val="0.36438242291377843"/>
                      <c:h val="7.296823526230041E-2"/>
                    </c:manualLayout>
                  </c15:layout>
                </c:ext>
                <c:ext xmlns:c16="http://schemas.microsoft.com/office/drawing/2014/chart" uri="{C3380CC4-5D6E-409C-BE32-E72D297353CC}">
                  <c16:uniqueId val="{00000019-D8F6-41F9-BCD3-BB871A3F34E6}"/>
                </c:ext>
              </c:extLst>
            </c:dLbl>
            <c:dLbl>
              <c:idx val="27"/>
              <c:layout>
                <c:manualLayout>
                  <c:x val="-1.6945692391651054E-2"/>
                  <c:y val="4.4901190689357537E-3"/>
                </c:manualLayout>
              </c:layout>
              <c:showLegendKey val="0"/>
              <c:showVal val="1"/>
              <c:showCatName val="0"/>
              <c:showSerName val="0"/>
              <c:showPercent val="0"/>
              <c:showBubbleSize val="0"/>
              <c:extLst>
                <c:ext xmlns:c15="http://schemas.microsoft.com/office/drawing/2012/chart" uri="{CE6537A1-D6FC-4f65-9D91-7224C49458BB}">
                  <c15:layout>
                    <c:manualLayout>
                      <c:w val="0.2718516037696827"/>
                      <c:h val="5.6054722817960687E-2"/>
                    </c:manualLayout>
                  </c15:layout>
                </c:ext>
                <c:ext xmlns:c16="http://schemas.microsoft.com/office/drawing/2014/chart" uri="{C3380CC4-5D6E-409C-BE32-E72D297353CC}">
                  <c16:uniqueId val="{0000001B-D8F6-41F9-BCD3-BB871A3F34E6}"/>
                </c:ext>
              </c:extLst>
            </c:dLbl>
            <c:spPr>
              <a:noFill/>
              <a:ln>
                <a:noFill/>
              </a:ln>
              <a:effectLst/>
            </c:spPr>
            <c:txPr>
              <a:bodyPr vertOverflow="overflow" horzOverflow="overflow">
                <a:noAutofit/>
              </a:bodyPr>
              <a:lstStyle/>
              <a:p>
                <a:pPr algn="ctr">
                  <a:defRPr lang="es-MX" sz="900" b="1" i="0" u="none" strike="noStrike" kern="1200" baseline="0">
                    <a:solidFill>
                      <a:schemeClr val="tx1">
                        <a:lumMod val="75000"/>
                        <a:lumOff val="25000"/>
                      </a:schemeClr>
                    </a:solidFill>
                    <a:effectLst/>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pPr xmlns:c15="http://schemas.microsoft.com/office/drawing/2012/chart">
                  <a:prstGeom prst="rect">
                    <a:avLst/>
                  </a:prstGeom>
                </c15:spPr>
                <c15:layout/>
                <c15:showLeaderLines val="0"/>
              </c:ext>
            </c:extLst>
          </c:dLbls>
          <c:cat>
            <c:strRef>
              <c:f>Hoja1!$A$2:$A$29</c:f>
              <c:strCache>
                <c:ptCount val="28"/>
                <c:pt idx="0">
                  <c:v>Licuadora</c:v>
                </c:pt>
                <c:pt idx="1">
                  <c:v>Refrigerador</c:v>
                </c:pt>
                <c:pt idx="2">
                  <c:v>Extractor o exprimidor de jugos</c:v>
                </c:pt>
                <c:pt idx="3">
                  <c:v>Ollas y sartenes</c:v>
                </c:pt>
                <c:pt idx="4">
                  <c:v>Cafetera</c:v>
                </c:pt>
                <c:pt idx="5">
                  <c:v>Tostador eléctrico</c:v>
                </c:pt>
                <c:pt idx="6">
                  <c:v>Horno de microondas</c:v>
                </c:pt>
                <c:pt idx="7">
                  <c:v>Filtro o purificador de agua</c:v>
                </c:pt>
                <c:pt idx="8">
                  <c:v>Batidora</c:v>
                </c:pt>
                <c:pt idx="9">
                  <c:v>Procesador de alimentos</c:v>
                </c:pt>
                <c:pt idx="10">
                  <c:v> Calefactor </c:v>
                </c:pt>
                <c:pt idx="11">
                  <c:v>Lavadora</c:v>
                </c:pt>
                <c:pt idx="12">
                  <c:v>Secadora para la ropa</c:v>
                </c:pt>
                <c:pt idx="13">
                  <c:v>Aspiradora</c:v>
                </c:pt>
                <c:pt idx="14">
                  <c:v>Estéreo, modular, minicomponente</c:v>
                </c:pt>
                <c:pt idx="15">
                  <c:v>radiograbadora</c:v>
                </c:pt>
                <c:pt idx="16">
                  <c:v>radio</c:v>
                </c:pt>
                <c:pt idx="17">
                  <c:v>televisor analógico</c:v>
                </c:pt>
                <c:pt idx="18">
                  <c:v>televisor digital</c:v>
                </c:pt>
                <c:pt idx="19">
                  <c:v>DVD, Blu-ray (reproductor de discos de video)</c:v>
                </c:pt>
                <c:pt idx="20">
                  <c:v>videocasetera</c:v>
                </c:pt>
                <c:pt idx="21">
                  <c:v>plancha eléctrica</c:v>
                </c:pt>
                <c:pt idx="22">
                  <c:v>máquina de coser</c:v>
                </c:pt>
                <c:pt idx="23">
                  <c:v>ventilador</c:v>
                </c:pt>
                <c:pt idx="24">
                  <c:v>impresora</c:v>
                </c:pt>
                <c:pt idx="25">
                  <c:v>videojuegos: Wii, Playstation, Xbox u otro</c:v>
                </c:pt>
                <c:pt idx="26">
                  <c:v>Servicio de streaming, por ejemplo: Netflix, Amazon  Prime, HBO, etc.</c:v>
                </c:pt>
                <c:pt idx="27">
                  <c:v>estufa de gas o estufa eléctrica?</c:v>
                </c:pt>
              </c:strCache>
            </c:strRef>
          </c:cat>
          <c:val>
            <c:numRef>
              <c:f>Hoja1!$B$2:$B$29</c:f>
              <c:numCache>
                <c:formatCode>###0.0%</c:formatCode>
                <c:ptCount val="28"/>
                <c:pt idx="0">
                  <c:v>0.96799999999999997</c:v>
                </c:pt>
                <c:pt idx="1">
                  <c:v>0.93400000000000005</c:v>
                </c:pt>
                <c:pt idx="2">
                  <c:v>0.28899999999999998</c:v>
                </c:pt>
                <c:pt idx="3">
                  <c:v>0.72799999999999998</c:v>
                </c:pt>
                <c:pt idx="4">
                  <c:v>0.34599999999999997</c:v>
                </c:pt>
                <c:pt idx="5">
                  <c:v>0.27600000000000002</c:v>
                </c:pt>
                <c:pt idx="6">
                  <c:v>0.66600000000000004</c:v>
                </c:pt>
                <c:pt idx="7">
                  <c:v>0.159</c:v>
                </c:pt>
                <c:pt idx="8">
                  <c:v>0.44</c:v>
                </c:pt>
                <c:pt idx="9">
                  <c:v>0.152</c:v>
                </c:pt>
                <c:pt idx="10">
                  <c:v>7.4999999999999997E-2</c:v>
                </c:pt>
                <c:pt idx="11">
                  <c:v>0.81200000000000006</c:v>
                </c:pt>
                <c:pt idx="12">
                  <c:v>0.29599999999999999</c:v>
                </c:pt>
                <c:pt idx="16">
                  <c:v>0.77100000000000002</c:v>
                </c:pt>
                <c:pt idx="19">
                  <c:v>0.75700000000000001</c:v>
                </c:pt>
                <c:pt idx="21">
                  <c:v>0.96699999999999997</c:v>
                </c:pt>
                <c:pt idx="22">
                  <c:v>0.222</c:v>
                </c:pt>
                <c:pt idx="23">
                  <c:v>0.40100000000000002</c:v>
                </c:pt>
                <c:pt idx="24">
                  <c:v>0.221</c:v>
                </c:pt>
                <c:pt idx="25">
                  <c:v>0.17399999999999999</c:v>
                </c:pt>
                <c:pt idx="27">
                  <c:v>0.97699999999999998</c:v>
                </c:pt>
              </c:numCache>
            </c:numRef>
          </c:val>
          <c:shape val="cylinder"/>
          <c:extLst>
            <c:ext xmlns:c16="http://schemas.microsoft.com/office/drawing/2014/chart" uri="{C3380CC4-5D6E-409C-BE32-E72D297353CC}">
              <c16:uniqueId val="{0000001C-D8F6-41F9-BCD3-BB871A3F34E6}"/>
            </c:ext>
          </c:extLst>
        </c:ser>
        <c:dLbls>
          <c:showLegendKey val="0"/>
          <c:showVal val="0"/>
          <c:showCatName val="0"/>
          <c:showSerName val="0"/>
          <c:showPercent val="0"/>
          <c:showBubbleSize val="0"/>
        </c:dLbls>
        <c:gapWidth val="25"/>
        <c:gapDepth val="138"/>
        <c:shape val="box"/>
        <c:axId val="229664160"/>
        <c:axId val="229664552"/>
        <c:axId val="0"/>
      </c:bar3DChart>
      <c:catAx>
        <c:axId val="229664160"/>
        <c:scaling>
          <c:orientation val="maxMin"/>
        </c:scaling>
        <c:delete val="1"/>
        <c:axPos val="l"/>
        <c:numFmt formatCode="General" sourceLinked="0"/>
        <c:majorTickMark val="out"/>
        <c:minorTickMark val="none"/>
        <c:tickLblPos val="nextTo"/>
        <c:crossAx val="229664552"/>
        <c:crosses val="autoZero"/>
        <c:auto val="1"/>
        <c:lblAlgn val="ctr"/>
        <c:lblOffset val="100"/>
        <c:noMultiLvlLbl val="0"/>
      </c:catAx>
      <c:valAx>
        <c:axId val="229664552"/>
        <c:scaling>
          <c:orientation val="minMax"/>
          <c:max val="1"/>
        </c:scaling>
        <c:delete val="1"/>
        <c:axPos val="t"/>
        <c:numFmt formatCode="###0.0%" sourceLinked="1"/>
        <c:majorTickMark val="out"/>
        <c:minorTickMark val="none"/>
        <c:tickLblPos val="nextTo"/>
        <c:crossAx val="229664160"/>
        <c:crosses val="autoZero"/>
        <c:crossBetween val="between"/>
      </c:valAx>
    </c:plotArea>
    <c:plotVisOnly val="1"/>
    <c:dispBlanksAs val="gap"/>
    <c:showDLblsOverMax val="0"/>
  </c:chart>
  <c:txPr>
    <a:bodyPr/>
    <a:lstStyle/>
    <a:p>
      <a:pPr>
        <a:defRPr sz="1800"/>
      </a:pPr>
      <a:endParaRPr lang="es-MX"/>
    </a:p>
  </c:txPr>
  <c:externalData r:id="rId1">
    <c:autoUpdate val="0"/>
  </c:externalData>
</c:chartSpace>
</file>

<file path=ppt/charts/chart12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0"/>
      <c:rotY val="0"/>
      <c:rAngAx val="0"/>
      <c:perspective val="0"/>
    </c:view3D>
    <c:floor>
      <c:thickness val="0"/>
    </c:floor>
    <c:sideWall>
      <c:thickness val="0"/>
    </c:sideWall>
    <c:backWall>
      <c:thickness val="0"/>
    </c:backWall>
    <c:plotArea>
      <c:layout>
        <c:manualLayout>
          <c:layoutTarget val="inner"/>
          <c:xMode val="edge"/>
          <c:yMode val="edge"/>
          <c:x val="8.4584286564918981E-2"/>
          <c:y val="1.1599075546575852E-3"/>
          <c:w val="0.611016541705108"/>
          <c:h val="0.96627898152161495"/>
        </c:manualLayout>
      </c:layout>
      <c:bar3DChart>
        <c:barDir val="bar"/>
        <c:grouping val="clustered"/>
        <c:varyColors val="0"/>
        <c:ser>
          <c:idx val="0"/>
          <c:order val="0"/>
          <c:tx>
            <c:strRef>
              <c:f>Hoja1!$B$1</c:f>
              <c:strCache>
                <c:ptCount val="1"/>
                <c:pt idx="0">
                  <c:v>Serie 1</c:v>
                </c:pt>
              </c:strCache>
            </c:strRef>
          </c:tx>
          <c:spPr>
            <a:gradFill flip="none" rotWithShape="1">
              <a:gsLst>
                <a:gs pos="0">
                  <a:schemeClr val="accent5">
                    <a:lumMod val="50000"/>
                    <a:shade val="30000"/>
                    <a:satMod val="115000"/>
                  </a:schemeClr>
                </a:gs>
                <a:gs pos="50000">
                  <a:schemeClr val="accent5">
                    <a:lumMod val="50000"/>
                    <a:shade val="67500"/>
                    <a:satMod val="115000"/>
                  </a:schemeClr>
                </a:gs>
                <a:gs pos="100000">
                  <a:schemeClr val="accent5">
                    <a:lumMod val="50000"/>
                    <a:shade val="100000"/>
                    <a:satMod val="115000"/>
                  </a:schemeClr>
                </a:gs>
              </a:gsLst>
              <a:lin ang="10800000" scaled="1"/>
              <a:tileRect/>
            </a:gradFill>
            <a:ln>
              <a:solidFill>
                <a:schemeClr val="tx1">
                  <a:lumMod val="95000"/>
                  <a:lumOff val="5000"/>
                </a:schemeClr>
              </a:solidFill>
            </a:ln>
            <a:scene3d>
              <a:camera prst="orthographicFront"/>
              <a:lightRig rig="threePt" dir="t"/>
            </a:scene3d>
            <a:sp3d>
              <a:bevelT w="0" h="0"/>
            </a:sp3d>
          </c:spPr>
          <c:invertIfNegative val="0"/>
          <c:dPt>
            <c:idx val="0"/>
            <c:invertIfNegative val="0"/>
            <c:bubble3D val="0"/>
            <c:extLst>
              <c:ext xmlns:c16="http://schemas.microsoft.com/office/drawing/2014/chart" uri="{C3380CC4-5D6E-409C-BE32-E72D297353CC}">
                <c16:uniqueId val="{00000001-5640-4AF7-BF58-E04464C5F302}"/>
              </c:ext>
            </c:extLst>
          </c:dPt>
          <c:dPt>
            <c:idx val="1"/>
            <c:invertIfNegative val="0"/>
            <c:bubble3D val="0"/>
            <c:extLst>
              <c:ext xmlns:c16="http://schemas.microsoft.com/office/drawing/2014/chart" uri="{C3380CC4-5D6E-409C-BE32-E72D297353CC}">
                <c16:uniqueId val="{00000003-5640-4AF7-BF58-E04464C5F302}"/>
              </c:ext>
            </c:extLst>
          </c:dPt>
          <c:dPt>
            <c:idx val="2"/>
            <c:invertIfNegative val="0"/>
            <c:bubble3D val="0"/>
            <c:extLst>
              <c:ext xmlns:c16="http://schemas.microsoft.com/office/drawing/2014/chart" uri="{C3380CC4-5D6E-409C-BE32-E72D297353CC}">
                <c16:uniqueId val="{00000005-5640-4AF7-BF58-E04464C5F302}"/>
              </c:ext>
            </c:extLst>
          </c:dPt>
          <c:dLbls>
            <c:dLbl>
              <c:idx val="0"/>
              <c:layout>
                <c:manualLayout>
                  <c:x val="-1.9414967411136394E-2"/>
                  <c:y val="0"/>
                </c:manualLayout>
              </c:layout>
              <c:showLegendKey val="0"/>
              <c:showVal val="1"/>
              <c:showCatName val="0"/>
              <c:showSerName val="0"/>
              <c:showPercent val="0"/>
              <c:showBubbleSize val="0"/>
              <c:extLst>
                <c:ext xmlns:c15="http://schemas.microsoft.com/office/drawing/2012/chart" uri="{CE6537A1-D6FC-4f65-9D91-7224C49458BB}">
                  <c15:layout>
                    <c:manualLayout>
                      <c:w val="0.38917302175622903"/>
                      <c:h val="9.0623887281130439E-2"/>
                    </c:manualLayout>
                  </c15:layout>
                </c:ext>
                <c:ext xmlns:c16="http://schemas.microsoft.com/office/drawing/2014/chart" uri="{C3380CC4-5D6E-409C-BE32-E72D297353CC}">
                  <c16:uniqueId val="{00000001-5640-4AF7-BF58-E04464C5F302}"/>
                </c:ext>
              </c:extLst>
            </c:dLbl>
            <c:dLbl>
              <c:idx val="1"/>
              <c:layout>
                <c:manualLayout>
                  <c:x val="-2.9122451116704591E-2"/>
                  <c:y val="-3.0349593865080524E-3"/>
                </c:manualLayout>
              </c:layout>
              <c:showLegendKey val="0"/>
              <c:showVal val="1"/>
              <c:showCatName val="0"/>
              <c:showSerName val="0"/>
              <c:showPercent val="0"/>
              <c:showBubbleSize val="0"/>
              <c:extLst>
                <c:ext xmlns:c15="http://schemas.microsoft.com/office/drawing/2012/chart" uri="{CE6537A1-D6FC-4f65-9D91-7224C49458BB}">
                  <c15:layout>
                    <c:manualLayout>
                      <c:w val="0.37278342603852876"/>
                      <c:h val="9.0623887281130439E-2"/>
                    </c:manualLayout>
                  </c15:layout>
                </c:ext>
                <c:ext xmlns:c16="http://schemas.microsoft.com/office/drawing/2014/chart" uri="{C3380CC4-5D6E-409C-BE32-E72D297353CC}">
                  <c16:uniqueId val="{00000003-5640-4AF7-BF58-E04464C5F302}"/>
                </c:ext>
              </c:extLst>
            </c:dLbl>
            <c:dLbl>
              <c:idx val="3"/>
              <c:layout>
                <c:manualLayout>
                  <c:x val="-5.8244902233409182E-2"/>
                  <c:y val="0"/>
                </c:manualLayout>
              </c:layout>
              <c:showLegendKey val="0"/>
              <c:showVal val="1"/>
              <c:showCatName val="0"/>
              <c:showSerName val="0"/>
              <c:showPercent val="0"/>
              <c:showBubbleSize val="0"/>
              <c:extLst>
                <c:ext xmlns:c15="http://schemas.microsoft.com/office/drawing/2012/chart" uri="{CE6537A1-D6FC-4f65-9D91-7224C49458BB}">
                  <c15:layout>
                    <c:manualLayout>
                      <c:w val="0.36975805434509273"/>
                      <c:h val="9.0623887281130439E-2"/>
                    </c:manualLayout>
                  </c15:layout>
                </c:ext>
                <c:ext xmlns:c16="http://schemas.microsoft.com/office/drawing/2014/chart" uri="{C3380CC4-5D6E-409C-BE32-E72D297353CC}">
                  <c16:uniqueId val="{00000000-5264-45CA-9C72-9E7E2C72ECD6}"/>
                </c:ext>
              </c:extLst>
            </c:dLbl>
            <c:spPr>
              <a:noFill/>
              <a:ln>
                <a:noFill/>
              </a:ln>
              <a:effectLst/>
            </c:spPr>
            <c:txPr>
              <a:bodyPr/>
              <a:lstStyle/>
              <a:p>
                <a:pPr algn="ctr">
                  <a:defRPr lang="es-MX" sz="1100" b="1" i="0" u="none" strike="noStrike" kern="1200" baseline="0">
                    <a:solidFill>
                      <a:schemeClr val="tx1">
                        <a:lumMod val="75000"/>
                        <a:lumOff val="25000"/>
                      </a:schemeClr>
                    </a:solidFill>
                    <a:effectLst/>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Hoja1!$A$2:$A$6</c:f>
              <c:strCache>
                <c:ptCount val="5"/>
                <c:pt idx="0">
                  <c:v>línea telefónica fija</c:v>
                </c:pt>
                <c:pt idx="1">
                  <c:v>teléfono móvil o celular</c:v>
                </c:pt>
                <c:pt idx="2">
                  <c:v>computadora (laptop o de escritorio)</c:v>
                </c:pt>
                <c:pt idx="3">
                  <c:v>Tableta</c:v>
                </c:pt>
                <c:pt idx="4">
                  <c:v>televisión de paga</c:v>
                </c:pt>
              </c:strCache>
            </c:strRef>
          </c:cat>
          <c:val>
            <c:numRef>
              <c:f>Hoja1!$B$2:$B$6</c:f>
              <c:numCache>
                <c:formatCode>###0.0%</c:formatCode>
                <c:ptCount val="5"/>
                <c:pt idx="0">
                  <c:v>0.64</c:v>
                </c:pt>
                <c:pt idx="1">
                  <c:v>0.83</c:v>
                </c:pt>
                <c:pt idx="2">
                  <c:v>0.48</c:v>
                </c:pt>
                <c:pt idx="3">
                  <c:v>0.23</c:v>
                </c:pt>
                <c:pt idx="4">
                  <c:v>0.36</c:v>
                </c:pt>
              </c:numCache>
            </c:numRef>
          </c:val>
          <c:extLst>
            <c:ext xmlns:c16="http://schemas.microsoft.com/office/drawing/2014/chart" uri="{C3380CC4-5D6E-409C-BE32-E72D297353CC}">
              <c16:uniqueId val="{00000006-5640-4AF7-BF58-E04464C5F302}"/>
            </c:ext>
          </c:extLst>
        </c:ser>
        <c:dLbls>
          <c:showLegendKey val="0"/>
          <c:showVal val="0"/>
          <c:showCatName val="0"/>
          <c:showSerName val="0"/>
          <c:showPercent val="0"/>
          <c:showBubbleSize val="0"/>
        </c:dLbls>
        <c:gapWidth val="25"/>
        <c:gapDepth val="138"/>
        <c:shape val="box"/>
        <c:axId val="229664160"/>
        <c:axId val="229664552"/>
        <c:axId val="0"/>
      </c:bar3DChart>
      <c:catAx>
        <c:axId val="229664160"/>
        <c:scaling>
          <c:orientation val="maxMin"/>
        </c:scaling>
        <c:delete val="1"/>
        <c:axPos val="l"/>
        <c:numFmt formatCode="General" sourceLinked="0"/>
        <c:majorTickMark val="out"/>
        <c:minorTickMark val="none"/>
        <c:tickLblPos val="nextTo"/>
        <c:crossAx val="229664552"/>
        <c:crosses val="autoZero"/>
        <c:auto val="1"/>
        <c:lblAlgn val="ctr"/>
        <c:lblOffset val="100"/>
        <c:noMultiLvlLbl val="0"/>
      </c:catAx>
      <c:valAx>
        <c:axId val="229664552"/>
        <c:scaling>
          <c:orientation val="minMax"/>
          <c:max val="1"/>
        </c:scaling>
        <c:delete val="1"/>
        <c:axPos val="t"/>
        <c:numFmt formatCode="###0.0%" sourceLinked="1"/>
        <c:majorTickMark val="out"/>
        <c:minorTickMark val="none"/>
        <c:tickLblPos val="nextTo"/>
        <c:crossAx val="229664160"/>
        <c:crosses val="autoZero"/>
        <c:crossBetween val="between"/>
      </c:valAx>
    </c:plotArea>
    <c:plotVisOnly val="1"/>
    <c:dispBlanksAs val="gap"/>
    <c:showDLblsOverMax val="0"/>
  </c:chart>
  <c:txPr>
    <a:bodyPr/>
    <a:lstStyle/>
    <a:p>
      <a:pPr>
        <a:defRPr sz="1800"/>
      </a:pPr>
      <a:endParaRPr lang="es-MX"/>
    </a:p>
  </c:txPr>
  <c:externalData r:id="rId1">
    <c:autoUpdate val="0"/>
  </c:externalData>
</c:chartSpace>
</file>

<file path=ppt/charts/chart12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0"/>
      <c:rotY val="0"/>
      <c:rAngAx val="0"/>
      <c:perspective val="0"/>
    </c:view3D>
    <c:floor>
      <c:thickness val="0"/>
    </c:floor>
    <c:sideWall>
      <c:thickness val="0"/>
    </c:sideWall>
    <c:backWall>
      <c:thickness val="0"/>
    </c:backWall>
    <c:plotArea>
      <c:layout>
        <c:manualLayout>
          <c:layoutTarget val="inner"/>
          <c:xMode val="edge"/>
          <c:yMode val="edge"/>
          <c:x val="1.0880031687807616E-2"/>
          <c:y val="1.1600389678645391E-3"/>
          <c:w val="0.59503371097502444"/>
          <c:h val="0.96627898152161495"/>
        </c:manualLayout>
      </c:layout>
      <c:bar3DChart>
        <c:barDir val="bar"/>
        <c:grouping val="clustered"/>
        <c:varyColors val="0"/>
        <c:ser>
          <c:idx val="0"/>
          <c:order val="0"/>
          <c:tx>
            <c:strRef>
              <c:f>Hoja1!$B$1</c:f>
              <c:strCache>
                <c:ptCount val="1"/>
                <c:pt idx="0">
                  <c:v>Serie 1</c:v>
                </c:pt>
              </c:strCache>
            </c:strRef>
          </c:tx>
          <c:spPr>
            <a:gradFill flip="none" rotWithShape="1">
              <a:gsLst>
                <a:gs pos="0">
                  <a:schemeClr val="accent5">
                    <a:lumMod val="50000"/>
                    <a:shade val="30000"/>
                    <a:satMod val="115000"/>
                  </a:schemeClr>
                </a:gs>
                <a:gs pos="50000">
                  <a:schemeClr val="accent5">
                    <a:lumMod val="50000"/>
                    <a:shade val="67500"/>
                    <a:satMod val="115000"/>
                  </a:schemeClr>
                </a:gs>
                <a:gs pos="100000">
                  <a:schemeClr val="accent5">
                    <a:lumMod val="50000"/>
                    <a:shade val="100000"/>
                    <a:satMod val="115000"/>
                  </a:schemeClr>
                </a:gs>
              </a:gsLst>
              <a:lin ang="10800000" scaled="1"/>
              <a:tileRect/>
            </a:gradFill>
            <a:ln>
              <a:solidFill>
                <a:schemeClr val="tx1">
                  <a:lumMod val="95000"/>
                  <a:lumOff val="5000"/>
                </a:schemeClr>
              </a:solidFill>
            </a:ln>
            <a:scene3d>
              <a:camera prst="orthographicFront"/>
              <a:lightRig rig="threePt" dir="t"/>
            </a:scene3d>
            <a:sp3d>
              <a:bevelT w="0" h="0"/>
            </a:sp3d>
          </c:spPr>
          <c:invertIfNegative val="0"/>
          <c:dPt>
            <c:idx val="0"/>
            <c:invertIfNegative val="0"/>
            <c:bubble3D val="0"/>
            <c:extLst>
              <c:ext xmlns:c16="http://schemas.microsoft.com/office/drawing/2014/chart" uri="{C3380CC4-5D6E-409C-BE32-E72D297353CC}">
                <c16:uniqueId val="{00000000-BA92-4382-B693-68DBC944F44A}"/>
              </c:ext>
            </c:extLst>
          </c:dPt>
          <c:dPt>
            <c:idx val="1"/>
            <c:invertIfNegative val="0"/>
            <c:bubble3D val="0"/>
            <c:extLst>
              <c:ext xmlns:c16="http://schemas.microsoft.com/office/drawing/2014/chart" uri="{C3380CC4-5D6E-409C-BE32-E72D297353CC}">
                <c16:uniqueId val="{00000001-BA92-4382-B693-68DBC944F44A}"/>
              </c:ext>
            </c:extLst>
          </c:dPt>
          <c:dPt>
            <c:idx val="2"/>
            <c:invertIfNegative val="0"/>
            <c:bubble3D val="0"/>
            <c:extLst>
              <c:ext xmlns:c16="http://schemas.microsoft.com/office/drawing/2014/chart" uri="{C3380CC4-5D6E-409C-BE32-E72D297353CC}">
                <c16:uniqueId val="{00000002-BA92-4382-B693-68DBC944F44A}"/>
              </c:ext>
            </c:extLst>
          </c:dPt>
          <c:dLbls>
            <c:spPr>
              <a:noFill/>
              <a:ln>
                <a:noFill/>
              </a:ln>
              <a:effectLst/>
            </c:spPr>
            <c:txPr>
              <a:bodyPr/>
              <a:lstStyle/>
              <a:p>
                <a:pPr algn="ctr">
                  <a:defRPr lang="es-MX" sz="1100" b="1" i="0" u="none" strike="noStrike" kern="1200" baseline="0">
                    <a:solidFill>
                      <a:schemeClr val="tx1">
                        <a:lumMod val="75000"/>
                        <a:lumOff val="25000"/>
                      </a:schemeClr>
                    </a:solidFill>
                    <a:effectLst/>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Hoja1!$A$2:$A$6</c:f>
              <c:strCache>
                <c:ptCount val="5"/>
                <c:pt idx="0">
                  <c:v>línea telefónica fija</c:v>
                </c:pt>
                <c:pt idx="1">
                  <c:v>teléfono móvil o celular</c:v>
                </c:pt>
                <c:pt idx="2">
                  <c:v>computadora (laptop o de escritorio)</c:v>
                </c:pt>
                <c:pt idx="3">
                  <c:v>Tableta</c:v>
                </c:pt>
                <c:pt idx="4">
                  <c:v>televisión de paga</c:v>
                </c:pt>
              </c:strCache>
            </c:strRef>
          </c:cat>
          <c:val>
            <c:numRef>
              <c:f>Hoja1!$B$2:$B$6</c:f>
              <c:numCache>
                <c:formatCode>###0.0%</c:formatCode>
                <c:ptCount val="5"/>
                <c:pt idx="0">
                  <c:v>0.65</c:v>
                </c:pt>
                <c:pt idx="1">
                  <c:v>0.89200000000000002</c:v>
                </c:pt>
                <c:pt idx="2">
                  <c:v>0.628</c:v>
                </c:pt>
              </c:numCache>
            </c:numRef>
          </c:val>
          <c:extLst>
            <c:ext xmlns:c16="http://schemas.microsoft.com/office/drawing/2014/chart" uri="{C3380CC4-5D6E-409C-BE32-E72D297353CC}">
              <c16:uniqueId val="{00000005-BA92-4382-B693-68DBC944F44A}"/>
            </c:ext>
          </c:extLst>
        </c:ser>
        <c:dLbls>
          <c:showLegendKey val="0"/>
          <c:showVal val="0"/>
          <c:showCatName val="0"/>
          <c:showSerName val="0"/>
          <c:showPercent val="0"/>
          <c:showBubbleSize val="0"/>
        </c:dLbls>
        <c:gapWidth val="25"/>
        <c:gapDepth val="138"/>
        <c:shape val="box"/>
        <c:axId val="229664160"/>
        <c:axId val="229664552"/>
        <c:axId val="0"/>
      </c:bar3DChart>
      <c:catAx>
        <c:axId val="229664160"/>
        <c:scaling>
          <c:orientation val="maxMin"/>
        </c:scaling>
        <c:delete val="1"/>
        <c:axPos val="l"/>
        <c:numFmt formatCode="General" sourceLinked="0"/>
        <c:majorTickMark val="out"/>
        <c:minorTickMark val="none"/>
        <c:tickLblPos val="nextTo"/>
        <c:crossAx val="229664552"/>
        <c:crosses val="autoZero"/>
        <c:auto val="1"/>
        <c:lblAlgn val="ctr"/>
        <c:lblOffset val="100"/>
        <c:noMultiLvlLbl val="0"/>
      </c:catAx>
      <c:valAx>
        <c:axId val="229664552"/>
        <c:scaling>
          <c:orientation val="minMax"/>
          <c:max val="1"/>
        </c:scaling>
        <c:delete val="1"/>
        <c:axPos val="t"/>
        <c:numFmt formatCode="###0.0%" sourceLinked="1"/>
        <c:majorTickMark val="out"/>
        <c:minorTickMark val="none"/>
        <c:tickLblPos val="nextTo"/>
        <c:crossAx val="229664160"/>
        <c:crosses val="autoZero"/>
        <c:crossBetween val="between"/>
      </c:valAx>
    </c:plotArea>
    <c:plotVisOnly val="1"/>
    <c:dispBlanksAs val="gap"/>
    <c:showDLblsOverMax val="0"/>
  </c:chart>
  <c:txPr>
    <a:bodyPr/>
    <a:lstStyle/>
    <a:p>
      <a:pPr>
        <a:defRPr sz="1800"/>
      </a:pPr>
      <a:endParaRPr lang="es-MX"/>
    </a:p>
  </c:txPr>
  <c:externalData r:id="rId1">
    <c:autoUpdate val="0"/>
  </c:externalData>
</c:chartSpace>
</file>

<file path=ppt/charts/chart12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0"/>
      <c:rotY val="0"/>
      <c:rAngAx val="0"/>
      <c:perspective val="0"/>
    </c:view3D>
    <c:floor>
      <c:thickness val="0"/>
    </c:floor>
    <c:sideWall>
      <c:thickness val="0"/>
    </c:sideWall>
    <c:backWall>
      <c:thickness val="0"/>
    </c:backWall>
    <c:plotArea>
      <c:layout>
        <c:manualLayout>
          <c:layoutTarget val="inner"/>
          <c:xMode val="edge"/>
          <c:yMode val="edge"/>
          <c:x val="1.0880031687807616E-2"/>
          <c:y val="1.1600389678645391E-3"/>
          <c:w val="0.58189409058840358"/>
          <c:h val="0.96627898152161495"/>
        </c:manualLayout>
      </c:layout>
      <c:bar3DChart>
        <c:barDir val="bar"/>
        <c:grouping val="clustered"/>
        <c:varyColors val="0"/>
        <c:ser>
          <c:idx val="0"/>
          <c:order val="0"/>
          <c:tx>
            <c:strRef>
              <c:f>Hoja1!$B$1</c:f>
              <c:strCache>
                <c:ptCount val="1"/>
                <c:pt idx="0">
                  <c:v>Serie 1</c:v>
                </c:pt>
              </c:strCache>
            </c:strRef>
          </c:tx>
          <c:spPr>
            <a:gradFill flip="none" rotWithShape="1">
              <a:gsLst>
                <a:gs pos="0">
                  <a:schemeClr val="accent5">
                    <a:lumMod val="50000"/>
                    <a:shade val="30000"/>
                    <a:satMod val="115000"/>
                  </a:schemeClr>
                </a:gs>
                <a:gs pos="50000">
                  <a:schemeClr val="accent5">
                    <a:lumMod val="50000"/>
                    <a:shade val="67500"/>
                    <a:satMod val="115000"/>
                  </a:schemeClr>
                </a:gs>
                <a:gs pos="100000">
                  <a:schemeClr val="accent5">
                    <a:lumMod val="50000"/>
                    <a:shade val="100000"/>
                    <a:satMod val="115000"/>
                  </a:schemeClr>
                </a:gs>
              </a:gsLst>
              <a:lin ang="10800000" scaled="1"/>
              <a:tileRect/>
            </a:gradFill>
            <a:ln>
              <a:solidFill>
                <a:schemeClr val="tx1">
                  <a:lumMod val="95000"/>
                  <a:lumOff val="5000"/>
                </a:schemeClr>
              </a:solidFill>
            </a:ln>
            <a:scene3d>
              <a:camera prst="orthographicFront"/>
              <a:lightRig rig="threePt" dir="t"/>
            </a:scene3d>
            <a:sp3d>
              <a:bevelT w="0" h="0"/>
            </a:sp3d>
          </c:spPr>
          <c:invertIfNegative val="0"/>
          <c:dPt>
            <c:idx val="0"/>
            <c:invertIfNegative val="0"/>
            <c:bubble3D val="0"/>
            <c:extLst>
              <c:ext xmlns:c16="http://schemas.microsoft.com/office/drawing/2014/chart" uri="{C3380CC4-5D6E-409C-BE32-E72D297353CC}">
                <c16:uniqueId val="{00000000-1F70-45CC-81A0-0578DCFC0D5A}"/>
              </c:ext>
            </c:extLst>
          </c:dPt>
          <c:dPt>
            <c:idx val="1"/>
            <c:invertIfNegative val="0"/>
            <c:bubble3D val="0"/>
            <c:extLst>
              <c:ext xmlns:c16="http://schemas.microsoft.com/office/drawing/2014/chart" uri="{C3380CC4-5D6E-409C-BE32-E72D297353CC}">
                <c16:uniqueId val="{00000001-1F70-45CC-81A0-0578DCFC0D5A}"/>
              </c:ext>
            </c:extLst>
          </c:dPt>
          <c:dPt>
            <c:idx val="2"/>
            <c:invertIfNegative val="0"/>
            <c:bubble3D val="0"/>
            <c:extLst>
              <c:ext xmlns:c16="http://schemas.microsoft.com/office/drawing/2014/chart" uri="{C3380CC4-5D6E-409C-BE32-E72D297353CC}">
                <c16:uniqueId val="{00000002-1F70-45CC-81A0-0578DCFC0D5A}"/>
              </c:ext>
            </c:extLst>
          </c:dPt>
          <c:dLbls>
            <c:dLbl>
              <c:idx val="1"/>
              <c:layout>
                <c:manualLayout>
                  <c:x val="-1.9414967411136394E-2"/>
                  <c:y val="2.7820152958903954E-17"/>
                </c:manualLayout>
              </c:layout>
              <c:showLegendKey val="0"/>
              <c:showVal val="1"/>
              <c:showCatName val="0"/>
              <c:showSerName val="0"/>
              <c:showPercent val="0"/>
              <c:showBubbleSize val="0"/>
              <c:extLst>
                <c:ext xmlns:c15="http://schemas.microsoft.com/office/drawing/2012/chart" uri="{CE6537A1-D6FC-4f65-9D91-7224C49458BB}">
                  <c15:layout>
                    <c:manualLayout>
                      <c:w val="0.42421398045814734"/>
                      <c:h val="0.13510436931835371"/>
                    </c:manualLayout>
                  </c15:layout>
                </c:ext>
                <c:ext xmlns:c16="http://schemas.microsoft.com/office/drawing/2014/chart" uri="{C3380CC4-5D6E-409C-BE32-E72D297353CC}">
                  <c16:uniqueId val="{00000001-1F70-45CC-81A0-0578DCFC0D5A}"/>
                </c:ext>
              </c:extLst>
            </c:dLbl>
            <c:dLbl>
              <c:idx val="2"/>
              <c:layout>
                <c:manualLayout>
                  <c:x val="-2.4268709263920493E-2"/>
                  <c:y val="3.0354387836451059E-3"/>
                </c:manualLayout>
              </c:layout>
              <c:showLegendKey val="0"/>
              <c:showVal val="1"/>
              <c:showCatName val="0"/>
              <c:showSerName val="0"/>
              <c:showPercent val="0"/>
              <c:showBubbleSize val="0"/>
              <c:extLst>
                <c:ext xmlns:c15="http://schemas.microsoft.com/office/drawing/2012/chart" uri="{CE6537A1-D6FC-4f65-9D91-7224C49458BB}">
                  <c15:layout>
                    <c:manualLayout>
                      <c:w val="0.3600505706395245"/>
                      <c:h val="9.0623930594508198E-2"/>
                    </c:manualLayout>
                  </c15:layout>
                </c:ext>
                <c:ext xmlns:c16="http://schemas.microsoft.com/office/drawing/2014/chart" uri="{C3380CC4-5D6E-409C-BE32-E72D297353CC}">
                  <c16:uniqueId val="{00000002-1F70-45CC-81A0-0578DCFC0D5A}"/>
                </c:ext>
              </c:extLst>
            </c:dLbl>
            <c:spPr>
              <a:noFill/>
              <a:ln>
                <a:noFill/>
              </a:ln>
              <a:effectLst/>
            </c:spPr>
            <c:txPr>
              <a:bodyPr/>
              <a:lstStyle/>
              <a:p>
                <a:pPr algn="ctr">
                  <a:defRPr lang="es-MX" sz="1100" b="1" i="0" u="none" strike="noStrike" kern="1200" baseline="0">
                    <a:solidFill>
                      <a:schemeClr val="tx1">
                        <a:lumMod val="75000"/>
                        <a:lumOff val="25000"/>
                      </a:schemeClr>
                    </a:solidFill>
                    <a:effectLst/>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Hoja1!$A$2:$A$6</c:f>
              <c:strCache>
                <c:ptCount val="5"/>
                <c:pt idx="0">
                  <c:v>línea telefónica fija</c:v>
                </c:pt>
                <c:pt idx="1">
                  <c:v>teléfono móvil o celular</c:v>
                </c:pt>
                <c:pt idx="2">
                  <c:v>computadora (laptop o de escritorio)</c:v>
                </c:pt>
                <c:pt idx="3">
                  <c:v>Tableta</c:v>
                </c:pt>
                <c:pt idx="4">
                  <c:v>televisión de paga</c:v>
                </c:pt>
              </c:strCache>
            </c:strRef>
          </c:cat>
          <c:val>
            <c:numRef>
              <c:f>Hoja1!$B$2:$B$6</c:f>
              <c:numCache>
                <c:formatCode>###0.0%</c:formatCode>
                <c:ptCount val="5"/>
                <c:pt idx="0">
                  <c:v>0.61899999999999999</c:v>
                </c:pt>
                <c:pt idx="1">
                  <c:v>0.96299999999999997</c:v>
                </c:pt>
                <c:pt idx="2">
                  <c:v>0.31</c:v>
                </c:pt>
                <c:pt idx="3">
                  <c:v>0.26800000000000002</c:v>
                </c:pt>
                <c:pt idx="4">
                  <c:v>0.50800000000000001</c:v>
                </c:pt>
              </c:numCache>
            </c:numRef>
          </c:val>
          <c:extLst>
            <c:ext xmlns:c16="http://schemas.microsoft.com/office/drawing/2014/chart" uri="{C3380CC4-5D6E-409C-BE32-E72D297353CC}">
              <c16:uniqueId val="{00000005-1F70-45CC-81A0-0578DCFC0D5A}"/>
            </c:ext>
          </c:extLst>
        </c:ser>
        <c:dLbls>
          <c:showLegendKey val="0"/>
          <c:showVal val="0"/>
          <c:showCatName val="0"/>
          <c:showSerName val="0"/>
          <c:showPercent val="0"/>
          <c:showBubbleSize val="0"/>
        </c:dLbls>
        <c:gapWidth val="25"/>
        <c:gapDepth val="138"/>
        <c:shape val="box"/>
        <c:axId val="229664160"/>
        <c:axId val="229664552"/>
        <c:axId val="0"/>
      </c:bar3DChart>
      <c:catAx>
        <c:axId val="229664160"/>
        <c:scaling>
          <c:orientation val="maxMin"/>
        </c:scaling>
        <c:delete val="1"/>
        <c:axPos val="l"/>
        <c:numFmt formatCode="General" sourceLinked="0"/>
        <c:majorTickMark val="out"/>
        <c:minorTickMark val="none"/>
        <c:tickLblPos val="nextTo"/>
        <c:crossAx val="229664552"/>
        <c:crosses val="autoZero"/>
        <c:auto val="1"/>
        <c:lblAlgn val="ctr"/>
        <c:lblOffset val="100"/>
        <c:noMultiLvlLbl val="0"/>
      </c:catAx>
      <c:valAx>
        <c:axId val="229664552"/>
        <c:scaling>
          <c:orientation val="minMax"/>
          <c:max val="1"/>
        </c:scaling>
        <c:delete val="1"/>
        <c:axPos val="t"/>
        <c:numFmt formatCode="###0.0%" sourceLinked="1"/>
        <c:majorTickMark val="out"/>
        <c:minorTickMark val="none"/>
        <c:tickLblPos val="nextTo"/>
        <c:crossAx val="229664160"/>
        <c:crosses val="autoZero"/>
        <c:crossBetween val="between"/>
      </c:valAx>
    </c:plotArea>
    <c:plotVisOnly val="1"/>
    <c:dispBlanksAs val="gap"/>
    <c:showDLblsOverMax val="0"/>
  </c:chart>
  <c:txPr>
    <a:bodyPr/>
    <a:lstStyle/>
    <a:p>
      <a:pPr>
        <a:defRPr sz="1800"/>
      </a:pPr>
      <a:endParaRPr lang="es-MX"/>
    </a:p>
  </c:txPr>
  <c:externalData r:id="rId1">
    <c:autoUpdate val="0"/>
  </c:externalData>
</c:chartSpace>
</file>

<file path=ppt/charts/chart12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0"/>
      <c:rotY val="0"/>
      <c:rAngAx val="0"/>
      <c:perspective val="0"/>
    </c:view3D>
    <c:floor>
      <c:thickness val="0"/>
    </c:floor>
    <c:sideWall>
      <c:thickness val="0"/>
    </c:sideWall>
    <c:backWall>
      <c:thickness val="0"/>
    </c:backWall>
    <c:plotArea>
      <c:layout>
        <c:manualLayout>
          <c:layoutTarget val="inner"/>
          <c:xMode val="edge"/>
          <c:yMode val="edge"/>
          <c:x val="1.0880031687807616E-2"/>
          <c:y val="1.1600389678645391E-3"/>
          <c:w val="0.56730526598655728"/>
          <c:h val="0.96627898152161495"/>
        </c:manualLayout>
      </c:layout>
      <c:bar3DChart>
        <c:barDir val="bar"/>
        <c:grouping val="clustered"/>
        <c:varyColors val="0"/>
        <c:ser>
          <c:idx val="0"/>
          <c:order val="0"/>
          <c:tx>
            <c:strRef>
              <c:f>Hoja1!$B$1</c:f>
              <c:strCache>
                <c:ptCount val="1"/>
                <c:pt idx="0">
                  <c:v>Serie 1</c:v>
                </c:pt>
              </c:strCache>
            </c:strRef>
          </c:tx>
          <c:spPr>
            <a:gradFill flip="none" rotWithShape="1">
              <a:gsLst>
                <a:gs pos="0">
                  <a:schemeClr val="accent5">
                    <a:lumMod val="50000"/>
                    <a:shade val="30000"/>
                    <a:satMod val="115000"/>
                  </a:schemeClr>
                </a:gs>
                <a:gs pos="50000">
                  <a:schemeClr val="accent5">
                    <a:lumMod val="50000"/>
                    <a:shade val="67500"/>
                    <a:satMod val="115000"/>
                  </a:schemeClr>
                </a:gs>
                <a:gs pos="100000">
                  <a:schemeClr val="accent5">
                    <a:lumMod val="50000"/>
                    <a:shade val="100000"/>
                    <a:satMod val="115000"/>
                  </a:schemeClr>
                </a:gs>
              </a:gsLst>
              <a:lin ang="10800000" scaled="1"/>
              <a:tileRect/>
            </a:gradFill>
            <a:ln>
              <a:solidFill>
                <a:schemeClr val="tx1">
                  <a:lumMod val="95000"/>
                  <a:lumOff val="5000"/>
                </a:schemeClr>
              </a:solidFill>
            </a:ln>
            <a:scene3d>
              <a:camera prst="orthographicFront"/>
              <a:lightRig rig="threePt" dir="t"/>
            </a:scene3d>
            <a:sp3d>
              <a:bevelT w="0" h="0"/>
            </a:sp3d>
          </c:spPr>
          <c:invertIfNegative val="0"/>
          <c:dPt>
            <c:idx val="0"/>
            <c:invertIfNegative val="0"/>
            <c:bubble3D val="0"/>
            <c:extLst>
              <c:ext xmlns:c16="http://schemas.microsoft.com/office/drawing/2014/chart" uri="{C3380CC4-5D6E-409C-BE32-E72D297353CC}">
                <c16:uniqueId val="{00000000-666B-4601-A33D-914327BC876B}"/>
              </c:ext>
            </c:extLst>
          </c:dPt>
          <c:dPt>
            <c:idx val="1"/>
            <c:invertIfNegative val="0"/>
            <c:bubble3D val="0"/>
            <c:extLst>
              <c:ext xmlns:c16="http://schemas.microsoft.com/office/drawing/2014/chart" uri="{C3380CC4-5D6E-409C-BE32-E72D297353CC}">
                <c16:uniqueId val="{00000001-666B-4601-A33D-914327BC876B}"/>
              </c:ext>
            </c:extLst>
          </c:dPt>
          <c:dPt>
            <c:idx val="2"/>
            <c:invertIfNegative val="0"/>
            <c:bubble3D val="0"/>
            <c:extLst>
              <c:ext xmlns:c16="http://schemas.microsoft.com/office/drawing/2014/chart" uri="{C3380CC4-5D6E-409C-BE32-E72D297353CC}">
                <c16:uniqueId val="{00000002-666B-4601-A33D-914327BC876B}"/>
              </c:ext>
            </c:extLst>
          </c:dPt>
          <c:dLbls>
            <c:spPr>
              <a:noFill/>
              <a:ln>
                <a:noFill/>
              </a:ln>
              <a:effectLst/>
            </c:spPr>
            <c:txPr>
              <a:bodyPr/>
              <a:lstStyle/>
              <a:p>
                <a:pPr algn="ctr">
                  <a:defRPr lang="es-MX" sz="1100" b="1" i="0" u="none" strike="noStrike" kern="1200" baseline="0">
                    <a:solidFill>
                      <a:schemeClr val="tx1">
                        <a:lumMod val="75000"/>
                        <a:lumOff val="25000"/>
                      </a:schemeClr>
                    </a:solidFill>
                    <a:effectLst/>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Hoja1!$A$2:$A$6</c:f>
              <c:strCache>
                <c:ptCount val="5"/>
                <c:pt idx="0">
                  <c:v>línea telefónica fija</c:v>
                </c:pt>
                <c:pt idx="1">
                  <c:v>teléfono móvil o celular</c:v>
                </c:pt>
                <c:pt idx="2">
                  <c:v>computadora (laptop o de escritorio)</c:v>
                </c:pt>
                <c:pt idx="3">
                  <c:v>Tableta</c:v>
                </c:pt>
                <c:pt idx="4">
                  <c:v>televisión de paga</c:v>
                </c:pt>
              </c:strCache>
            </c:strRef>
          </c:cat>
          <c:val>
            <c:numRef>
              <c:f>Hoja1!$B$2:$B$6</c:f>
              <c:numCache>
                <c:formatCode>###0.0%</c:formatCode>
                <c:ptCount val="5"/>
                <c:pt idx="0">
                  <c:v>0.92600000000000005</c:v>
                </c:pt>
                <c:pt idx="1">
                  <c:v>0.83099999999999996</c:v>
                </c:pt>
                <c:pt idx="2">
                  <c:v>0.27800000000000002</c:v>
                </c:pt>
                <c:pt idx="3">
                  <c:v>0.23300000000000001</c:v>
                </c:pt>
                <c:pt idx="4">
                  <c:v>0.34300000000000003</c:v>
                </c:pt>
              </c:numCache>
            </c:numRef>
          </c:val>
          <c:extLst>
            <c:ext xmlns:c16="http://schemas.microsoft.com/office/drawing/2014/chart" uri="{C3380CC4-5D6E-409C-BE32-E72D297353CC}">
              <c16:uniqueId val="{00000005-666B-4601-A33D-914327BC876B}"/>
            </c:ext>
          </c:extLst>
        </c:ser>
        <c:dLbls>
          <c:showLegendKey val="0"/>
          <c:showVal val="0"/>
          <c:showCatName val="0"/>
          <c:showSerName val="0"/>
          <c:showPercent val="0"/>
          <c:showBubbleSize val="0"/>
        </c:dLbls>
        <c:gapWidth val="25"/>
        <c:gapDepth val="138"/>
        <c:shape val="box"/>
        <c:axId val="229664160"/>
        <c:axId val="229664552"/>
        <c:axId val="0"/>
      </c:bar3DChart>
      <c:catAx>
        <c:axId val="229664160"/>
        <c:scaling>
          <c:orientation val="maxMin"/>
        </c:scaling>
        <c:delete val="1"/>
        <c:axPos val="l"/>
        <c:numFmt formatCode="General" sourceLinked="0"/>
        <c:majorTickMark val="out"/>
        <c:minorTickMark val="none"/>
        <c:tickLblPos val="nextTo"/>
        <c:crossAx val="229664552"/>
        <c:crosses val="autoZero"/>
        <c:auto val="1"/>
        <c:lblAlgn val="ctr"/>
        <c:lblOffset val="100"/>
        <c:noMultiLvlLbl val="0"/>
      </c:catAx>
      <c:valAx>
        <c:axId val="229664552"/>
        <c:scaling>
          <c:orientation val="minMax"/>
          <c:max val="1"/>
        </c:scaling>
        <c:delete val="1"/>
        <c:axPos val="t"/>
        <c:numFmt formatCode="###0.0%" sourceLinked="1"/>
        <c:majorTickMark val="out"/>
        <c:minorTickMark val="none"/>
        <c:tickLblPos val="nextTo"/>
        <c:crossAx val="229664160"/>
        <c:crosses val="autoZero"/>
        <c:crossBetween val="between"/>
      </c:valAx>
    </c:plotArea>
    <c:plotVisOnly val="1"/>
    <c:dispBlanksAs val="gap"/>
    <c:showDLblsOverMax val="0"/>
  </c:chart>
  <c:txPr>
    <a:bodyPr/>
    <a:lstStyle/>
    <a:p>
      <a:pPr>
        <a:defRPr sz="1800"/>
      </a:pPr>
      <a:endParaRPr lang="es-MX"/>
    </a:p>
  </c:txPr>
  <c:externalData r:id="rId1">
    <c:autoUpdate val="0"/>
  </c:externalData>
</c:chartSpace>
</file>

<file path=ppt/charts/chart12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0"/>
      <c:rotY val="0"/>
      <c:rAngAx val="0"/>
      <c:perspective val="0"/>
    </c:view3D>
    <c:floor>
      <c:thickness val="0"/>
    </c:floor>
    <c:sideWall>
      <c:thickness val="0"/>
    </c:sideWall>
    <c:backWall>
      <c:thickness val="0"/>
    </c:backWall>
    <c:plotArea>
      <c:layout>
        <c:manualLayout>
          <c:layoutTarget val="inner"/>
          <c:xMode val="edge"/>
          <c:yMode val="edge"/>
          <c:x val="1.0880031687807616E-2"/>
          <c:y val="1.1600389678645391E-3"/>
          <c:w val="0.71779886246635827"/>
          <c:h val="0.96627898152161495"/>
        </c:manualLayout>
      </c:layout>
      <c:bar3DChart>
        <c:barDir val="bar"/>
        <c:grouping val="clustered"/>
        <c:varyColors val="0"/>
        <c:ser>
          <c:idx val="0"/>
          <c:order val="0"/>
          <c:tx>
            <c:strRef>
              <c:f>Hoja1!$B$1</c:f>
              <c:strCache>
                <c:ptCount val="1"/>
                <c:pt idx="0">
                  <c:v>Serie 1</c:v>
                </c:pt>
              </c:strCache>
            </c:strRef>
          </c:tx>
          <c:spPr>
            <a:gradFill flip="none" rotWithShape="1">
              <a:gsLst>
                <a:gs pos="0">
                  <a:schemeClr val="accent5">
                    <a:lumMod val="50000"/>
                    <a:shade val="30000"/>
                    <a:satMod val="115000"/>
                  </a:schemeClr>
                </a:gs>
                <a:gs pos="50000">
                  <a:schemeClr val="accent5">
                    <a:lumMod val="50000"/>
                    <a:shade val="67500"/>
                    <a:satMod val="115000"/>
                  </a:schemeClr>
                </a:gs>
                <a:gs pos="100000">
                  <a:schemeClr val="accent5">
                    <a:lumMod val="50000"/>
                    <a:shade val="100000"/>
                    <a:satMod val="115000"/>
                  </a:schemeClr>
                </a:gs>
              </a:gsLst>
              <a:lin ang="10800000" scaled="1"/>
              <a:tileRect/>
            </a:gradFill>
            <a:ln>
              <a:solidFill>
                <a:schemeClr val="tx1">
                  <a:lumMod val="95000"/>
                  <a:lumOff val="5000"/>
                </a:schemeClr>
              </a:solidFill>
            </a:ln>
            <a:scene3d>
              <a:camera prst="orthographicFront"/>
              <a:lightRig rig="threePt" dir="t"/>
            </a:scene3d>
            <a:sp3d>
              <a:bevelT w="0" h="0"/>
            </a:sp3d>
          </c:spPr>
          <c:invertIfNegative val="0"/>
          <c:dPt>
            <c:idx val="0"/>
            <c:invertIfNegative val="0"/>
            <c:bubble3D val="0"/>
            <c:extLst>
              <c:ext xmlns:c16="http://schemas.microsoft.com/office/drawing/2014/chart" uri="{C3380CC4-5D6E-409C-BE32-E72D297353CC}">
                <c16:uniqueId val="{00000000-7E2A-4344-9591-39C14827423D}"/>
              </c:ext>
            </c:extLst>
          </c:dPt>
          <c:dPt>
            <c:idx val="1"/>
            <c:invertIfNegative val="0"/>
            <c:bubble3D val="0"/>
            <c:extLst>
              <c:ext xmlns:c16="http://schemas.microsoft.com/office/drawing/2014/chart" uri="{C3380CC4-5D6E-409C-BE32-E72D297353CC}">
                <c16:uniqueId val="{00000001-7E2A-4344-9591-39C14827423D}"/>
              </c:ext>
            </c:extLst>
          </c:dPt>
          <c:dPt>
            <c:idx val="2"/>
            <c:invertIfNegative val="0"/>
            <c:bubble3D val="0"/>
            <c:extLst>
              <c:ext xmlns:c16="http://schemas.microsoft.com/office/drawing/2014/chart" uri="{C3380CC4-5D6E-409C-BE32-E72D297353CC}">
                <c16:uniqueId val="{00000002-7E2A-4344-9591-39C14827423D}"/>
              </c:ext>
            </c:extLst>
          </c:dPt>
          <c:dLbls>
            <c:spPr>
              <a:noFill/>
              <a:ln>
                <a:noFill/>
              </a:ln>
              <a:effectLst/>
            </c:spPr>
            <c:txPr>
              <a:bodyPr/>
              <a:lstStyle/>
              <a:p>
                <a:pPr algn="ctr">
                  <a:defRPr lang="es-MX" sz="1100" b="1" i="0" u="none" strike="noStrike" kern="1200" baseline="0">
                    <a:solidFill>
                      <a:schemeClr val="tx1">
                        <a:lumMod val="75000"/>
                        <a:lumOff val="25000"/>
                      </a:schemeClr>
                    </a:solidFill>
                    <a:effectLst/>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Hoja1!$A$2:$A$6</c:f>
              <c:strCache>
                <c:ptCount val="5"/>
                <c:pt idx="0">
                  <c:v>línea telefónica fija</c:v>
                </c:pt>
                <c:pt idx="1">
                  <c:v>teléfono móvil o celular</c:v>
                </c:pt>
                <c:pt idx="2">
                  <c:v>computadora (laptop o de escritorio)</c:v>
                </c:pt>
                <c:pt idx="3">
                  <c:v>Tableta</c:v>
                </c:pt>
                <c:pt idx="4">
                  <c:v>televisión de paga</c:v>
                </c:pt>
              </c:strCache>
            </c:strRef>
          </c:cat>
          <c:val>
            <c:numRef>
              <c:f>Hoja1!$B$2:$B$6</c:f>
              <c:numCache>
                <c:formatCode>###0.0%</c:formatCode>
                <c:ptCount val="5"/>
                <c:pt idx="0">
                  <c:v>0.625</c:v>
                </c:pt>
                <c:pt idx="1">
                  <c:v>0.71499999999999997</c:v>
                </c:pt>
                <c:pt idx="2">
                  <c:v>0.23100000000000001</c:v>
                </c:pt>
                <c:pt idx="4">
                  <c:v>0.28699999999999998</c:v>
                </c:pt>
              </c:numCache>
            </c:numRef>
          </c:val>
          <c:extLst>
            <c:ext xmlns:c16="http://schemas.microsoft.com/office/drawing/2014/chart" uri="{C3380CC4-5D6E-409C-BE32-E72D297353CC}">
              <c16:uniqueId val="{00000005-7E2A-4344-9591-39C14827423D}"/>
            </c:ext>
          </c:extLst>
        </c:ser>
        <c:dLbls>
          <c:showLegendKey val="0"/>
          <c:showVal val="0"/>
          <c:showCatName val="0"/>
          <c:showSerName val="0"/>
          <c:showPercent val="0"/>
          <c:showBubbleSize val="0"/>
        </c:dLbls>
        <c:gapWidth val="25"/>
        <c:gapDepth val="138"/>
        <c:shape val="box"/>
        <c:axId val="229664160"/>
        <c:axId val="229664552"/>
        <c:axId val="0"/>
      </c:bar3DChart>
      <c:catAx>
        <c:axId val="229664160"/>
        <c:scaling>
          <c:orientation val="maxMin"/>
        </c:scaling>
        <c:delete val="1"/>
        <c:axPos val="l"/>
        <c:numFmt formatCode="General" sourceLinked="0"/>
        <c:majorTickMark val="out"/>
        <c:minorTickMark val="none"/>
        <c:tickLblPos val="nextTo"/>
        <c:crossAx val="229664552"/>
        <c:crosses val="autoZero"/>
        <c:auto val="1"/>
        <c:lblAlgn val="ctr"/>
        <c:lblOffset val="100"/>
        <c:noMultiLvlLbl val="0"/>
      </c:catAx>
      <c:valAx>
        <c:axId val="229664552"/>
        <c:scaling>
          <c:orientation val="minMax"/>
          <c:max val="1"/>
        </c:scaling>
        <c:delete val="1"/>
        <c:axPos val="t"/>
        <c:numFmt formatCode="###0.0%" sourceLinked="1"/>
        <c:majorTickMark val="out"/>
        <c:minorTickMark val="none"/>
        <c:tickLblPos val="nextTo"/>
        <c:crossAx val="229664160"/>
        <c:crosses val="autoZero"/>
        <c:crossBetween val="between"/>
      </c:valAx>
    </c:plotArea>
    <c:plotVisOnly val="1"/>
    <c:dispBlanksAs val="gap"/>
    <c:showDLblsOverMax val="0"/>
  </c:chart>
  <c:txPr>
    <a:bodyPr/>
    <a:lstStyle/>
    <a:p>
      <a:pPr>
        <a:defRPr sz="1800"/>
      </a:pPr>
      <a:endParaRPr lang="es-MX"/>
    </a:p>
  </c:txPr>
  <c:externalData r:id="rId1">
    <c:autoUpdate val="0"/>
  </c:externalData>
</c:chartSpace>
</file>

<file path=ppt/charts/chart12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0"/>
      <c:rotY val="0"/>
      <c:rAngAx val="0"/>
      <c:perspective val="0"/>
    </c:view3D>
    <c:floor>
      <c:thickness val="0"/>
    </c:floor>
    <c:sideWall>
      <c:thickness val="0"/>
    </c:sideWall>
    <c:backWall>
      <c:thickness val="0"/>
    </c:backWall>
    <c:plotArea>
      <c:layout>
        <c:manualLayout>
          <c:layoutTarget val="inner"/>
          <c:xMode val="edge"/>
          <c:yMode val="edge"/>
          <c:x val="1.0880031687807616E-2"/>
          <c:y val="1.1600389678645391E-3"/>
          <c:w val="0.73965189933447051"/>
          <c:h val="0.96627898152161495"/>
        </c:manualLayout>
      </c:layout>
      <c:bar3DChart>
        <c:barDir val="bar"/>
        <c:grouping val="clustered"/>
        <c:varyColors val="0"/>
        <c:ser>
          <c:idx val="0"/>
          <c:order val="0"/>
          <c:tx>
            <c:strRef>
              <c:f>Hoja1!$B$1</c:f>
              <c:strCache>
                <c:ptCount val="1"/>
                <c:pt idx="0">
                  <c:v>Serie 1</c:v>
                </c:pt>
              </c:strCache>
            </c:strRef>
          </c:tx>
          <c:spPr>
            <a:gradFill flip="none" rotWithShape="1">
              <a:gsLst>
                <a:gs pos="0">
                  <a:schemeClr val="accent5">
                    <a:lumMod val="50000"/>
                    <a:shade val="30000"/>
                    <a:satMod val="115000"/>
                  </a:schemeClr>
                </a:gs>
                <a:gs pos="50000">
                  <a:schemeClr val="accent5">
                    <a:lumMod val="50000"/>
                    <a:shade val="67500"/>
                    <a:satMod val="115000"/>
                  </a:schemeClr>
                </a:gs>
                <a:gs pos="100000">
                  <a:schemeClr val="accent5">
                    <a:lumMod val="50000"/>
                    <a:shade val="100000"/>
                    <a:satMod val="115000"/>
                  </a:schemeClr>
                </a:gs>
              </a:gsLst>
              <a:lin ang="10800000" scaled="1"/>
              <a:tileRect/>
            </a:gradFill>
            <a:ln>
              <a:solidFill>
                <a:schemeClr val="tx1">
                  <a:lumMod val="95000"/>
                  <a:lumOff val="5000"/>
                </a:schemeClr>
              </a:solidFill>
            </a:ln>
            <a:scene3d>
              <a:camera prst="orthographicFront"/>
              <a:lightRig rig="threePt" dir="t"/>
            </a:scene3d>
            <a:sp3d>
              <a:bevelT w="0" h="0"/>
            </a:sp3d>
          </c:spPr>
          <c:invertIfNegative val="0"/>
          <c:dPt>
            <c:idx val="0"/>
            <c:invertIfNegative val="0"/>
            <c:bubble3D val="0"/>
            <c:spPr>
              <a:solidFill>
                <a:schemeClr val="accent3">
                  <a:lumMod val="50000"/>
                </a:schemeClr>
              </a:solidFill>
              <a:ln>
                <a:solidFill>
                  <a:schemeClr val="tx1">
                    <a:lumMod val="95000"/>
                    <a:lumOff val="5000"/>
                  </a:schemeClr>
                </a:solidFill>
              </a:ln>
              <a:scene3d>
                <a:camera prst="orthographicFront"/>
                <a:lightRig rig="threePt" dir="t"/>
              </a:scene3d>
              <a:sp3d>
                <a:bevelT w="0" h="0"/>
              </a:sp3d>
            </c:spPr>
            <c:extLst>
              <c:ext xmlns:c16="http://schemas.microsoft.com/office/drawing/2014/chart" uri="{C3380CC4-5D6E-409C-BE32-E72D297353CC}">
                <c16:uniqueId val="{00000001-5640-4AF7-BF58-E04464C5F302}"/>
              </c:ext>
            </c:extLst>
          </c:dPt>
          <c:dPt>
            <c:idx val="1"/>
            <c:invertIfNegative val="0"/>
            <c:bubble3D val="0"/>
            <c:spPr>
              <a:solidFill>
                <a:schemeClr val="accent2">
                  <a:lumMod val="50000"/>
                </a:schemeClr>
              </a:solidFill>
              <a:ln>
                <a:solidFill>
                  <a:schemeClr val="tx1">
                    <a:lumMod val="95000"/>
                    <a:lumOff val="5000"/>
                  </a:schemeClr>
                </a:solidFill>
              </a:ln>
              <a:scene3d>
                <a:camera prst="orthographicFront"/>
                <a:lightRig rig="threePt" dir="t"/>
              </a:scene3d>
              <a:sp3d>
                <a:bevelT w="0" h="0"/>
              </a:sp3d>
            </c:spPr>
            <c:extLst>
              <c:ext xmlns:c16="http://schemas.microsoft.com/office/drawing/2014/chart" uri="{C3380CC4-5D6E-409C-BE32-E72D297353CC}">
                <c16:uniqueId val="{00000003-5640-4AF7-BF58-E04464C5F302}"/>
              </c:ext>
            </c:extLst>
          </c:dPt>
          <c:dPt>
            <c:idx val="2"/>
            <c:invertIfNegative val="0"/>
            <c:bubble3D val="0"/>
            <c:spPr>
              <a:solidFill>
                <a:schemeClr val="tx1">
                  <a:lumMod val="75000"/>
                  <a:lumOff val="25000"/>
                </a:schemeClr>
              </a:solidFill>
              <a:ln>
                <a:solidFill>
                  <a:schemeClr val="tx1">
                    <a:lumMod val="95000"/>
                    <a:lumOff val="5000"/>
                  </a:schemeClr>
                </a:solidFill>
              </a:ln>
              <a:scene3d>
                <a:camera prst="orthographicFront"/>
                <a:lightRig rig="threePt" dir="t"/>
              </a:scene3d>
              <a:sp3d>
                <a:bevelT w="0" h="0"/>
              </a:sp3d>
            </c:spPr>
            <c:extLst>
              <c:ext xmlns:c16="http://schemas.microsoft.com/office/drawing/2014/chart" uri="{C3380CC4-5D6E-409C-BE32-E72D297353CC}">
                <c16:uniqueId val="{00000005-5640-4AF7-BF58-E04464C5F302}"/>
              </c:ext>
            </c:extLst>
          </c:dPt>
          <c:dLbls>
            <c:spPr>
              <a:noFill/>
              <a:ln>
                <a:noFill/>
              </a:ln>
              <a:effectLst/>
            </c:spPr>
            <c:txPr>
              <a:bodyPr/>
              <a:lstStyle/>
              <a:p>
                <a:pPr algn="ctr">
                  <a:defRPr lang="es-MX" sz="1100" b="1" i="0" u="none" strike="noStrike" kern="1200" baseline="0">
                    <a:solidFill>
                      <a:schemeClr val="tx1">
                        <a:lumMod val="75000"/>
                        <a:lumOff val="25000"/>
                      </a:schemeClr>
                    </a:solidFill>
                    <a:effectLst/>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Hoja1!$A$2:$A$4</c:f>
              <c:strCache>
                <c:ptCount val="3"/>
                <c:pt idx="0">
                  <c:v>Sí</c:v>
                </c:pt>
                <c:pt idx="1">
                  <c:v>No</c:v>
                </c:pt>
                <c:pt idx="2">
                  <c:v>NC</c:v>
                </c:pt>
              </c:strCache>
            </c:strRef>
          </c:cat>
          <c:val>
            <c:numRef>
              <c:f>Hoja1!$B$2:$B$4</c:f>
              <c:numCache>
                <c:formatCode>###0.0%</c:formatCode>
                <c:ptCount val="3"/>
                <c:pt idx="0">
                  <c:v>0.73</c:v>
                </c:pt>
                <c:pt idx="1">
                  <c:v>0.27</c:v>
                </c:pt>
                <c:pt idx="2">
                  <c:v>0</c:v>
                </c:pt>
              </c:numCache>
            </c:numRef>
          </c:val>
          <c:extLst>
            <c:ext xmlns:c16="http://schemas.microsoft.com/office/drawing/2014/chart" uri="{C3380CC4-5D6E-409C-BE32-E72D297353CC}">
              <c16:uniqueId val="{00000006-5640-4AF7-BF58-E04464C5F302}"/>
            </c:ext>
          </c:extLst>
        </c:ser>
        <c:dLbls>
          <c:showLegendKey val="0"/>
          <c:showVal val="0"/>
          <c:showCatName val="0"/>
          <c:showSerName val="0"/>
          <c:showPercent val="0"/>
          <c:showBubbleSize val="0"/>
        </c:dLbls>
        <c:gapWidth val="25"/>
        <c:gapDepth val="138"/>
        <c:shape val="box"/>
        <c:axId val="229664160"/>
        <c:axId val="229664552"/>
        <c:axId val="0"/>
      </c:bar3DChart>
      <c:catAx>
        <c:axId val="229664160"/>
        <c:scaling>
          <c:orientation val="maxMin"/>
        </c:scaling>
        <c:delete val="1"/>
        <c:axPos val="l"/>
        <c:numFmt formatCode="General" sourceLinked="0"/>
        <c:majorTickMark val="out"/>
        <c:minorTickMark val="none"/>
        <c:tickLblPos val="nextTo"/>
        <c:crossAx val="229664552"/>
        <c:crosses val="autoZero"/>
        <c:auto val="1"/>
        <c:lblAlgn val="ctr"/>
        <c:lblOffset val="100"/>
        <c:noMultiLvlLbl val="0"/>
      </c:catAx>
      <c:valAx>
        <c:axId val="229664552"/>
        <c:scaling>
          <c:orientation val="minMax"/>
          <c:max val="1"/>
        </c:scaling>
        <c:delete val="1"/>
        <c:axPos val="t"/>
        <c:numFmt formatCode="###0.0%" sourceLinked="1"/>
        <c:majorTickMark val="out"/>
        <c:minorTickMark val="none"/>
        <c:tickLblPos val="nextTo"/>
        <c:crossAx val="229664160"/>
        <c:crosses val="autoZero"/>
        <c:crossBetween val="between"/>
      </c:valAx>
    </c:plotArea>
    <c:plotVisOnly val="1"/>
    <c:dispBlanksAs val="gap"/>
    <c:showDLblsOverMax val="0"/>
  </c:chart>
  <c:txPr>
    <a:bodyPr/>
    <a:lstStyle/>
    <a:p>
      <a:pPr>
        <a:defRPr sz="1800"/>
      </a:pPr>
      <a:endParaRPr lang="es-MX"/>
    </a:p>
  </c:txPr>
  <c:externalData r:id="rId1">
    <c:autoUpdate val="0"/>
  </c:externalData>
</c:chartSpace>
</file>

<file path=ppt/charts/chart12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0"/>
      <c:rotY val="0"/>
      <c:rAngAx val="0"/>
      <c:perspective val="0"/>
    </c:view3D>
    <c:floor>
      <c:thickness val="0"/>
    </c:floor>
    <c:sideWall>
      <c:thickness val="0"/>
    </c:sideWall>
    <c:backWall>
      <c:thickness val="0"/>
    </c:backWall>
    <c:plotArea>
      <c:layout>
        <c:manualLayout>
          <c:layoutTarget val="inner"/>
          <c:xMode val="edge"/>
          <c:yMode val="edge"/>
          <c:x val="1.0880031687807616E-2"/>
          <c:y val="1.1600389678645391E-3"/>
          <c:w val="0.71185462536424648"/>
          <c:h val="0.96627898152161495"/>
        </c:manualLayout>
      </c:layout>
      <c:bar3DChart>
        <c:barDir val="bar"/>
        <c:grouping val="clustered"/>
        <c:varyColors val="0"/>
        <c:ser>
          <c:idx val="0"/>
          <c:order val="0"/>
          <c:tx>
            <c:strRef>
              <c:f>Hoja1!$B$1</c:f>
              <c:strCache>
                <c:ptCount val="1"/>
                <c:pt idx="0">
                  <c:v>Serie 1</c:v>
                </c:pt>
              </c:strCache>
            </c:strRef>
          </c:tx>
          <c:spPr>
            <a:gradFill flip="none" rotWithShape="1">
              <a:gsLst>
                <a:gs pos="0">
                  <a:schemeClr val="accent5">
                    <a:lumMod val="50000"/>
                    <a:shade val="30000"/>
                    <a:satMod val="115000"/>
                  </a:schemeClr>
                </a:gs>
                <a:gs pos="50000">
                  <a:schemeClr val="accent5">
                    <a:lumMod val="50000"/>
                    <a:shade val="67500"/>
                    <a:satMod val="115000"/>
                  </a:schemeClr>
                </a:gs>
                <a:gs pos="100000">
                  <a:schemeClr val="accent5">
                    <a:lumMod val="50000"/>
                    <a:shade val="100000"/>
                    <a:satMod val="115000"/>
                  </a:schemeClr>
                </a:gs>
              </a:gsLst>
              <a:lin ang="10800000" scaled="1"/>
              <a:tileRect/>
            </a:gradFill>
            <a:ln>
              <a:solidFill>
                <a:schemeClr val="tx1">
                  <a:lumMod val="95000"/>
                  <a:lumOff val="5000"/>
                </a:schemeClr>
              </a:solidFill>
            </a:ln>
            <a:scene3d>
              <a:camera prst="orthographicFront"/>
              <a:lightRig rig="threePt" dir="t"/>
            </a:scene3d>
            <a:sp3d>
              <a:bevelT w="0" h="0"/>
            </a:sp3d>
          </c:spPr>
          <c:invertIfNegative val="0"/>
          <c:dPt>
            <c:idx val="0"/>
            <c:invertIfNegative val="0"/>
            <c:bubble3D val="0"/>
            <c:spPr>
              <a:solidFill>
                <a:schemeClr val="accent3">
                  <a:lumMod val="50000"/>
                </a:schemeClr>
              </a:solidFill>
              <a:ln>
                <a:solidFill>
                  <a:schemeClr val="tx1">
                    <a:lumMod val="95000"/>
                    <a:lumOff val="5000"/>
                  </a:schemeClr>
                </a:solidFill>
              </a:ln>
              <a:scene3d>
                <a:camera prst="orthographicFront"/>
                <a:lightRig rig="threePt" dir="t"/>
              </a:scene3d>
              <a:sp3d>
                <a:bevelT w="0" h="0"/>
              </a:sp3d>
            </c:spPr>
            <c:extLst>
              <c:ext xmlns:c16="http://schemas.microsoft.com/office/drawing/2014/chart" uri="{C3380CC4-5D6E-409C-BE32-E72D297353CC}">
                <c16:uniqueId val="{00000001-8B7F-4EEF-B6D6-890243AC56C5}"/>
              </c:ext>
            </c:extLst>
          </c:dPt>
          <c:dPt>
            <c:idx val="1"/>
            <c:invertIfNegative val="0"/>
            <c:bubble3D val="0"/>
            <c:spPr>
              <a:solidFill>
                <a:schemeClr val="accent2">
                  <a:lumMod val="50000"/>
                </a:schemeClr>
              </a:solidFill>
              <a:ln>
                <a:solidFill>
                  <a:schemeClr val="tx1">
                    <a:lumMod val="95000"/>
                    <a:lumOff val="5000"/>
                  </a:schemeClr>
                </a:solidFill>
              </a:ln>
              <a:scene3d>
                <a:camera prst="orthographicFront"/>
                <a:lightRig rig="threePt" dir="t"/>
              </a:scene3d>
              <a:sp3d>
                <a:bevelT w="0" h="0"/>
              </a:sp3d>
            </c:spPr>
            <c:extLst>
              <c:ext xmlns:c16="http://schemas.microsoft.com/office/drawing/2014/chart" uri="{C3380CC4-5D6E-409C-BE32-E72D297353CC}">
                <c16:uniqueId val="{00000003-8B7F-4EEF-B6D6-890243AC56C5}"/>
              </c:ext>
            </c:extLst>
          </c:dPt>
          <c:dPt>
            <c:idx val="2"/>
            <c:invertIfNegative val="0"/>
            <c:bubble3D val="0"/>
            <c:spPr>
              <a:solidFill>
                <a:schemeClr val="tx1">
                  <a:lumMod val="75000"/>
                  <a:lumOff val="25000"/>
                </a:schemeClr>
              </a:solidFill>
              <a:ln>
                <a:solidFill>
                  <a:schemeClr val="tx1">
                    <a:lumMod val="95000"/>
                    <a:lumOff val="5000"/>
                  </a:schemeClr>
                </a:solidFill>
              </a:ln>
              <a:scene3d>
                <a:camera prst="orthographicFront"/>
                <a:lightRig rig="threePt" dir="t"/>
              </a:scene3d>
              <a:sp3d>
                <a:bevelT w="0" h="0"/>
              </a:sp3d>
            </c:spPr>
            <c:extLst>
              <c:ext xmlns:c16="http://schemas.microsoft.com/office/drawing/2014/chart" uri="{C3380CC4-5D6E-409C-BE32-E72D297353CC}">
                <c16:uniqueId val="{00000005-8B7F-4EEF-B6D6-890243AC56C5}"/>
              </c:ext>
            </c:extLst>
          </c:dPt>
          <c:dLbls>
            <c:dLbl>
              <c:idx val="0"/>
              <c:layout>
                <c:manualLayout>
                  <c:x val="-5.5594547940448255E-2"/>
                  <c:y val="8.2327556029218613E-3"/>
                </c:manualLayout>
              </c:layout>
              <c:showLegendKey val="0"/>
              <c:showVal val="1"/>
              <c:showCatName val="0"/>
              <c:showSerName val="0"/>
              <c:showPercent val="0"/>
              <c:showBubbleSize val="0"/>
              <c:extLst>
                <c:ext xmlns:c15="http://schemas.microsoft.com/office/drawing/2012/chart" uri="{CE6537A1-D6FC-4f65-9D91-7224C49458BB}">
                  <c15:layout>
                    <c:manualLayout>
                      <c:w val="0.40692678399029769"/>
                      <c:h val="0.11578098517709012"/>
                    </c:manualLayout>
                  </c15:layout>
                </c:ext>
                <c:ext xmlns:c16="http://schemas.microsoft.com/office/drawing/2014/chart" uri="{C3380CC4-5D6E-409C-BE32-E72D297353CC}">
                  <c16:uniqueId val="{00000001-8B7F-4EEF-B6D6-890243AC56C5}"/>
                </c:ext>
              </c:extLst>
            </c:dLbl>
            <c:spPr>
              <a:noFill/>
              <a:ln>
                <a:noFill/>
              </a:ln>
              <a:effectLst/>
            </c:spPr>
            <c:txPr>
              <a:bodyPr/>
              <a:lstStyle/>
              <a:p>
                <a:pPr algn="ctr">
                  <a:defRPr lang="es-MX" sz="1100" b="1" i="0" u="none" strike="noStrike" kern="1200" baseline="0">
                    <a:solidFill>
                      <a:schemeClr val="tx1">
                        <a:lumMod val="75000"/>
                        <a:lumOff val="25000"/>
                      </a:schemeClr>
                    </a:solidFill>
                    <a:effectLst/>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Hoja1!$A$2:$A$4</c:f>
              <c:strCache>
                <c:ptCount val="3"/>
                <c:pt idx="0">
                  <c:v>Sí</c:v>
                </c:pt>
                <c:pt idx="1">
                  <c:v>No</c:v>
                </c:pt>
                <c:pt idx="2">
                  <c:v>NC</c:v>
                </c:pt>
              </c:strCache>
            </c:strRef>
          </c:cat>
          <c:val>
            <c:numRef>
              <c:f>Hoja1!$B$2:$B$4</c:f>
              <c:numCache>
                <c:formatCode>###0.0%</c:formatCode>
                <c:ptCount val="3"/>
                <c:pt idx="0">
                  <c:v>0.745</c:v>
                </c:pt>
                <c:pt idx="1">
                  <c:v>0.22</c:v>
                </c:pt>
                <c:pt idx="2">
                  <c:v>3.5000000000000003E-2</c:v>
                </c:pt>
              </c:numCache>
            </c:numRef>
          </c:val>
          <c:extLst>
            <c:ext xmlns:c16="http://schemas.microsoft.com/office/drawing/2014/chart" uri="{C3380CC4-5D6E-409C-BE32-E72D297353CC}">
              <c16:uniqueId val="{00000006-8B7F-4EEF-B6D6-890243AC56C5}"/>
            </c:ext>
          </c:extLst>
        </c:ser>
        <c:dLbls>
          <c:showLegendKey val="0"/>
          <c:showVal val="0"/>
          <c:showCatName val="0"/>
          <c:showSerName val="0"/>
          <c:showPercent val="0"/>
          <c:showBubbleSize val="0"/>
        </c:dLbls>
        <c:gapWidth val="25"/>
        <c:gapDepth val="138"/>
        <c:shape val="box"/>
        <c:axId val="229664160"/>
        <c:axId val="229664552"/>
        <c:axId val="0"/>
      </c:bar3DChart>
      <c:catAx>
        <c:axId val="229664160"/>
        <c:scaling>
          <c:orientation val="maxMin"/>
        </c:scaling>
        <c:delete val="1"/>
        <c:axPos val="l"/>
        <c:numFmt formatCode="General" sourceLinked="0"/>
        <c:majorTickMark val="out"/>
        <c:minorTickMark val="none"/>
        <c:tickLblPos val="nextTo"/>
        <c:crossAx val="229664552"/>
        <c:crosses val="autoZero"/>
        <c:auto val="1"/>
        <c:lblAlgn val="ctr"/>
        <c:lblOffset val="100"/>
        <c:noMultiLvlLbl val="0"/>
      </c:catAx>
      <c:valAx>
        <c:axId val="229664552"/>
        <c:scaling>
          <c:orientation val="minMax"/>
          <c:max val="1"/>
        </c:scaling>
        <c:delete val="1"/>
        <c:axPos val="t"/>
        <c:numFmt formatCode="###0.0%" sourceLinked="1"/>
        <c:majorTickMark val="out"/>
        <c:minorTickMark val="none"/>
        <c:tickLblPos val="nextTo"/>
        <c:crossAx val="229664160"/>
        <c:crosses val="autoZero"/>
        <c:crossBetween val="between"/>
      </c:valAx>
    </c:plotArea>
    <c:plotVisOnly val="1"/>
    <c:dispBlanksAs val="gap"/>
    <c:showDLblsOverMax val="0"/>
  </c:chart>
  <c:txPr>
    <a:bodyPr/>
    <a:lstStyle/>
    <a:p>
      <a:pPr>
        <a:defRPr sz="1800"/>
      </a:pPr>
      <a:endParaRPr lang="es-MX"/>
    </a:p>
  </c:txPr>
  <c:externalData r:id="rId1">
    <c:autoUpdate val="0"/>
  </c:externalData>
</c:chartSpace>
</file>

<file path=ppt/charts/chart12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0"/>
      <c:rotY val="0"/>
      <c:rAngAx val="0"/>
      <c:perspective val="0"/>
    </c:view3D>
    <c:floor>
      <c:thickness val="0"/>
    </c:floor>
    <c:sideWall>
      <c:thickness val="0"/>
    </c:sideWall>
    <c:backWall>
      <c:thickness val="0"/>
    </c:backWall>
    <c:plotArea>
      <c:layout>
        <c:manualLayout>
          <c:layoutTarget val="inner"/>
          <c:xMode val="edge"/>
          <c:yMode val="edge"/>
          <c:x val="1.0880031687807616E-2"/>
          <c:y val="1.1600389678645391E-3"/>
          <c:w val="0.65626007742379822"/>
          <c:h val="0.96627898152161495"/>
        </c:manualLayout>
      </c:layout>
      <c:bar3DChart>
        <c:barDir val="bar"/>
        <c:grouping val="clustered"/>
        <c:varyColors val="0"/>
        <c:ser>
          <c:idx val="0"/>
          <c:order val="0"/>
          <c:tx>
            <c:strRef>
              <c:f>Hoja1!$B$1</c:f>
              <c:strCache>
                <c:ptCount val="1"/>
                <c:pt idx="0">
                  <c:v>Serie 1</c:v>
                </c:pt>
              </c:strCache>
            </c:strRef>
          </c:tx>
          <c:spPr>
            <a:gradFill flip="none" rotWithShape="1">
              <a:gsLst>
                <a:gs pos="0">
                  <a:schemeClr val="accent5">
                    <a:lumMod val="50000"/>
                    <a:shade val="30000"/>
                    <a:satMod val="115000"/>
                  </a:schemeClr>
                </a:gs>
                <a:gs pos="50000">
                  <a:schemeClr val="accent5">
                    <a:lumMod val="50000"/>
                    <a:shade val="67500"/>
                    <a:satMod val="115000"/>
                  </a:schemeClr>
                </a:gs>
                <a:gs pos="100000">
                  <a:schemeClr val="accent5">
                    <a:lumMod val="50000"/>
                    <a:shade val="100000"/>
                    <a:satMod val="115000"/>
                  </a:schemeClr>
                </a:gs>
              </a:gsLst>
              <a:lin ang="10800000" scaled="1"/>
              <a:tileRect/>
            </a:gradFill>
            <a:ln>
              <a:solidFill>
                <a:schemeClr val="tx1">
                  <a:lumMod val="95000"/>
                  <a:lumOff val="5000"/>
                </a:schemeClr>
              </a:solidFill>
            </a:ln>
            <a:scene3d>
              <a:camera prst="orthographicFront"/>
              <a:lightRig rig="threePt" dir="t"/>
            </a:scene3d>
            <a:sp3d>
              <a:bevelT w="0" h="0"/>
            </a:sp3d>
          </c:spPr>
          <c:invertIfNegative val="0"/>
          <c:dPt>
            <c:idx val="0"/>
            <c:invertIfNegative val="0"/>
            <c:bubble3D val="0"/>
            <c:spPr>
              <a:solidFill>
                <a:schemeClr val="accent3">
                  <a:lumMod val="50000"/>
                </a:schemeClr>
              </a:solidFill>
              <a:ln>
                <a:solidFill>
                  <a:schemeClr val="tx1">
                    <a:lumMod val="95000"/>
                    <a:lumOff val="5000"/>
                  </a:schemeClr>
                </a:solidFill>
              </a:ln>
              <a:scene3d>
                <a:camera prst="orthographicFront"/>
                <a:lightRig rig="threePt" dir="t"/>
              </a:scene3d>
              <a:sp3d>
                <a:bevelT w="0" h="0"/>
              </a:sp3d>
            </c:spPr>
            <c:extLst>
              <c:ext xmlns:c16="http://schemas.microsoft.com/office/drawing/2014/chart" uri="{C3380CC4-5D6E-409C-BE32-E72D297353CC}">
                <c16:uniqueId val="{00000001-3A5F-4478-A67D-F2E80C2C1AD2}"/>
              </c:ext>
            </c:extLst>
          </c:dPt>
          <c:dPt>
            <c:idx val="1"/>
            <c:invertIfNegative val="0"/>
            <c:bubble3D val="0"/>
            <c:spPr>
              <a:solidFill>
                <a:schemeClr val="accent2">
                  <a:lumMod val="50000"/>
                </a:schemeClr>
              </a:solidFill>
              <a:ln>
                <a:solidFill>
                  <a:schemeClr val="tx1">
                    <a:lumMod val="95000"/>
                    <a:lumOff val="5000"/>
                  </a:schemeClr>
                </a:solidFill>
              </a:ln>
              <a:scene3d>
                <a:camera prst="orthographicFront"/>
                <a:lightRig rig="threePt" dir="t"/>
              </a:scene3d>
              <a:sp3d>
                <a:bevelT w="0" h="0"/>
              </a:sp3d>
            </c:spPr>
            <c:extLst>
              <c:ext xmlns:c16="http://schemas.microsoft.com/office/drawing/2014/chart" uri="{C3380CC4-5D6E-409C-BE32-E72D297353CC}">
                <c16:uniqueId val="{00000003-3A5F-4478-A67D-F2E80C2C1AD2}"/>
              </c:ext>
            </c:extLst>
          </c:dPt>
          <c:dPt>
            <c:idx val="2"/>
            <c:invertIfNegative val="0"/>
            <c:bubble3D val="0"/>
            <c:spPr>
              <a:solidFill>
                <a:schemeClr val="tx1">
                  <a:lumMod val="75000"/>
                  <a:lumOff val="25000"/>
                </a:schemeClr>
              </a:solidFill>
              <a:ln>
                <a:solidFill>
                  <a:schemeClr val="tx1">
                    <a:lumMod val="95000"/>
                    <a:lumOff val="5000"/>
                  </a:schemeClr>
                </a:solidFill>
              </a:ln>
              <a:scene3d>
                <a:camera prst="orthographicFront"/>
                <a:lightRig rig="threePt" dir="t"/>
              </a:scene3d>
              <a:sp3d>
                <a:bevelT w="0" h="0"/>
              </a:sp3d>
            </c:spPr>
            <c:extLst>
              <c:ext xmlns:c16="http://schemas.microsoft.com/office/drawing/2014/chart" uri="{C3380CC4-5D6E-409C-BE32-E72D297353CC}">
                <c16:uniqueId val="{00000005-3A5F-4478-A67D-F2E80C2C1AD2}"/>
              </c:ext>
            </c:extLst>
          </c:dPt>
          <c:dLbls>
            <c:dLbl>
              <c:idx val="0"/>
              <c:layout>
                <c:manualLayout>
                  <c:x val="-6.486030593052286E-2"/>
                  <c:y val="8.2330797335387028E-3"/>
                </c:manualLayout>
              </c:layout>
              <c:showLegendKey val="0"/>
              <c:showVal val="1"/>
              <c:showCatName val="0"/>
              <c:showSerName val="0"/>
              <c:showPercent val="0"/>
              <c:showBubbleSize val="0"/>
              <c:extLst>
                <c:ext xmlns:c15="http://schemas.microsoft.com/office/drawing/2012/chart" uri="{CE6537A1-D6FC-4f65-9D91-7224C49458BB}">
                  <c15:layout>
                    <c:manualLayout>
                      <c:w val="0.40692678399029769"/>
                      <c:h val="0.11578098517709012"/>
                    </c:manualLayout>
                  </c15:layout>
                </c:ext>
                <c:ext xmlns:c16="http://schemas.microsoft.com/office/drawing/2014/chart" uri="{C3380CC4-5D6E-409C-BE32-E72D297353CC}">
                  <c16:uniqueId val="{00000001-3A5F-4478-A67D-F2E80C2C1AD2}"/>
                </c:ext>
              </c:extLst>
            </c:dLbl>
            <c:spPr>
              <a:noFill/>
              <a:ln>
                <a:noFill/>
              </a:ln>
              <a:effectLst/>
            </c:spPr>
            <c:txPr>
              <a:bodyPr/>
              <a:lstStyle/>
              <a:p>
                <a:pPr algn="ctr">
                  <a:defRPr lang="es-MX" sz="1100" b="1" i="0" u="none" strike="noStrike" kern="1200" baseline="0">
                    <a:solidFill>
                      <a:schemeClr val="tx1">
                        <a:lumMod val="75000"/>
                        <a:lumOff val="25000"/>
                      </a:schemeClr>
                    </a:solidFill>
                    <a:effectLst/>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Hoja1!$A$2:$A$4</c:f>
              <c:strCache>
                <c:ptCount val="3"/>
                <c:pt idx="0">
                  <c:v>Sí</c:v>
                </c:pt>
                <c:pt idx="1">
                  <c:v>No</c:v>
                </c:pt>
                <c:pt idx="2">
                  <c:v>NC</c:v>
                </c:pt>
              </c:strCache>
            </c:strRef>
          </c:cat>
          <c:val>
            <c:numRef>
              <c:f>Hoja1!$B$2:$B$4</c:f>
              <c:numCache>
                <c:formatCode>###0.0%</c:formatCode>
                <c:ptCount val="3"/>
                <c:pt idx="0">
                  <c:v>0.81200000000000006</c:v>
                </c:pt>
                <c:pt idx="1">
                  <c:v>0.17799999999999999</c:v>
                </c:pt>
                <c:pt idx="2">
                  <c:v>8.9999999999999993E-3</c:v>
                </c:pt>
              </c:numCache>
            </c:numRef>
          </c:val>
          <c:extLst>
            <c:ext xmlns:c16="http://schemas.microsoft.com/office/drawing/2014/chart" uri="{C3380CC4-5D6E-409C-BE32-E72D297353CC}">
              <c16:uniqueId val="{00000006-3A5F-4478-A67D-F2E80C2C1AD2}"/>
            </c:ext>
          </c:extLst>
        </c:ser>
        <c:dLbls>
          <c:showLegendKey val="0"/>
          <c:showVal val="0"/>
          <c:showCatName val="0"/>
          <c:showSerName val="0"/>
          <c:showPercent val="0"/>
          <c:showBubbleSize val="0"/>
        </c:dLbls>
        <c:gapWidth val="25"/>
        <c:gapDepth val="138"/>
        <c:shape val="box"/>
        <c:axId val="229664160"/>
        <c:axId val="229664552"/>
        <c:axId val="0"/>
      </c:bar3DChart>
      <c:catAx>
        <c:axId val="229664160"/>
        <c:scaling>
          <c:orientation val="maxMin"/>
        </c:scaling>
        <c:delete val="1"/>
        <c:axPos val="l"/>
        <c:numFmt formatCode="General" sourceLinked="0"/>
        <c:majorTickMark val="out"/>
        <c:minorTickMark val="none"/>
        <c:tickLblPos val="nextTo"/>
        <c:crossAx val="229664552"/>
        <c:crosses val="autoZero"/>
        <c:auto val="1"/>
        <c:lblAlgn val="ctr"/>
        <c:lblOffset val="100"/>
        <c:noMultiLvlLbl val="0"/>
      </c:catAx>
      <c:valAx>
        <c:axId val="229664552"/>
        <c:scaling>
          <c:orientation val="minMax"/>
          <c:max val="1"/>
        </c:scaling>
        <c:delete val="1"/>
        <c:axPos val="t"/>
        <c:numFmt formatCode="###0.0%" sourceLinked="1"/>
        <c:majorTickMark val="out"/>
        <c:minorTickMark val="none"/>
        <c:tickLblPos val="nextTo"/>
        <c:crossAx val="229664160"/>
        <c:crosses val="autoZero"/>
        <c:crossBetween val="between"/>
      </c:valAx>
    </c:plotArea>
    <c:plotVisOnly val="1"/>
    <c:dispBlanksAs val="gap"/>
    <c:showDLblsOverMax val="0"/>
  </c:chart>
  <c:txPr>
    <a:bodyPr/>
    <a:lstStyle/>
    <a:p>
      <a:pPr>
        <a:defRPr sz="1800"/>
      </a:pPr>
      <a:endParaRPr lang="es-MX"/>
    </a:p>
  </c:txPr>
  <c:externalData r:id="rId1">
    <c:autoUpdate val="0"/>
  </c:externalData>
</c:chartSpace>
</file>

<file path=ppt/charts/chart12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0"/>
      <c:rotY val="0"/>
      <c:rAngAx val="0"/>
      <c:perspective val="0"/>
    </c:view3D>
    <c:floor>
      <c:thickness val="0"/>
    </c:floor>
    <c:sideWall>
      <c:thickness val="0"/>
    </c:sideWall>
    <c:backWall>
      <c:thickness val="0"/>
    </c:backWall>
    <c:plotArea>
      <c:layout>
        <c:manualLayout>
          <c:layoutTarget val="inner"/>
          <c:xMode val="edge"/>
          <c:yMode val="edge"/>
          <c:x val="1.0880031687807616E-2"/>
          <c:y val="1.1600389678645391E-3"/>
          <c:w val="0.74891765732454518"/>
          <c:h val="0.96627898152161495"/>
        </c:manualLayout>
      </c:layout>
      <c:bar3DChart>
        <c:barDir val="bar"/>
        <c:grouping val="clustered"/>
        <c:varyColors val="0"/>
        <c:ser>
          <c:idx val="0"/>
          <c:order val="0"/>
          <c:tx>
            <c:strRef>
              <c:f>Hoja1!$B$1</c:f>
              <c:strCache>
                <c:ptCount val="1"/>
                <c:pt idx="0">
                  <c:v>Serie 1</c:v>
                </c:pt>
              </c:strCache>
            </c:strRef>
          </c:tx>
          <c:spPr>
            <a:gradFill flip="none" rotWithShape="1">
              <a:gsLst>
                <a:gs pos="0">
                  <a:schemeClr val="accent5">
                    <a:lumMod val="50000"/>
                    <a:shade val="30000"/>
                    <a:satMod val="115000"/>
                  </a:schemeClr>
                </a:gs>
                <a:gs pos="50000">
                  <a:schemeClr val="accent5">
                    <a:lumMod val="50000"/>
                    <a:shade val="67500"/>
                    <a:satMod val="115000"/>
                  </a:schemeClr>
                </a:gs>
                <a:gs pos="100000">
                  <a:schemeClr val="accent5">
                    <a:lumMod val="50000"/>
                    <a:shade val="100000"/>
                    <a:satMod val="115000"/>
                  </a:schemeClr>
                </a:gs>
              </a:gsLst>
              <a:lin ang="10800000" scaled="1"/>
              <a:tileRect/>
            </a:gradFill>
            <a:ln>
              <a:solidFill>
                <a:schemeClr val="tx1">
                  <a:lumMod val="95000"/>
                  <a:lumOff val="5000"/>
                </a:schemeClr>
              </a:solidFill>
            </a:ln>
            <a:scene3d>
              <a:camera prst="orthographicFront"/>
              <a:lightRig rig="threePt" dir="t"/>
            </a:scene3d>
            <a:sp3d>
              <a:bevelT w="0" h="0"/>
            </a:sp3d>
          </c:spPr>
          <c:invertIfNegative val="0"/>
          <c:dPt>
            <c:idx val="0"/>
            <c:invertIfNegative val="0"/>
            <c:bubble3D val="0"/>
            <c:spPr>
              <a:solidFill>
                <a:schemeClr val="accent3">
                  <a:lumMod val="50000"/>
                </a:schemeClr>
              </a:solidFill>
              <a:ln>
                <a:solidFill>
                  <a:schemeClr val="tx1">
                    <a:lumMod val="95000"/>
                    <a:lumOff val="5000"/>
                  </a:schemeClr>
                </a:solidFill>
              </a:ln>
              <a:scene3d>
                <a:camera prst="orthographicFront"/>
                <a:lightRig rig="threePt" dir="t"/>
              </a:scene3d>
              <a:sp3d>
                <a:bevelT w="0" h="0"/>
              </a:sp3d>
            </c:spPr>
            <c:extLst>
              <c:ext xmlns:c16="http://schemas.microsoft.com/office/drawing/2014/chart" uri="{C3380CC4-5D6E-409C-BE32-E72D297353CC}">
                <c16:uniqueId val="{00000001-C3DF-4548-8110-A8C013D92138}"/>
              </c:ext>
            </c:extLst>
          </c:dPt>
          <c:dPt>
            <c:idx val="1"/>
            <c:invertIfNegative val="0"/>
            <c:bubble3D val="0"/>
            <c:spPr>
              <a:solidFill>
                <a:schemeClr val="accent2">
                  <a:lumMod val="50000"/>
                </a:schemeClr>
              </a:solidFill>
              <a:ln>
                <a:solidFill>
                  <a:schemeClr val="tx1">
                    <a:lumMod val="95000"/>
                    <a:lumOff val="5000"/>
                  </a:schemeClr>
                </a:solidFill>
              </a:ln>
              <a:scene3d>
                <a:camera prst="orthographicFront"/>
                <a:lightRig rig="threePt" dir="t"/>
              </a:scene3d>
              <a:sp3d>
                <a:bevelT w="0" h="0"/>
              </a:sp3d>
            </c:spPr>
            <c:extLst>
              <c:ext xmlns:c16="http://schemas.microsoft.com/office/drawing/2014/chart" uri="{C3380CC4-5D6E-409C-BE32-E72D297353CC}">
                <c16:uniqueId val="{00000003-C3DF-4548-8110-A8C013D92138}"/>
              </c:ext>
            </c:extLst>
          </c:dPt>
          <c:dPt>
            <c:idx val="2"/>
            <c:invertIfNegative val="0"/>
            <c:bubble3D val="0"/>
            <c:spPr>
              <a:solidFill>
                <a:schemeClr val="tx1">
                  <a:lumMod val="75000"/>
                  <a:lumOff val="25000"/>
                </a:schemeClr>
              </a:solidFill>
              <a:ln>
                <a:solidFill>
                  <a:schemeClr val="tx1">
                    <a:lumMod val="95000"/>
                    <a:lumOff val="5000"/>
                  </a:schemeClr>
                </a:solidFill>
              </a:ln>
              <a:scene3d>
                <a:camera prst="orthographicFront"/>
                <a:lightRig rig="threePt" dir="t"/>
              </a:scene3d>
              <a:sp3d>
                <a:bevelT w="0" h="0"/>
              </a:sp3d>
            </c:spPr>
            <c:extLst>
              <c:ext xmlns:c16="http://schemas.microsoft.com/office/drawing/2014/chart" uri="{C3380CC4-5D6E-409C-BE32-E72D297353CC}">
                <c16:uniqueId val="{00000005-C3DF-4548-8110-A8C013D92138}"/>
              </c:ext>
            </c:extLst>
          </c:dPt>
          <c:dLbls>
            <c:spPr>
              <a:noFill/>
              <a:ln>
                <a:noFill/>
              </a:ln>
              <a:effectLst/>
            </c:spPr>
            <c:txPr>
              <a:bodyPr/>
              <a:lstStyle/>
              <a:p>
                <a:pPr algn="ctr">
                  <a:defRPr lang="es-MX" sz="1100" b="1" i="0" u="none" strike="noStrike" kern="1200" baseline="0">
                    <a:solidFill>
                      <a:schemeClr val="tx1">
                        <a:lumMod val="75000"/>
                        <a:lumOff val="25000"/>
                      </a:schemeClr>
                    </a:solidFill>
                    <a:effectLst/>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Hoja1!$A$2:$A$4</c:f>
              <c:strCache>
                <c:ptCount val="3"/>
                <c:pt idx="0">
                  <c:v>Sí</c:v>
                </c:pt>
                <c:pt idx="1">
                  <c:v>No</c:v>
                </c:pt>
                <c:pt idx="2">
                  <c:v>NC</c:v>
                </c:pt>
              </c:strCache>
            </c:strRef>
          </c:cat>
          <c:val>
            <c:numRef>
              <c:f>Hoja1!$B$2:$B$4</c:f>
              <c:numCache>
                <c:formatCode>###0.0%</c:formatCode>
                <c:ptCount val="3"/>
                <c:pt idx="0">
                  <c:v>0.53500000000000003</c:v>
                </c:pt>
                <c:pt idx="1">
                  <c:v>0.46500000000000002</c:v>
                </c:pt>
                <c:pt idx="2">
                  <c:v>0</c:v>
                </c:pt>
              </c:numCache>
            </c:numRef>
          </c:val>
          <c:extLst>
            <c:ext xmlns:c16="http://schemas.microsoft.com/office/drawing/2014/chart" uri="{C3380CC4-5D6E-409C-BE32-E72D297353CC}">
              <c16:uniqueId val="{00000006-C3DF-4548-8110-A8C013D92138}"/>
            </c:ext>
          </c:extLst>
        </c:ser>
        <c:dLbls>
          <c:showLegendKey val="0"/>
          <c:showVal val="0"/>
          <c:showCatName val="0"/>
          <c:showSerName val="0"/>
          <c:showPercent val="0"/>
          <c:showBubbleSize val="0"/>
        </c:dLbls>
        <c:gapWidth val="25"/>
        <c:gapDepth val="138"/>
        <c:shape val="box"/>
        <c:axId val="229664160"/>
        <c:axId val="229664552"/>
        <c:axId val="0"/>
      </c:bar3DChart>
      <c:catAx>
        <c:axId val="229664160"/>
        <c:scaling>
          <c:orientation val="maxMin"/>
        </c:scaling>
        <c:delete val="1"/>
        <c:axPos val="l"/>
        <c:numFmt formatCode="General" sourceLinked="0"/>
        <c:majorTickMark val="out"/>
        <c:minorTickMark val="none"/>
        <c:tickLblPos val="nextTo"/>
        <c:crossAx val="229664552"/>
        <c:crosses val="autoZero"/>
        <c:auto val="1"/>
        <c:lblAlgn val="ctr"/>
        <c:lblOffset val="100"/>
        <c:noMultiLvlLbl val="0"/>
      </c:catAx>
      <c:valAx>
        <c:axId val="229664552"/>
        <c:scaling>
          <c:orientation val="minMax"/>
          <c:max val="1"/>
        </c:scaling>
        <c:delete val="1"/>
        <c:axPos val="t"/>
        <c:numFmt formatCode="###0.0%" sourceLinked="1"/>
        <c:majorTickMark val="out"/>
        <c:minorTickMark val="none"/>
        <c:tickLblPos val="nextTo"/>
        <c:crossAx val="229664160"/>
        <c:crosses val="autoZero"/>
        <c:crossBetween val="between"/>
      </c:valAx>
    </c:plotArea>
    <c:plotVisOnly val="1"/>
    <c:dispBlanksAs val="gap"/>
    <c:showDLblsOverMax val="0"/>
  </c:chart>
  <c:txPr>
    <a:bodyPr/>
    <a:lstStyle/>
    <a:p>
      <a:pPr>
        <a:defRPr sz="1800"/>
      </a:pPr>
      <a:endParaRPr lang="es-MX"/>
    </a:p>
  </c:txPr>
  <c:externalData r:id="rId1">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0"/>
      <c:rotY val="0"/>
      <c:rAngAx val="0"/>
      <c:perspective val="0"/>
    </c:view3D>
    <c:floor>
      <c:thickness val="0"/>
    </c:floor>
    <c:sideWall>
      <c:thickness val="0"/>
    </c:sideWall>
    <c:backWall>
      <c:thickness val="0"/>
    </c:backWall>
    <c:plotArea>
      <c:layout>
        <c:manualLayout>
          <c:layoutTarget val="inner"/>
          <c:xMode val="edge"/>
          <c:yMode val="edge"/>
          <c:x val="2.411727217041007E-2"/>
          <c:y val="3.7452039188836089E-3"/>
          <c:w val="0.71619763352302379"/>
          <c:h val="0.96627898152161495"/>
        </c:manualLayout>
      </c:layout>
      <c:bar3DChart>
        <c:barDir val="bar"/>
        <c:grouping val="clustered"/>
        <c:varyColors val="0"/>
        <c:ser>
          <c:idx val="0"/>
          <c:order val="0"/>
          <c:tx>
            <c:strRef>
              <c:f>Hoja1!$B$1</c:f>
              <c:strCache>
                <c:ptCount val="1"/>
                <c:pt idx="0">
                  <c:v>Serie 1</c:v>
                </c:pt>
              </c:strCache>
            </c:strRef>
          </c:tx>
          <c:spPr>
            <a:solidFill>
              <a:srgbClr val="003300"/>
            </a:solidFill>
            <a:ln>
              <a:solidFill>
                <a:schemeClr val="tx1">
                  <a:lumMod val="95000"/>
                  <a:lumOff val="5000"/>
                </a:schemeClr>
              </a:solidFill>
            </a:ln>
            <a:scene3d>
              <a:camera prst="orthographicFront"/>
              <a:lightRig rig="threePt" dir="t"/>
            </a:scene3d>
            <a:sp3d>
              <a:bevelT w="0" h="0"/>
            </a:sp3d>
          </c:spPr>
          <c:invertIfNegative val="0"/>
          <c:dPt>
            <c:idx val="0"/>
            <c:invertIfNegative val="0"/>
            <c:bubble3D val="0"/>
            <c:extLst>
              <c:ext xmlns:c16="http://schemas.microsoft.com/office/drawing/2014/chart" uri="{C3380CC4-5D6E-409C-BE32-E72D297353CC}">
                <c16:uniqueId val="{00000000-BC27-414A-BE93-399BF053C855}"/>
              </c:ext>
            </c:extLst>
          </c:dPt>
          <c:dPt>
            <c:idx val="1"/>
            <c:invertIfNegative val="0"/>
            <c:bubble3D val="0"/>
            <c:extLst>
              <c:ext xmlns:c16="http://schemas.microsoft.com/office/drawing/2014/chart" uri="{C3380CC4-5D6E-409C-BE32-E72D297353CC}">
                <c16:uniqueId val="{00000001-BC27-414A-BE93-399BF053C855}"/>
              </c:ext>
            </c:extLst>
          </c:dPt>
          <c:dPt>
            <c:idx val="2"/>
            <c:invertIfNegative val="0"/>
            <c:bubble3D val="0"/>
            <c:extLst>
              <c:ext xmlns:c16="http://schemas.microsoft.com/office/drawing/2014/chart" uri="{C3380CC4-5D6E-409C-BE32-E72D297353CC}">
                <c16:uniqueId val="{00000002-BC27-414A-BE93-399BF053C855}"/>
              </c:ext>
            </c:extLst>
          </c:dPt>
          <c:dLbls>
            <c:spPr>
              <a:noFill/>
              <a:ln>
                <a:noFill/>
              </a:ln>
              <a:effectLst/>
            </c:spPr>
            <c:txPr>
              <a:bodyPr/>
              <a:lstStyle/>
              <a:p>
                <a:pPr algn="ctr">
                  <a:defRPr lang="es-MX" sz="1100" b="1" i="0" u="none" strike="noStrike" kern="1200" baseline="0">
                    <a:solidFill>
                      <a:schemeClr val="tx1">
                        <a:lumMod val="75000"/>
                        <a:lumOff val="25000"/>
                      </a:schemeClr>
                    </a:solidFill>
                    <a:effectLst/>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Hoja1!$A$2:$A$6</c:f>
              <c:strCache>
                <c:ptCount val="5"/>
                <c:pt idx="0">
                  <c:v>Ninguno (tabique, ladrillo u obra negra)</c:v>
                </c:pt>
                <c:pt idx="1">
                  <c:v>Aplanado</c:v>
                </c:pt>
                <c:pt idx="2">
                  <c:v>Aplanado y pintado</c:v>
                </c:pt>
                <c:pt idx="3">
                  <c:v>Otro, ¿cuál?</c:v>
                </c:pt>
                <c:pt idx="4">
                  <c:v>NC</c:v>
                </c:pt>
              </c:strCache>
            </c:strRef>
          </c:cat>
          <c:val>
            <c:numRef>
              <c:f>Hoja1!$B$2:$B$6</c:f>
              <c:numCache>
                <c:formatCode>###0.0%</c:formatCode>
                <c:ptCount val="5"/>
                <c:pt idx="0">
                  <c:v>0.09</c:v>
                </c:pt>
                <c:pt idx="1">
                  <c:v>0.14099999999999999</c:v>
                </c:pt>
                <c:pt idx="2">
                  <c:v>0.755</c:v>
                </c:pt>
                <c:pt idx="3">
                  <c:v>1.2999999999999999E-2</c:v>
                </c:pt>
                <c:pt idx="4">
                  <c:v>1E-3</c:v>
                </c:pt>
              </c:numCache>
            </c:numRef>
          </c:val>
          <c:extLst>
            <c:ext xmlns:c16="http://schemas.microsoft.com/office/drawing/2014/chart" uri="{C3380CC4-5D6E-409C-BE32-E72D297353CC}">
              <c16:uniqueId val="{00000003-BC27-414A-BE93-399BF053C855}"/>
            </c:ext>
          </c:extLst>
        </c:ser>
        <c:dLbls>
          <c:showLegendKey val="0"/>
          <c:showVal val="0"/>
          <c:showCatName val="0"/>
          <c:showSerName val="0"/>
          <c:showPercent val="0"/>
          <c:showBubbleSize val="0"/>
        </c:dLbls>
        <c:gapWidth val="25"/>
        <c:gapDepth val="138"/>
        <c:shape val="box"/>
        <c:axId val="229664160"/>
        <c:axId val="229664552"/>
        <c:axId val="0"/>
      </c:bar3DChart>
      <c:catAx>
        <c:axId val="229664160"/>
        <c:scaling>
          <c:orientation val="maxMin"/>
        </c:scaling>
        <c:delete val="1"/>
        <c:axPos val="l"/>
        <c:numFmt formatCode="General" sourceLinked="0"/>
        <c:majorTickMark val="out"/>
        <c:minorTickMark val="none"/>
        <c:tickLblPos val="nextTo"/>
        <c:crossAx val="229664552"/>
        <c:crosses val="autoZero"/>
        <c:auto val="1"/>
        <c:lblAlgn val="ctr"/>
        <c:lblOffset val="100"/>
        <c:noMultiLvlLbl val="0"/>
      </c:catAx>
      <c:valAx>
        <c:axId val="229664552"/>
        <c:scaling>
          <c:orientation val="minMax"/>
          <c:max val="1"/>
        </c:scaling>
        <c:delete val="0"/>
        <c:axPos val="t"/>
        <c:numFmt formatCode="###0.0%" sourceLinked="1"/>
        <c:majorTickMark val="out"/>
        <c:minorTickMark val="none"/>
        <c:tickLblPos val="nextTo"/>
        <c:txPr>
          <a:bodyPr/>
          <a:lstStyle/>
          <a:p>
            <a:pPr>
              <a:defRPr sz="100"/>
            </a:pPr>
            <a:endParaRPr lang="es-MX"/>
          </a:p>
        </c:txPr>
        <c:crossAx val="229664160"/>
        <c:crosses val="autoZero"/>
        <c:crossBetween val="between"/>
      </c:valAx>
    </c:plotArea>
    <c:plotVisOnly val="1"/>
    <c:dispBlanksAs val="gap"/>
    <c:showDLblsOverMax val="0"/>
  </c:chart>
  <c:txPr>
    <a:bodyPr/>
    <a:lstStyle/>
    <a:p>
      <a:pPr>
        <a:defRPr sz="1800"/>
      </a:pPr>
      <a:endParaRPr lang="es-MX"/>
    </a:p>
  </c:txPr>
  <c:externalData r:id="rId1">
    <c:autoUpdate val="0"/>
  </c:externalData>
</c:chartSpace>
</file>

<file path=ppt/charts/chart13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0"/>
      <c:rotY val="0"/>
      <c:rAngAx val="0"/>
      <c:perspective val="0"/>
    </c:view3D>
    <c:floor>
      <c:thickness val="0"/>
    </c:floor>
    <c:sideWall>
      <c:thickness val="0"/>
    </c:sideWall>
    <c:backWall>
      <c:thickness val="0"/>
    </c:backWall>
    <c:plotArea>
      <c:layout>
        <c:manualLayout>
          <c:layoutTarget val="inner"/>
          <c:xMode val="edge"/>
          <c:yMode val="edge"/>
          <c:x val="1.0880031687807616E-2"/>
          <c:y val="1.1600389678645391E-3"/>
          <c:w val="0.73316003204347169"/>
          <c:h val="0.96627898152161495"/>
        </c:manualLayout>
      </c:layout>
      <c:bar3DChart>
        <c:barDir val="bar"/>
        <c:grouping val="clustered"/>
        <c:varyColors val="0"/>
        <c:ser>
          <c:idx val="0"/>
          <c:order val="0"/>
          <c:tx>
            <c:strRef>
              <c:f>Hoja1!$B$1</c:f>
              <c:strCache>
                <c:ptCount val="1"/>
                <c:pt idx="0">
                  <c:v>Serie 1</c:v>
                </c:pt>
              </c:strCache>
            </c:strRef>
          </c:tx>
          <c:spPr>
            <a:gradFill flip="none" rotWithShape="1">
              <a:gsLst>
                <a:gs pos="0">
                  <a:schemeClr val="accent5">
                    <a:lumMod val="50000"/>
                    <a:shade val="30000"/>
                    <a:satMod val="115000"/>
                  </a:schemeClr>
                </a:gs>
                <a:gs pos="50000">
                  <a:schemeClr val="accent5">
                    <a:lumMod val="50000"/>
                    <a:shade val="67500"/>
                    <a:satMod val="115000"/>
                  </a:schemeClr>
                </a:gs>
                <a:gs pos="100000">
                  <a:schemeClr val="accent5">
                    <a:lumMod val="50000"/>
                    <a:shade val="100000"/>
                    <a:satMod val="115000"/>
                  </a:schemeClr>
                </a:gs>
              </a:gsLst>
              <a:lin ang="10800000" scaled="1"/>
              <a:tileRect/>
            </a:gradFill>
            <a:ln>
              <a:solidFill>
                <a:schemeClr val="tx1">
                  <a:lumMod val="95000"/>
                  <a:lumOff val="5000"/>
                </a:schemeClr>
              </a:solidFill>
            </a:ln>
            <a:scene3d>
              <a:camera prst="orthographicFront"/>
              <a:lightRig rig="threePt" dir="t"/>
            </a:scene3d>
            <a:sp3d>
              <a:bevelT w="0" h="0"/>
            </a:sp3d>
          </c:spPr>
          <c:invertIfNegative val="0"/>
          <c:dPt>
            <c:idx val="0"/>
            <c:invertIfNegative val="0"/>
            <c:bubble3D val="0"/>
            <c:spPr>
              <a:solidFill>
                <a:schemeClr val="accent3">
                  <a:lumMod val="50000"/>
                </a:schemeClr>
              </a:solidFill>
              <a:ln>
                <a:solidFill>
                  <a:schemeClr val="tx1">
                    <a:lumMod val="95000"/>
                    <a:lumOff val="5000"/>
                  </a:schemeClr>
                </a:solidFill>
              </a:ln>
              <a:scene3d>
                <a:camera prst="orthographicFront"/>
                <a:lightRig rig="threePt" dir="t"/>
              </a:scene3d>
              <a:sp3d>
                <a:bevelT w="0" h="0"/>
              </a:sp3d>
            </c:spPr>
            <c:extLst>
              <c:ext xmlns:c16="http://schemas.microsoft.com/office/drawing/2014/chart" uri="{C3380CC4-5D6E-409C-BE32-E72D297353CC}">
                <c16:uniqueId val="{00000001-DECB-48BA-BB4F-70EAEE128F8A}"/>
              </c:ext>
            </c:extLst>
          </c:dPt>
          <c:dPt>
            <c:idx val="1"/>
            <c:invertIfNegative val="0"/>
            <c:bubble3D val="0"/>
            <c:spPr>
              <a:solidFill>
                <a:schemeClr val="accent2">
                  <a:lumMod val="50000"/>
                </a:schemeClr>
              </a:solidFill>
              <a:ln>
                <a:solidFill>
                  <a:schemeClr val="tx1">
                    <a:lumMod val="95000"/>
                    <a:lumOff val="5000"/>
                  </a:schemeClr>
                </a:solidFill>
              </a:ln>
              <a:scene3d>
                <a:camera prst="orthographicFront"/>
                <a:lightRig rig="threePt" dir="t"/>
              </a:scene3d>
              <a:sp3d>
                <a:bevelT w="0" h="0"/>
              </a:sp3d>
            </c:spPr>
            <c:extLst>
              <c:ext xmlns:c16="http://schemas.microsoft.com/office/drawing/2014/chart" uri="{C3380CC4-5D6E-409C-BE32-E72D297353CC}">
                <c16:uniqueId val="{00000003-DECB-48BA-BB4F-70EAEE128F8A}"/>
              </c:ext>
            </c:extLst>
          </c:dPt>
          <c:dPt>
            <c:idx val="2"/>
            <c:invertIfNegative val="0"/>
            <c:bubble3D val="0"/>
            <c:spPr>
              <a:solidFill>
                <a:schemeClr val="tx1">
                  <a:lumMod val="75000"/>
                  <a:lumOff val="25000"/>
                </a:schemeClr>
              </a:solidFill>
              <a:ln>
                <a:solidFill>
                  <a:schemeClr val="tx1">
                    <a:lumMod val="95000"/>
                    <a:lumOff val="5000"/>
                  </a:schemeClr>
                </a:solidFill>
              </a:ln>
              <a:scene3d>
                <a:camera prst="orthographicFront"/>
                <a:lightRig rig="threePt" dir="t"/>
              </a:scene3d>
              <a:sp3d>
                <a:bevelT w="0" h="0"/>
              </a:sp3d>
            </c:spPr>
            <c:extLst>
              <c:ext xmlns:c16="http://schemas.microsoft.com/office/drawing/2014/chart" uri="{C3380CC4-5D6E-409C-BE32-E72D297353CC}">
                <c16:uniqueId val="{00000005-DECB-48BA-BB4F-70EAEE128F8A}"/>
              </c:ext>
            </c:extLst>
          </c:dPt>
          <c:dLbls>
            <c:spPr>
              <a:noFill/>
              <a:ln>
                <a:noFill/>
              </a:ln>
              <a:effectLst/>
            </c:spPr>
            <c:txPr>
              <a:bodyPr/>
              <a:lstStyle/>
              <a:p>
                <a:pPr algn="ctr">
                  <a:defRPr lang="es-MX" sz="1100" b="1" i="0" u="none" strike="noStrike" kern="1200" baseline="0">
                    <a:solidFill>
                      <a:schemeClr val="tx1">
                        <a:lumMod val="75000"/>
                        <a:lumOff val="25000"/>
                      </a:schemeClr>
                    </a:solidFill>
                    <a:effectLst/>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Hoja1!$A$2:$A$4</c:f>
              <c:strCache>
                <c:ptCount val="3"/>
                <c:pt idx="0">
                  <c:v>Sí</c:v>
                </c:pt>
                <c:pt idx="1">
                  <c:v>No</c:v>
                </c:pt>
                <c:pt idx="2">
                  <c:v>NC</c:v>
                </c:pt>
              </c:strCache>
            </c:strRef>
          </c:cat>
          <c:val>
            <c:numRef>
              <c:f>Hoja1!$B$2:$B$4</c:f>
              <c:numCache>
                <c:formatCode>###0.0%</c:formatCode>
                <c:ptCount val="3"/>
                <c:pt idx="0">
                  <c:v>0.41299999999999998</c:v>
                </c:pt>
                <c:pt idx="1">
                  <c:v>0.58599999999999997</c:v>
                </c:pt>
                <c:pt idx="2">
                  <c:v>2E-3</c:v>
                </c:pt>
              </c:numCache>
            </c:numRef>
          </c:val>
          <c:extLst>
            <c:ext xmlns:c16="http://schemas.microsoft.com/office/drawing/2014/chart" uri="{C3380CC4-5D6E-409C-BE32-E72D297353CC}">
              <c16:uniqueId val="{00000006-DECB-48BA-BB4F-70EAEE128F8A}"/>
            </c:ext>
          </c:extLst>
        </c:ser>
        <c:dLbls>
          <c:showLegendKey val="0"/>
          <c:showVal val="0"/>
          <c:showCatName val="0"/>
          <c:showSerName val="0"/>
          <c:showPercent val="0"/>
          <c:showBubbleSize val="0"/>
        </c:dLbls>
        <c:gapWidth val="25"/>
        <c:gapDepth val="138"/>
        <c:shape val="box"/>
        <c:axId val="229664160"/>
        <c:axId val="229664552"/>
        <c:axId val="0"/>
      </c:bar3DChart>
      <c:catAx>
        <c:axId val="229664160"/>
        <c:scaling>
          <c:orientation val="maxMin"/>
        </c:scaling>
        <c:delete val="1"/>
        <c:axPos val="l"/>
        <c:numFmt formatCode="General" sourceLinked="0"/>
        <c:majorTickMark val="out"/>
        <c:minorTickMark val="none"/>
        <c:tickLblPos val="nextTo"/>
        <c:crossAx val="229664552"/>
        <c:crosses val="autoZero"/>
        <c:auto val="1"/>
        <c:lblAlgn val="ctr"/>
        <c:lblOffset val="100"/>
        <c:noMultiLvlLbl val="0"/>
      </c:catAx>
      <c:valAx>
        <c:axId val="229664552"/>
        <c:scaling>
          <c:orientation val="minMax"/>
          <c:max val="1"/>
        </c:scaling>
        <c:delete val="1"/>
        <c:axPos val="t"/>
        <c:numFmt formatCode="###0.0%" sourceLinked="1"/>
        <c:majorTickMark val="out"/>
        <c:minorTickMark val="none"/>
        <c:tickLblPos val="nextTo"/>
        <c:crossAx val="229664160"/>
        <c:crosses val="autoZero"/>
        <c:crossBetween val="between"/>
      </c:valAx>
    </c:plotArea>
    <c:plotVisOnly val="1"/>
    <c:dispBlanksAs val="gap"/>
    <c:showDLblsOverMax val="0"/>
  </c:chart>
  <c:txPr>
    <a:bodyPr/>
    <a:lstStyle/>
    <a:p>
      <a:pPr>
        <a:defRPr sz="1800"/>
      </a:pPr>
      <a:endParaRPr lang="es-MX"/>
    </a:p>
  </c:txPr>
  <c:externalData r:id="rId1">
    <c:autoUpdate val="0"/>
  </c:externalData>
</c:chartSpace>
</file>

<file path=ppt/charts/chart13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0"/>
      <c:rotY val="0"/>
      <c:rAngAx val="0"/>
      <c:perspective val="0"/>
    </c:view3D>
    <c:floor>
      <c:thickness val="0"/>
    </c:floor>
    <c:sideWall>
      <c:thickness val="0"/>
    </c:sideWall>
    <c:backWall>
      <c:thickness val="0"/>
    </c:backWall>
    <c:plotArea>
      <c:layout>
        <c:manualLayout>
          <c:layoutTarget val="inner"/>
          <c:xMode val="edge"/>
          <c:yMode val="edge"/>
          <c:x val="1.0880031687807616E-2"/>
          <c:y val="1.1600389678645391E-3"/>
          <c:w val="0.88345210405010921"/>
          <c:h val="0.96627898152161495"/>
        </c:manualLayout>
      </c:layout>
      <c:bar3DChart>
        <c:barDir val="bar"/>
        <c:grouping val="clustered"/>
        <c:varyColors val="0"/>
        <c:ser>
          <c:idx val="0"/>
          <c:order val="0"/>
          <c:tx>
            <c:strRef>
              <c:f>Hoja1!$B$1</c:f>
              <c:strCache>
                <c:ptCount val="1"/>
                <c:pt idx="0">
                  <c:v>Serie 1</c:v>
                </c:pt>
              </c:strCache>
            </c:strRef>
          </c:tx>
          <c:spPr>
            <a:gradFill flip="none" rotWithShape="1">
              <a:gsLst>
                <a:gs pos="0">
                  <a:schemeClr val="accent5">
                    <a:lumMod val="50000"/>
                    <a:shade val="30000"/>
                    <a:satMod val="115000"/>
                  </a:schemeClr>
                </a:gs>
                <a:gs pos="50000">
                  <a:schemeClr val="accent5">
                    <a:lumMod val="50000"/>
                    <a:shade val="67500"/>
                    <a:satMod val="115000"/>
                  </a:schemeClr>
                </a:gs>
                <a:gs pos="100000">
                  <a:schemeClr val="accent5">
                    <a:lumMod val="50000"/>
                    <a:shade val="100000"/>
                    <a:satMod val="115000"/>
                  </a:schemeClr>
                </a:gs>
              </a:gsLst>
              <a:lin ang="10800000" scaled="1"/>
              <a:tileRect/>
            </a:gradFill>
            <a:ln>
              <a:solidFill>
                <a:schemeClr val="tx1">
                  <a:lumMod val="95000"/>
                  <a:lumOff val="5000"/>
                </a:schemeClr>
              </a:solidFill>
            </a:ln>
            <a:scene3d>
              <a:camera prst="orthographicFront"/>
              <a:lightRig rig="threePt" dir="t"/>
            </a:scene3d>
            <a:sp3d>
              <a:bevelT w="0" h="0"/>
            </a:sp3d>
          </c:spPr>
          <c:invertIfNegative val="0"/>
          <c:dPt>
            <c:idx val="0"/>
            <c:invertIfNegative val="0"/>
            <c:bubble3D val="0"/>
            <c:extLst>
              <c:ext xmlns:c16="http://schemas.microsoft.com/office/drawing/2014/chart" uri="{C3380CC4-5D6E-409C-BE32-E72D297353CC}">
                <c16:uniqueId val="{00000001-5640-4AF7-BF58-E04464C5F302}"/>
              </c:ext>
            </c:extLst>
          </c:dPt>
          <c:dPt>
            <c:idx val="1"/>
            <c:invertIfNegative val="0"/>
            <c:bubble3D val="0"/>
            <c:extLst>
              <c:ext xmlns:c16="http://schemas.microsoft.com/office/drawing/2014/chart" uri="{C3380CC4-5D6E-409C-BE32-E72D297353CC}">
                <c16:uniqueId val="{00000003-5640-4AF7-BF58-E04464C5F302}"/>
              </c:ext>
            </c:extLst>
          </c:dPt>
          <c:dPt>
            <c:idx val="2"/>
            <c:invertIfNegative val="0"/>
            <c:bubble3D val="0"/>
            <c:extLst>
              <c:ext xmlns:c16="http://schemas.microsoft.com/office/drawing/2014/chart" uri="{C3380CC4-5D6E-409C-BE32-E72D297353CC}">
                <c16:uniqueId val="{00000005-5640-4AF7-BF58-E04464C5F302}"/>
              </c:ext>
            </c:extLst>
          </c:dPt>
          <c:dLbls>
            <c:spPr>
              <a:noFill/>
              <a:ln>
                <a:noFill/>
              </a:ln>
              <a:effectLst/>
            </c:spPr>
            <c:txPr>
              <a:bodyPr/>
              <a:lstStyle/>
              <a:p>
                <a:pPr algn="ctr">
                  <a:defRPr lang="es-MX" sz="1100" b="1" i="0" u="none" strike="noStrike" kern="1200" baseline="0">
                    <a:solidFill>
                      <a:schemeClr val="tx1">
                        <a:lumMod val="75000"/>
                        <a:lumOff val="25000"/>
                      </a:schemeClr>
                    </a:solidFill>
                    <a:effectLst/>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Hoja1!$A$2:$A$10</c:f>
              <c:strCache>
                <c:ptCount val="9"/>
                <c:pt idx="0">
                  <c:v>automóvil (carro o coche)</c:v>
                </c:pt>
                <c:pt idx="1">
                  <c:v>camioneta cerrada o con cabina (van o minivan)</c:v>
                </c:pt>
                <c:pt idx="2">
                  <c:v>camioneta de caja (pick up, redilas, estaquitas)</c:v>
                </c:pt>
                <c:pt idx="3">
                  <c:v>motocicleta o motoneta</c:v>
                </c:pt>
                <c:pt idx="4">
                  <c:v>bicicleta que se utilice como medio de transporte</c:v>
                </c:pt>
                <c:pt idx="5">
                  <c:v>triciclo de carga utilizado como medio de transporte</c:v>
                </c:pt>
                <c:pt idx="6">
                  <c:v>carreta, calandria u otros vehículos de tracción animal</c:v>
                </c:pt>
                <c:pt idx="7">
                  <c:v>canoa, lancha, trajinera u otros vehículos para navegar</c:v>
                </c:pt>
                <c:pt idx="8">
                  <c:v>otro tipo de vehículo, ¿Cuál? </c:v>
                </c:pt>
              </c:strCache>
            </c:strRef>
          </c:cat>
          <c:val>
            <c:numRef>
              <c:f>Hoja1!$B$2:$B$10</c:f>
              <c:numCache>
                <c:formatCode>###0.0%</c:formatCode>
                <c:ptCount val="9"/>
                <c:pt idx="0">
                  <c:v>0.27</c:v>
                </c:pt>
                <c:pt idx="1">
                  <c:v>0.08</c:v>
                </c:pt>
                <c:pt idx="2">
                  <c:v>0.02</c:v>
                </c:pt>
                <c:pt idx="3">
                  <c:v>0.09</c:v>
                </c:pt>
                <c:pt idx="4">
                  <c:v>0.21</c:v>
                </c:pt>
                <c:pt idx="5">
                  <c:v>0.02</c:v>
                </c:pt>
                <c:pt idx="6">
                  <c:v>0</c:v>
                </c:pt>
                <c:pt idx="7">
                  <c:v>0</c:v>
                </c:pt>
                <c:pt idx="8">
                  <c:v>0</c:v>
                </c:pt>
              </c:numCache>
            </c:numRef>
          </c:val>
          <c:extLst>
            <c:ext xmlns:c16="http://schemas.microsoft.com/office/drawing/2014/chart" uri="{C3380CC4-5D6E-409C-BE32-E72D297353CC}">
              <c16:uniqueId val="{00000006-5640-4AF7-BF58-E04464C5F302}"/>
            </c:ext>
          </c:extLst>
        </c:ser>
        <c:dLbls>
          <c:showLegendKey val="0"/>
          <c:showVal val="0"/>
          <c:showCatName val="0"/>
          <c:showSerName val="0"/>
          <c:showPercent val="0"/>
          <c:showBubbleSize val="0"/>
        </c:dLbls>
        <c:gapWidth val="25"/>
        <c:gapDepth val="138"/>
        <c:shape val="box"/>
        <c:axId val="229664160"/>
        <c:axId val="229664552"/>
        <c:axId val="0"/>
      </c:bar3DChart>
      <c:catAx>
        <c:axId val="229664160"/>
        <c:scaling>
          <c:orientation val="maxMin"/>
        </c:scaling>
        <c:delete val="1"/>
        <c:axPos val="l"/>
        <c:numFmt formatCode="General" sourceLinked="0"/>
        <c:majorTickMark val="out"/>
        <c:minorTickMark val="none"/>
        <c:tickLblPos val="nextTo"/>
        <c:crossAx val="229664552"/>
        <c:crosses val="autoZero"/>
        <c:auto val="1"/>
        <c:lblAlgn val="ctr"/>
        <c:lblOffset val="100"/>
        <c:noMultiLvlLbl val="0"/>
      </c:catAx>
      <c:valAx>
        <c:axId val="229664552"/>
        <c:scaling>
          <c:orientation val="minMax"/>
          <c:max val="1"/>
        </c:scaling>
        <c:delete val="1"/>
        <c:axPos val="t"/>
        <c:numFmt formatCode="###0.0%" sourceLinked="1"/>
        <c:majorTickMark val="out"/>
        <c:minorTickMark val="none"/>
        <c:tickLblPos val="nextTo"/>
        <c:crossAx val="229664160"/>
        <c:crosses val="autoZero"/>
        <c:crossBetween val="between"/>
      </c:valAx>
    </c:plotArea>
    <c:plotVisOnly val="1"/>
    <c:dispBlanksAs val="gap"/>
    <c:showDLblsOverMax val="0"/>
  </c:chart>
  <c:txPr>
    <a:bodyPr/>
    <a:lstStyle/>
    <a:p>
      <a:pPr>
        <a:defRPr sz="1800"/>
      </a:pPr>
      <a:endParaRPr lang="es-MX"/>
    </a:p>
  </c:txPr>
  <c:externalData r:id="rId1">
    <c:autoUpdate val="0"/>
  </c:externalData>
</c:chartSpace>
</file>

<file path=ppt/charts/chart13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0"/>
      <c:rotY val="0"/>
      <c:rAngAx val="0"/>
      <c:perspective val="0"/>
    </c:view3D>
    <c:floor>
      <c:thickness val="0"/>
    </c:floor>
    <c:sideWall>
      <c:thickness val="0"/>
    </c:sideWall>
    <c:backWall>
      <c:thickness val="0"/>
    </c:backWall>
    <c:plotArea>
      <c:layout>
        <c:manualLayout>
          <c:layoutTarget val="inner"/>
          <c:xMode val="edge"/>
          <c:yMode val="edge"/>
          <c:x val="1.0880031687807616E-2"/>
          <c:y val="1.1600389678645391E-3"/>
          <c:w val="0.88345210405010921"/>
          <c:h val="0.96627898152161495"/>
        </c:manualLayout>
      </c:layout>
      <c:bar3DChart>
        <c:barDir val="bar"/>
        <c:grouping val="clustered"/>
        <c:varyColors val="0"/>
        <c:ser>
          <c:idx val="0"/>
          <c:order val="0"/>
          <c:tx>
            <c:strRef>
              <c:f>Hoja1!$B$1</c:f>
              <c:strCache>
                <c:ptCount val="1"/>
                <c:pt idx="0">
                  <c:v>Serie 1</c:v>
                </c:pt>
              </c:strCache>
            </c:strRef>
          </c:tx>
          <c:spPr>
            <a:gradFill flip="none" rotWithShape="1">
              <a:gsLst>
                <a:gs pos="0">
                  <a:schemeClr val="accent5">
                    <a:lumMod val="50000"/>
                    <a:shade val="30000"/>
                    <a:satMod val="115000"/>
                  </a:schemeClr>
                </a:gs>
                <a:gs pos="50000">
                  <a:schemeClr val="accent5">
                    <a:lumMod val="50000"/>
                    <a:shade val="67500"/>
                    <a:satMod val="115000"/>
                  </a:schemeClr>
                </a:gs>
                <a:gs pos="100000">
                  <a:schemeClr val="accent5">
                    <a:lumMod val="50000"/>
                    <a:shade val="100000"/>
                    <a:satMod val="115000"/>
                  </a:schemeClr>
                </a:gs>
              </a:gsLst>
              <a:lin ang="10800000" scaled="1"/>
              <a:tileRect/>
            </a:gradFill>
            <a:ln>
              <a:solidFill>
                <a:schemeClr val="tx1">
                  <a:lumMod val="95000"/>
                  <a:lumOff val="5000"/>
                </a:schemeClr>
              </a:solidFill>
            </a:ln>
            <a:scene3d>
              <a:camera prst="orthographicFront"/>
              <a:lightRig rig="threePt" dir="t"/>
            </a:scene3d>
            <a:sp3d>
              <a:bevelT w="0" h="0"/>
            </a:sp3d>
          </c:spPr>
          <c:invertIfNegative val="0"/>
          <c:dPt>
            <c:idx val="0"/>
            <c:invertIfNegative val="0"/>
            <c:bubble3D val="0"/>
            <c:extLst>
              <c:ext xmlns:c16="http://schemas.microsoft.com/office/drawing/2014/chart" uri="{C3380CC4-5D6E-409C-BE32-E72D297353CC}">
                <c16:uniqueId val="{00000000-A2C2-4986-ABC1-9A0183576291}"/>
              </c:ext>
            </c:extLst>
          </c:dPt>
          <c:dPt>
            <c:idx val="1"/>
            <c:invertIfNegative val="0"/>
            <c:bubble3D val="0"/>
            <c:extLst>
              <c:ext xmlns:c16="http://schemas.microsoft.com/office/drawing/2014/chart" uri="{C3380CC4-5D6E-409C-BE32-E72D297353CC}">
                <c16:uniqueId val="{00000001-A2C2-4986-ABC1-9A0183576291}"/>
              </c:ext>
            </c:extLst>
          </c:dPt>
          <c:dPt>
            <c:idx val="2"/>
            <c:invertIfNegative val="0"/>
            <c:bubble3D val="0"/>
            <c:extLst>
              <c:ext xmlns:c16="http://schemas.microsoft.com/office/drawing/2014/chart" uri="{C3380CC4-5D6E-409C-BE32-E72D297353CC}">
                <c16:uniqueId val="{00000002-A2C2-4986-ABC1-9A0183576291}"/>
              </c:ext>
            </c:extLst>
          </c:dPt>
          <c:dLbls>
            <c:spPr>
              <a:noFill/>
              <a:ln>
                <a:noFill/>
              </a:ln>
              <a:effectLst/>
            </c:spPr>
            <c:txPr>
              <a:bodyPr/>
              <a:lstStyle/>
              <a:p>
                <a:pPr algn="ctr">
                  <a:defRPr lang="es-MX" sz="1100" b="1" i="0" u="none" strike="noStrike" kern="1200" baseline="0">
                    <a:solidFill>
                      <a:schemeClr val="tx1">
                        <a:lumMod val="75000"/>
                        <a:lumOff val="25000"/>
                      </a:schemeClr>
                    </a:solidFill>
                    <a:effectLst/>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Hoja1!$A$2:$A$10</c:f>
              <c:strCache>
                <c:ptCount val="9"/>
                <c:pt idx="0">
                  <c:v>automóvil (carro o coche)</c:v>
                </c:pt>
                <c:pt idx="1">
                  <c:v>camioneta cerrada o con cabina (van o minivan)</c:v>
                </c:pt>
                <c:pt idx="2">
                  <c:v>camioneta de caja (pick up, redilas, estaquitas)</c:v>
                </c:pt>
                <c:pt idx="3">
                  <c:v>motocicleta o motoneta</c:v>
                </c:pt>
                <c:pt idx="4">
                  <c:v>bicicleta que se utilice como medio de transporte</c:v>
                </c:pt>
                <c:pt idx="5">
                  <c:v>triciclo de carga utilizado como medio de transporte</c:v>
                </c:pt>
                <c:pt idx="6">
                  <c:v>carreta, calandria u otros vehículos de tracción animal</c:v>
                </c:pt>
                <c:pt idx="7">
                  <c:v>canoa, lancha, trajinera u otros vehículos para navegar</c:v>
                </c:pt>
                <c:pt idx="8">
                  <c:v>otro tipo de vehículo, ¿Cuál? </c:v>
                </c:pt>
              </c:strCache>
            </c:strRef>
          </c:cat>
          <c:val>
            <c:numRef>
              <c:f>Hoja1!$B$2:$B$10</c:f>
              <c:numCache>
                <c:formatCode>General</c:formatCode>
                <c:ptCount val="9"/>
                <c:pt idx="0" formatCode="###0.0%">
                  <c:v>0.49399999999999999</c:v>
                </c:pt>
              </c:numCache>
            </c:numRef>
          </c:val>
          <c:extLst>
            <c:ext xmlns:c16="http://schemas.microsoft.com/office/drawing/2014/chart" uri="{C3380CC4-5D6E-409C-BE32-E72D297353CC}">
              <c16:uniqueId val="{00000009-A2C2-4986-ABC1-9A0183576291}"/>
            </c:ext>
          </c:extLst>
        </c:ser>
        <c:dLbls>
          <c:showLegendKey val="0"/>
          <c:showVal val="0"/>
          <c:showCatName val="0"/>
          <c:showSerName val="0"/>
          <c:showPercent val="0"/>
          <c:showBubbleSize val="0"/>
        </c:dLbls>
        <c:gapWidth val="25"/>
        <c:gapDepth val="138"/>
        <c:shape val="box"/>
        <c:axId val="229664160"/>
        <c:axId val="229664552"/>
        <c:axId val="0"/>
      </c:bar3DChart>
      <c:catAx>
        <c:axId val="229664160"/>
        <c:scaling>
          <c:orientation val="maxMin"/>
        </c:scaling>
        <c:delete val="1"/>
        <c:axPos val="l"/>
        <c:numFmt formatCode="General" sourceLinked="0"/>
        <c:majorTickMark val="out"/>
        <c:minorTickMark val="none"/>
        <c:tickLblPos val="nextTo"/>
        <c:crossAx val="229664552"/>
        <c:crosses val="autoZero"/>
        <c:auto val="1"/>
        <c:lblAlgn val="ctr"/>
        <c:lblOffset val="100"/>
        <c:noMultiLvlLbl val="0"/>
      </c:catAx>
      <c:valAx>
        <c:axId val="229664552"/>
        <c:scaling>
          <c:orientation val="minMax"/>
          <c:max val="1"/>
        </c:scaling>
        <c:delete val="1"/>
        <c:axPos val="t"/>
        <c:numFmt formatCode="###0.0%" sourceLinked="1"/>
        <c:majorTickMark val="out"/>
        <c:minorTickMark val="none"/>
        <c:tickLblPos val="nextTo"/>
        <c:crossAx val="229664160"/>
        <c:crosses val="autoZero"/>
        <c:crossBetween val="between"/>
      </c:valAx>
    </c:plotArea>
    <c:plotVisOnly val="1"/>
    <c:dispBlanksAs val="gap"/>
    <c:showDLblsOverMax val="0"/>
  </c:chart>
  <c:txPr>
    <a:bodyPr/>
    <a:lstStyle/>
    <a:p>
      <a:pPr>
        <a:defRPr sz="1800"/>
      </a:pPr>
      <a:endParaRPr lang="es-MX"/>
    </a:p>
  </c:txPr>
  <c:externalData r:id="rId1">
    <c:autoUpdate val="0"/>
  </c:externalData>
</c:chartSpace>
</file>

<file path=ppt/charts/chart13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0"/>
      <c:rotY val="0"/>
      <c:rAngAx val="0"/>
      <c:perspective val="0"/>
    </c:view3D>
    <c:floor>
      <c:thickness val="0"/>
    </c:floor>
    <c:sideWall>
      <c:thickness val="0"/>
    </c:sideWall>
    <c:backWall>
      <c:thickness val="0"/>
    </c:backWall>
    <c:plotArea>
      <c:layout>
        <c:manualLayout>
          <c:layoutTarget val="inner"/>
          <c:xMode val="edge"/>
          <c:yMode val="edge"/>
          <c:x val="1.0880031687807616E-2"/>
          <c:y val="1.1600389678645391E-3"/>
          <c:w val="0.88345210405010921"/>
          <c:h val="0.96627898152161495"/>
        </c:manualLayout>
      </c:layout>
      <c:bar3DChart>
        <c:barDir val="bar"/>
        <c:grouping val="clustered"/>
        <c:varyColors val="0"/>
        <c:ser>
          <c:idx val="0"/>
          <c:order val="0"/>
          <c:tx>
            <c:strRef>
              <c:f>Hoja1!$B$1</c:f>
              <c:strCache>
                <c:ptCount val="1"/>
                <c:pt idx="0">
                  <c:v>Serie 1</c:v>
                </c:pt>
              </c:strCache>
            </c:strRef>
          </c:tx>
          <c:spPr>
            <a:gradFill flip="none" rotWithShape="1">
              <a:gsLst>
                <a:gs pos="0">
                  <a:schemeClr val="accent5">
                    <a:lumMod val="50000"/>
                    <a:shade val="30000"/>
                    <a:satMod val="115000"/>
                  </a:schemeClr>
                </a:gs>
                <a:gs pos="50000">
                  <a:schemeClr val="accent5">
                    <a:lumMod val="50000"/>
                    <a:shade val="67500"/>
                    <a:satMod val="115000"/>
                  </a:schemeClr>
                </a:gs>
                <a:gs pos="100000">
                  <a:schemeClr val="accent5">
                    <a:lumMod val="50000"/>
                    <a:shade val="100000"/>
                    <a:satMod val="115000"/>
                  </a:schemeClr>
                </a:gs>
              </a:gsLst>
              <a:lin ang="10800000" scaled="1"/>
              <a:tileRect/>
            </a:gradFill>
            <a:ln>
              <a:solidFill>
                <a:schemeClr val="tx1">
                  <a:lumMod val="95000"/>
                  <a:lumOff val="5000"/>
                </a:schemeClr>
              </a:solidFill>
            </a:ln>
            <a:scene3d>
              <a:camera prst="orthographicFront"/>
              <a:lightRig rig="threePt" dir="t"/>
            </a:scene3d>
            <a:sp3d>
              <a:bevelT w="0" h="0"/>
            </a:sp3d>
          </c:spPr>
          <c:invertIfNegative val="0"/>
          <c:dPt>
            <c:idx val="0"/>
            <c:invertIfNegative val="0"/>
            <c:bubble3D val="0"/>
            <c:extLst>
              <c:ext xmlns:c16="http://schemas.microsoft.com/office/drawing/2014/chart" uri="{C3380CC4-5D6E-409C-BE32-E72D297353CC}">
                <c16:uniqueId val="{00000000-2289-4718-A846-13065BEA71B4}"/>
              </c:ext>
            </c:extLst>
          </c:dPt>
          <c:dPt>
            <c:idx val="1"/>
            <c:invertIfNegative val="0"/>
            <c:bubble3D val="0"/>
            <c:extLst>
              <c:ext xmlns:c16="http://schemas.microsoft.com/office/drawing/2014/chart" uri="{C3380CC4-5D6E-409C-BE32-E72D297353CC}">
                <c16:uniqueId val="{00000001-2289-4718-A846-13065BEA71B4}"/>
              </c:ext>
            </c:extLst>
          </c:dPt>
          <c:dPt>
            <c:idx val="2"/>
            <c:invertIfNegative val="0"/>
            <c:bubble3D val="0"/>
            <c:extLst>
              <c:ext xmlns:c16="http://schemas.microsoft.com/office/drawing/2014/chart" uri="{C3380CC4-5D6E-409C-BE32-E72D297353CC}">
                <c16:uniqueId val="{00000002-2289-4718-A846-13065BEA71B4}"/>
              </c:ext>
            </c:extLst>
          </c:dPt>
          <c:dLbls>
            <c:dLbl>
              <c:idx val="0"/>
              <c:layout>
                <c:manualLayout>
                  <c:x val="-3.8438431167211719E-2"/>
                  <c:y val="2.8003712366152763E-3"/>
                </c:manualLayout>
              </c:layout>
              <c:showLegendKey val="0"/>
              <c:showVal val="1"/>
              <c:showCatName val="0"/>
              <c:showSerName val="0"/>
              <c:showPercent val="0"/>
              <c:showBubbleSize val="0"/>
              <c:extLst>
                <c:ext xmlns:c15="http://schemas.microsoft.com/office/drawing/2012/chart" uri="{CE6537A1-D6FC-4f65-9D91-7224C49458BB}">
                  <c15:layout>
                    <c:manualLayout>
                      <c:w val="0.43329721533239407"/>
                      <c:h val="8.3619085125332046E-2"/>
                    </c:manualLayout>
                  </c15:layout>
                </c:ext>
                <c:ext xmlns:c16="http://schemas.microsoft.com/office/drawing/2014/chart" uri="{C3380CC4-5D6E-409C-BE32-E72D297353CC}">
                  <c16:uniqueId val="{00000000-2289-4718-A846-13065BEA71B4}"/>
                </c:ext>
              </c:extLst>
            </c:dLbl>
            <c:dLbl>
              <c:idx val="3"/>
              <c:layout>
                <c:manualLayout>
                  <c:x val="-2.8828823375408829E-2"/>
                  <c:y val="-5.6007424732305456E-3"/>
                </c:manualLayout>
              </c:layout>
              <c:showLegendKey val="0"/>
              <c:showVal val="1"/>
              <c:showCatName val="0"/>
              <c:showSerName val="0"/>
              <c:showPercent val="0"/>
              <c:showBubbleSize val="0"/>
              <c:extLst>
                <c:ext xmlns:c15="http://schemas.microsoft.com/office/drawing/2012/chart" uri="{CE6537A1-D6FC-4f65-9D91-7224C49458BB}">
                  <c15:layout>
                    <c:manualLayout>
                      <c:w val="0.3564203529979707"/>
                      <c:h val="8.3619085125332046E-2"/>
                    </c:manualLayout>
                  </c15:layout>
                </c:ext>
                <c:ext xmlns:c16="http://schemas.microsoft.com/office/drawing/2014/chart" uri="{C3380CC4-5D6E-409C-BE32-E72D297353CC}">
                  <c16:uniqueId val="{00000003-2289-4718-A846-13065BEA71B4}"/>
                </c:ext>
              </c:extLst>
            </c:dLbl>
            <c:dLbl>
              <c:idx val="4"/>
              <c:layout>
                <c:manualLayout>
                  <c:x val="-1.9219215583605859E-2"/>
                  <c:y val="2.8005917382874987E-3"/>
                </c:manualLayout>
              </c:layout>
              <c:showLegendKey val="0"/>
              <c:showVal val="1"/>
              <c:showCatName val="0"/>
              <c:showSerName val="0"/>
              <c:showPercent val="0"/>
              <c:showBubbleSize val="0"/>
              <c:extLst>
                <c:ext xmlns:c15="http://schemas.microsoft.com/office/drawing/2012/chart" uri="{CE6537A1-D6FC-4f65-9D91-7224C49458BB}">
                  <c15:layout>
                    <c:manualLayout>
                      <c:w val="0.34681074520616773"/>
                      <c:h val="8.3619085125332046E-2"/>
                    </c:manualLayout>
                  </c15:layout>
                </c:ext>
                <c:ext xmlns:c16="http://schemas.microsoft.com/office/drawing/2014/chart" uri="{C3380CC4-5D6E-409C-BE32-E72D297353CC}">
                  <c16:uniqueId val="{00000004-2289-4718-A846-13065BEA71B4}"/>
                </c:ext>
              </c:extLst>
            </c:dLbl>
            <c:spPr>
              <a:noFill/>
              <a:ln>
                <a:noFill/>
              </a:ln>
              <a:effectLst/>
            </c:spPr>
            <c:txPr>
              <a:bodyPr/>
              <a:lstStyle/>
              <a:p>
                <a:pPr algn="ctr">
                  <a:defRPr lang="es-MX" sz="1100" b="1" i="0" u="none" strike="noStrike" kern="1200" baseline="0">
                    <a:solidFill>
                      <a:schemeClr val="tx1">
                        <a:lumMod val="75000"/>
                        <a:lumOff val="25000"/>
                      </a:schemeClr>
                    </a:solidFill>
                    <a:effectLst/>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Hoja1!$A$2:$A$10</c:f>
              <c:strCache>
                <c:ptCount val="9"/>
                <c:pt idx="0">
                  <c:v>automóvil (carro o coche)</c:v>
                </c:pt>
                <c:pt idx="1">
                  <c:v>camioneta cerrada o con cabina (van o minivan)</c:v>
                </c:pt>
                <c:pt idx="2">
                  <c:v>camioneta de caja (pick up, redilas, estaquitas)</c:v>
                </c:pt>
                <c:pt idx="3">
                  <c:v>motocicleta o motoneta</c:v>
                </c:pt>
                <c:pt idx="4">
                  <c:v>bicicleta que se utilice como medio de transporte</c:v>
                </c:pt>
                <c:pt idx="5">
                  <c:v>triciclo de carga utilizado como medio de transporte</c:v>
                </c:pt>
                <c:pt idx="6">
                  <c:v>carreta, calandria u otros vehículos de tracción animal</c:v>
                </c:pt>
                <c:pt idx="7">
                  <c:v>canoa, lancha, trajinera u otros vehículos para navegar</c:v>
                </c:pt>
                <c:pt idx="8">
                  <c:v>otro tipo de vehículo, ¿Cuál? </c:v>
                </c:pt>
              </c:strCache>
            </c:strRef>
          </c:cat>
          <c:val>
            <c:numRef>
              <c:f>Hoja1!$B$2:$B$10</c:f>
              <c:numCache>
                <c:formatCode>General</c:formatCode>
                <c:ptCount val="9"/>
                <c:pt idx="0" formatCode="###0.0%">
                  <c:v>0.47799999999999998</c:v>
                </c:pt>
                <c:pt idx="3" formatCode="###0.0%">
                  <c:v>0.185</c:v>
                </c:pt>
                <c:pt idx="4" formatCode="###0.0%">
                  <c:v>0.38</c:v>
                </c:pt>
              </c:numCache>
            </c:numRef>
          </c:val>
          <c:extLst>
            <c:ext xmlns:c16="http://schemas.microsoft.com/office/drawing/2014/chart" uri="{C3380CC4-5D6E-409C-BE32-E72D297353CC}">
              <c16:uniqueId val="{00000009-2289-4718-A846-13065BEA71B4}"/>
            </c:ext>
          </c:extLst>
        </c:ser>
        <c:dLbls>
          <c:showLegendKey val="0"/>
          <c:showVal val="0"/>
          <c:showCatName val="0"/>
          <c:showSerName val="0"/>
          <c:showPercent val="0"/>
          <c:showBubbleSize val="0"/>
        </c:dLbls>
        <c:gapWidth val="25"/>
        <c:gapDepth val="138"/>
        <c:shape val="box"/>
        <c:axId val="229664160"/>
        <c:axId val="229664552"/>
        <c:axId val="0"/>
      </c:bar3DChart>
      <c:catAx>
        <c:axId val="229664160"/>
        <c:scaling>
          <c:orientation val="maxMin"/>
        </c:scaling>
        <c:delete val="1"/>
        <c:axPos val="l"/>
        <c:numFmt formatCode="General" sourceLinked="0"/>
        <c:majorTickMark val="out"/>
        <c:minorTickMark val="none"/>
        <c:tickLblPos val="nextTo"/>
        <c:crossAx val="229664552"/>
        <c:crosses val="autoZero"/>
        <c:auto val="1"/>
        <c:lblAlgn val="ctr"/>
        <c:lblOffset val="100"/>
        <c:noMultiLvlLbl val="0"/>
      </c:catAx>
      <c:valAx>
        <c:axId val="229664552"/>
        <c:scaling>
          <c:orientation val="minMax"/>
          <c:max val="1"/>
        </c:scaling>
        <c:delete val="1"/>
        <c:axPos val="t"/>
        <c:numFmt formatCode="###0.0%" sourceLinked="1"/>
        <c:majorTickMark val="out"/>
        <c:minorTickMark val="none"/>
        <c:tickLblPos val="nextTo"/>
        <c:crossAx val="229664160"/>
        <c:crosses val="autoZero"/>
        <c:crossBetween val="between"/>
      </c:valAx>
    </c:plotArea>
    <c:plotVisOnly val="1"/>
    <c:dispBlanksAs val="gap"/>
    <c:showDLblsOverMax val="0"/>
  </c:chart>
  <c:txPr>
    <a:bodyPr/>
    <a:lstStyle/>
    <a:p>
      <a:pPr>
        <a:defRPr sz="1800"/>
      </a:pPr>
      <a:endParaRPr lang="es-MX"/>
    </a:p>
  </c:txPr>
  <c:externalData r:id="rId1">
    <c:autoUpdate val="0"/>
  </c:externalData>
</c:chartSpace>
</file>

<file path=ppt/charts/chart13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0"/>
      <c:rotY val="0"/>
      <c:rAngAx val="0"/>
      <c:perspective val="0"/>
    </c:view3D>
    <c:floor>
      <c:thickness val="0"/>
    </c:floor>
    <c:sideWall>
      <c:thickness val="0"/>
    </c:sideWall>
    <c:backWall>
      <c:thickness val="0"/>
    </c:backWall>
    <c:plotArea>
      <c:layout>
        <c:manualLayout>
          <c:layoutTarget val="inner"/>
          <c:xMode val="edge"/>
          <c:yMode val="edge"/>
          <c:x val="1.0880031687807616E-2"/>
          <c:y val="1.1600389678645391E-3"/>
          <c:w val="0.88345210405010921"/>
          <c:h val="0.96627898152161495"/>
        </c:manualLayout>
      </c:layout>
      <c:bar3DChart>
        <c:barDir val="bar"/>
        <c:grouping val="clustered"/>
        <c:varyColors val="0"/>
        <c:ser>
          <c:idx val="0"/>
          <c:order val="0"/>
          <c:tx>
            <c:strRef>
              <c:f>Hoja1!$B$1</c:f>
              <c:strCache>
                <c:ptCount val="1"/>
                <c:pt idx="0">
                  <c:v>Serie 1</c:v>
                </c:pt>
              </c:strCache>
            </c:strRef>
          </c:tx>
          <c:spPr>
            <a:gradFill flip="none" rotWithShape="1">
              <a:gsLst>
                <a:gs pos="0">
                  <a:schemeClr val="accent5">
                    <a:lumMod val="50000"/>
                    <a:shade val="30000"/>
                    <a:satMod val="115000"/>
                  </a:schemeClr>
                </a:gs>
                <a:gs pos="50000">
                  <a:schemeClr val="accent5">
                    <a:lumMod val="50000"/>
                    <a:shade val="67500"/>
                    <a:satMod val="115000"/>
                  </a:schemeClr>
                </a:gs>
                <a:gs pos="100000">
                  <a:schemeClr val="accent5">
                    <a:lumMod val="50000"/>
                    <a:shade val="100000"/>
                    <a:satMod val="115000"/>
                  </a:schemeClr>
                </a:gs>
              </a:gsLst>
              <a:lin ang="10800000" scaled="1"/>
              <a:tileRect/>
            </a:gradFill>
            <a:ln>
              <a:solidFill>
                <a:schemeClr val="tx1">
                  <a:lumMod val="95000"/>
                  <a:lumOff val="5000"/>
                </a:schemeClr>
              </a:solidFill>
            </a:ln>
            <a:scene3d>
              <a:camera prst="orthographicFront"/>
              <a:lightRig rig="threePt" dir="t"/>
            </a:scene3d>
            <a:sp3d>
              <a:bevelT w="0" h="0"/>
            </a:sp3d>
          </c:spPr>
          <c:invertIfNegative val="0"/>
          <c:dPt>
            <c:idx val="0"/>
            <c:invertIfNegative val="0"/>
            <c:bubble3D val="0"/>
            <c:extLst>
              <c:ext xmlns:c16="http://schemas.microsoft.com/office/drawing/2014/chart" uri="{C3380CC4-5D6E-409C-BE32-E72D297353CC}">
                <c16:uniqueId val="{00000000-CAB0-48FF-9989-94C357F3AB4D}"/>
              </c:ext>
            </c:extLst>
          </c:dPt>
          <c:dPt>
            <c:idx val="1"/>
            <c:invertIfNegative val="0"/>
            <c:bubble3D val="0"/>
            <c:extLst>
              <c:ext xmlns:c16="http://schemas.microsoft.com/office/drawing/2014/chart" uri="{C3380CC4-5D6E-409C-BE32-E72D297353CC}">
                <c16:uniqueId val="{00000001-CAB0-48FF-9989-94C357F3AB4D}"/>
              </c:ext>
            </c:extLst>
          </c:dPt>
          <c:dPt>
            <c:idx val="2"/>
            <c:invertIfNegative val="0"/>
            <c:bubble3D val="0"/>
            <c:extLst>
              <c:ext xmlns:c16="http://schemas.microsoft.com/office/drawing/2014/chart" uri="{C3380CC4-5D6E-409C-BE32-E72D297353CC}">
                <c16:uniqueId val="{00000002-CAB0-48FF-9989-94C357F3AB4D}"/>
              </c:ext>
            </c:extLst>
          </c:dPt>
          <c:dLbls>
            <c:spPr>
              <a:noFill/>
              <a:ln>
                <a:noFill/>
              </a:ln>
              <a:effectLst/>
            </c:spPr>
            <c:txPr>
              <a:bodyPr/>
              <a:lstStyle/>
              <a:p>
                <a:pPr algn="ctr">
                  <a:defRPr lang="es-MX" sz="1100" b="1" i="0" u="none" strike="noStrike" kern="1200" baseline="0">
                    <a:solidFill>
                      <a:schemeClr val="tx1">
                        <a:lumMod val="75000"/>
                        <a:lumOff val="25000"/>
                      </a:schemeClr>
                    </a:solidFill>
                    <a:effectLst/>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Hoja1!$A$2:$A$10</c:f>
              <c:strCache>
                <c:ptCount val="9"/>
                <c:pt idx="0">
                  <c:v>automóvil (carro o coche)</c:v>
                </c:pt>
                <c:pt idx="1">
                  <c:v>camioneta cerrada o con cabina (van o minivan)</c:v>
                </c:pt>
                <c:pt idx="2">
                  <c:v>camioneta de caja (pick up, redilas, estaquitas)</c:v>
                </c:pt>
                <c:pt idx="3">
                  <c:v>motocicleta o motoneta</c:v>
                </c:pt>
                <c:pt idx="4">
                  <c:v>bicicleta que se utilice como medio de transporte</c:v>
                </c:pt>
                <c:pt idx="5">
                  <c:v>triciclo de carga utilizado como medio de transporte</c:v>
                </c:pt>
                <c:pt idx="6">
                  <c:v>carreta, calandria u otros vehículos de tracción animal</c:v>
                </c:pt>
                <c:pt idx="7">
                  <c:v>canoa, lancha, trajinera u otros vehículos para navegar</c:v>
                </c:pt>
                <c:pt idx="8">
                  <c:v>otro tipo de vehículo, ¿Cuál? </c:v>
                </c:pt>
              </c:strCache>
            </c:strRef>
          </c:cat>
          <c:val>
            <c:numRef>
              <c:f>Hoja1!$B$2:$B$10</c:f>
              <c:numCache>
                <c:formatCode>###0.0%</c:formatCode>
                <c:ptCount val="9"/>
                <c:pt idx="0">
                  <c:v>0.29299999999999998</c:v>
                </c:pt>
                <c:pt idx="1">
                  <c:v>2.8000000000000001E-2</c:v>
                </c:pt>
                <c:pt idx="2">
                  <c:v>6.0000000000000001E-3</c:v>
                </c:pt>
                <c:pt idx="3">
                  <c:v>2.4E-2</c:v>
                </c:pt>
                <c:pt idx="4">
                  <c:v>8.1000000000000003E-2</c:v>
                </c:pt>
                <c:pt idx="5">
                  <c:v>3.0000000000000001E-3</c:v>
                </c:pt>
                <c:pt idx="6">
                  <c:v>0</c:v>
                </c:pt>
                <c:pt idx="7">
                  <c:v>0</c:v>
                </c:pt>
                <c:pt idx="8">
                  <c:v>0</c:v>
                </c:pt>
              </c:numCache>
            </c:numRef>
          </c:val>
          <c:extLst>
            <c:ext xmlns:c16="http://schemas.microsoft.com/office/drawing/2014/chart" uri="{C3380CC4-5D6E-409C-BE32-E72D297353CC}">
              <c16:uniqueId val="{00000009-CAB0-48FF-9989-94C357F3AB4D}"/>
            </c:ext>
          </c:extLst>
        </c:ser>
        <c:dLbls>
          <c:showLegendKey val="0"/>
          <c:showVal val="0"/>
          <c:showCatName val="0"/>
          <c:showSerName val="0"/>
          <c:showPercent val="0"/>
          <c:showBubbleSize val="0"/>
        </c:dLbls>
        <c:gapWidth val="25"/>
        <c:gapDepth val="138"/>
        <c:shape val="box"/>
        <c:axId val="229664160"/>
        <c:axId val="229664552"/>
        <c:axId val="0"/>
      </c:bar3DChart>
      <c:catAx>
        <c:axId val="229664160"/>
        <c:scaling>
          <c:orientation val="maxMin"/>
        </c:scaling>
        <c:delete val="1"/>
        <c:axPos val="l"/>
        <c:numFmt formatCode="General" sourceLinked="0"/>
        <c:majorTickMark val="out"/>
        <c:minorTickMark val="none"/>
        <c:tickLblPos val="nextTo"/>
        <c:crossAx val="229664552"/>
        <c:crosses val="autoZero"/>
        <c:auto val="1"/>
        <c:lblAlgn val="ctr"/>
        <c:lblOffset val="100"/>
        <c:noMultiLvlLbl val="0"/>
      </c:catAx>
      <c:valAx>
        <c:axId val="229664552"/>
        <c:scaling>
          <c:orientation val="minMax"/>
          <c:max val="1"/>
        </c:scaling>
        <c:delete val="1"/>
        <c:axPos val="t"/>
        <c:numFmt formatCode="###0.0%" sourceLinked="1"/>
        <c:majorTickMark val="out"/>
        <c:minorTickMark val="none"/>
        <c:tickLblPos val="nextTo"/>
        <c:crossAx val="229664160"/>
        <c:crosses val="autoZero"/>
        <c:crossBetween val="between"/>
      </c:valAx>
    </c:plotArea>
    <c:plotVisOnly val="1"/>
    <c:dispBlanksAs val="gap"/>
    <c:showDLblsOverMax val="0"/>
  </c:chart>
  <c:txPr>
    <a:bodyPr/>
    <a:lstStyle/>
    <a:p>
      <a:pPr>
        <a:defRPr sz="1800"/>
      </a:pPr>
      <a:endParaRPr lang="es-MX"/>
    </a:p>
  </c:txPr>
  <c:externalData r:id="rId1">
    <c:autoUpdate val="0"/>
  </c:externalData>
</c:chartSpace>
</file>

<file path=ppt/charts/chart13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0"/>
      <c:rotY val="0"/>
      <c:rAngAx val="0"/>
      <c:perspective val="0"/>
    </c:view3D>
    <c:floor>
      <c:thickness val="0"/>
    </c:floor>
    <c:sideWall>
      <c:thickness val="0"/>
    </c:sideWall>
    <c:backWall>
      <c:thickness val="0"/>
    </c:backWall>
    <c:plotArea>
      <c:layout>
        <c:manualLayout>
          <c:layoutTarget val="inner"/>
          <c:xMode val="edge"/>
          <c:yMode val="edge"/>
          <c:x val="1.0880031687807616E-2"/>
          <c:y val="1.1600389678645391E-3"/>
          <c:w val="0.88345210405010921"/>
          <c:h val="0.96627898152161495"/>
        </c:manualLayout>
      </c:layout>
      <c:bar3DChart>
        <c:barDir val="bar"/>
        <c:grouping val="clustered"/>
        <c:varyColors val="0"/>
        <c:ser>
          <c:idx val="0"/>
          <c:order val="0"/>
          <c:tx>
            <c:strRef>
              <c:f>Hoja1!$B$1</c:f>
              <c:strCache>
                <c:ptCount val="1"/>
                <c:pt idx="0">
                  <c:v>Serie 1</c:v>
                </c:pt>
              </c:strCache>
            </c:strRef>
          </c:tx>
          <c:spPr>
            <a:gradFill flip="none" rotWithShape="1">
              <a:gsLst>
                <a:gs pos="0">
                  <a:schemeClr val="accent5">
                    <a:lumMod val="50000"/>
                    <a:shade val="30000"/>
                    <a:satMod val="115000"/>
                  </a:schemeClr>
                </a:gs>
                <a:gs pos="50000">
                  <a:schemeClr val="accent5">
                    <a:lumMod val="50000"/>
                    <a:shade val="67500"/>
                    <a:satMod val="115000"/>
                  </a:schemeClr>
                </a:gs>
                <a:gs pos="100000">
                  <a:schemeClr val="accent5">
                    <a:lumMod val="50000"/>
                    <a:shade val="100000"/>
                    <a:satMod val="115000"/>
                  </a:schemeClr>
                </a:gs>
              </a:gsLst>
              <a:lin ang="10800000" scaled="1"/>
              <a:tileRect/>
            </a:gradFill>
            <a:ln>
              <a:solidFill>
                <a:schemeClr val="tx1">
                  <a:lumMod val="95000"/>
                  <a:lumOff val="5000"/>
                </a:schemeClr>
              </a:solidFill>
            </a:ln>
            <a:scene3d>
              <a:camera prst="orthographicFront"/>
              <a:lightRig rig="threePt" dir="t"/>
            </a:scene3d>
            <a:sp3d>
              <a:bevelT w="0" h="0"/>
            </a:sp3d>
          </c:spPr>
          <c:invertIfNegative val="0"/>
          <c:dPt>
            <c:idx val="0"/>
            <c:invertIfNegative val="0"/>
            <c:bubble3D val="0"/>
            <c:extLst>
              <c:ext xmlns:c16="http://schemas.microsoft.com/office/drawing/2014/chart" uri="{C3380CC4-5D6E-409C-BE32-E72D297353CC}">
                <c16:uniqueId val="{00000000-10BB-4B65-8EB5-5C93CD38A84E}"/>
              </c:ext>
            </c:extLst>
          </c:dPt>
          <c:dPt>
            <c:idx val="1"/>
            <c:invertIfNegative val="0"/>
            <c:bubble3D val="0"/>
            <c:extLst>
              <c:ext xmlns:c16="http://schemas.microsoft.com/office/drawing/2014/chart" uri="{C3380CC4-5D6E-409C-BE32-E72D297353CC}">
                <c16:uniqueId val="{00000001-10BB-4B65-8EB5-5C93CD38A84E}"/>
              </c:ext>
            </c:extLst>
          </c:dPt>
          <c:dPt>
            <c:idx val="2"/>
            <c:invertIfNegative val="0"/>
            <c:bubble3D val="0"/>
            <c:extLst>
              <c:ext xmlns:c16="http://schemas.microsoft.com/office/drawing/2014/chart" uri="{C3380CC4-5D6E-409C-BE32-E72D297353CC}">
                <c16:uniqueId val="{00000002-10BB-4B65-8EB5-5C93CD38A84E}"/>
              </c:ext>
            </c:extLst>
          </c:dPt>
          <c:dLbls>
            <c:spPr>
              <a:noFill/>
              <a:ln>
                <a:noFill/>
              </a:ln>
              <a:effectLst/>
            </c:spPr>
            <c:txPr>
              <a:bodyPr/>
              <a:lstStyle/>
              <a:p>
                <a:pPr algn="ctr">
                  <a:defRPr lang="es-MX" sz="1100" b="1" i="0" u="none" strike="noStrike" kern="1200" baseline="0">
                    <a:solidFill>
                      <a:schemeClr val="tx1">
                        <a:lumMod val="75000"/>
                        <a:lumOff val="25000"/>
                      </a:schemeClr>
                    </a:solidFill>
                    <a:effectLst/>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Hoja1!$A$2:$A$10</c:f>
              <c:strCache>
                <c:ptCount val="9"/>
                <c:pt idx="0">
                  <c:v>automóvil (carro o coche)</c:v>
                </c:pt>
                <c:pt idx="1">
                  <c:v>camioneta cerrada o con cabina (van o minivan)</c:v>
                </c:pt>
                <c:pt idx="2">
                  <c:v>camioneta de caja (pick up, redilas, estaquitas)</c:v>
                </c:pt>
                <c:pt idx="3">
                  <c:v>motocicleta o motoneta</c:v>
                </c:pt>
                <c:pt idx="4">
                  <c:v>bicicleta que se utilice como medio de transporte</c:v>
                </c:pt>
                <c:pt idx="5">
                  <c:v>triciclo de carga utilizado como medio de transporte</c:v>
                </c:pt>
                <c:pt idx="6">
                  <c:v>carreta, calandria u otros vehículos de tracción animal</c:v>
                </c:pt>
                <c:pt idx="7">
                  <c:v>canoa, lancha, trajinera u otros vehículos para navegar</c:v>
                </c:pt>
                <c:pt idx="8">
                  <c:v>otro tipo de vehículo, ¿Cuál? </c:v>
                </c:pt>
              </c:strCache>
            </c:strRef>
          </c:cat>
          <c:val>
            <c:numRef>
              <c:f>Hoja1!$B$2:$B$10</c:f>
              <c:numCache>
                <c:formatCode>###0.0%</c:formatCode>
                <c:ptCount val="9"/>
                <c:pt idx="0">
                  <c:v>0.32700000000000001</c:v>
                </c:pt>
                <c:pt idx="1">
                  <c:v>0.05</c:v>
                </c:pt>
                <c:pt idx="2">
                  <c:v>1.2999999999999999E-2</c:v>
                </c:pt>
                <c:pt idx="3">
                  <c:v>2.3E-2</c:v>
                </c:pt>
                <c:pt idx="4">
                  <c:v>0.13100000000000001</c:v>
                </c:pt>
                <c:pt idx="5">
                  <c:v>6.0000000000000001E-3</c:v>
                </c:pt>
                <c:pt idx="6">
                  <c:v>0</c:v>
                </c:pt>
                <c:pt idx="7">
                  <c:v>0</c:v>
                </c:pt>
                <c:pt idx="8">
                  <c:v>0</c:v>
                </c:pt>
              </c:numCache>
            </c:numRef>
          </c:val>
          <c:extLst>
            <c:ext xmlns:c16="http://schemas.microsoft.com/office/drawing/2014/chart" uri="{C3380CC4-5D6E-409C-BE32-E72D297353CC}">
              <c16:uniqueId val="{00000009-10BB-4B65-8EB5-5C93CD38A84E}"/>
            </c:ext>
          </c:extLst>
        </c:ser>
        <c:dLbls>
          <c:showLegendKey val="0"/>
          <c:showVal val="0"/>
          <c:showCatName val="0"/>
          <c:showSerName val="0"/>
          <c:showPercent val="0"/>
          <c:showBubbleSize val="0"/>
        </c:dLbls>
        <c:gapWidth val="25"/>
        <c:gapDepth val="138"/>
        <c:shape val="box"/>
        <c:axId val="229664160"/>
        <c:axId val="229664552"/>
        <c:axId val="0"/>
      </c:bar3DChart>
      <c:catAx>
        <c:axId val="229664160"/>
        <c:scaling>
          <c:orientation val="maxMin"/>
        </c:scaling>
        <c:delete val="1"/>
        <c:axPos val="l"/>
        <c:numFmt formatCode="General" sourceLinked="0"/>
        <c:majorTickMark val="out"/>
        <c:minorTickMark val="none"/>
        <c:tickLblPos val="nextTo"/>
        <c:crossAx val="229664552"/>
        <c:crosses val="autoZero"/>
        <c:auto val="1"/>
        <c:lblAlgn val="ctr"/>
        <c:lblOffset val="100"/>
        <c:noMultiLvlLbl val="0"/>
      </c:catAx>
      <c:valAx>
        <c:axId val="229664552"/>
        <c:scaling>
          <c:orientation val="minMax"/>
          <c:max val="1"/>
        </c:scaling>
        <c:delete val="1"/>
        <c:axPos val="t"/>
        <c:numFmt formatCode="###0.0%" sourceLinked="1"/>
        <c:majorTickMark val="out"/>
        <c:minorTickMark val="none"/>
        <c:tickLblPos val="nextTo"/>
        <c:crossAx val="229664160"/>
        <c:crosses val="autoZero"/>
        <c:crossBetween val="between"/>
      </c:valAx>
    </c:plotArea>
    <c:plotVisOnly val="1"/>
    <c:dispBlanksAs val="gap"/>
    <c:showDLblsOverMax val="0"/>
  </c:chart>
  <c:txPr>
    <a:bodyPr/>
    <a:lstStyle/>
    <a:p>
      <a:pPr>
        <a:defRPr sz="1800"/>
      </a:pPr>
      <a:endParaRPr lang="es-MX"/>
    </a:p>
  </c:txPr>
  <c:externalData r:id="rId1">
    <c:autoUpdate val="0"/>
  </c:externalData>
</c:chartSpace>
</file>

<file path=ppt/charts/chart13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0"/>
      <c:rotY val="0"/>
      <c:rAngAx val="0"/>
      <c:perspective val="0"/>
    </c:view3D>
    <c:floor>
      <c:thickness val="0"/>
    </c:floor>
    <c:sideWall>
      <c:thickness val="0"/>
    </c:sideWall>
    <c:backWall>
      <c:thickness val="0"/>
    </c:backWall>
    <c:plotArea>
      <c:layout>
        <c:manualLayout>
          <c:layoutTarget val="inner"/>
          <c:xMode val="edge"/>
          <c:yMode val="edge"/>
          <c:x val="1.0880031687807616E-2"/>
          <c:y val="1.1600389678645391E-3"/>
          <c:w val="0.87863799445208335"/>
          <c:h val="0.96627898152161495"/>
        </c:manualLayout>
      </c:layout>
      <c:bar3DChart>
        <c:barDir val="bar"/>
        <c:grouping val="clustered"/>
        <c:varyColors val="0"/>
        <c:ser>
          <c:idx val="0"/>
          <c:order val="0"/>
          <c:tx>
            <c:strRef>
              <c:f>Hoja1!$B$1</c:f>
              <c:strCache>
                <c:ptCount val="1"/>
                <c:pt idx="0">
                  <c:v>Serie 1</c:v>
                </c:pt>
              </c:strCache>
            </c:strRef>
          </c:tx>
          <c:spPr>
            <a:gradFill flip="none" rotWithShape="1">
              <a:gsLst>
                <a:gs pos="0">
                  <a:schemeClr val="accent5">
                    <a:lumMod val="50000"/>
                    <a:shade val="30000"/>
                    <a:satMod val="115000"/>
                  </a:schemeClr>
                </a:gs>
                <a:gs pos="50000">
                  <a:schemeClr val="accent5">
                    <a:lumMod val="50000"/>
                    <a:shade val="67500"/>
                    <a:satMod val="115000"/>
                  </a:schemeClr>
                </a:gs>
                <a:gs pos="100000">
                  <a:schemeClr val="accent5">
                    <a:lumMod val="50000"/>
                    <a:shade val="100000"/>
                    <a:satMod val="115000"/>
                  </a:schemeClr>
                </a:gs>
              </a:gsLst>
              <a:lin ang="10800000" scaled="1"/>
              <a:tileRect/>
            </a:gradFill>
            <a:scene3d>
              <a:camera prst="orthographicFront"/>
              <a:lightRig rig="threePt" dir="t"/>
            </a:scene3d>
            <a:sp3d>
              <a:bevelT w="0" h="0"/>
            </a:sp3d>
          </c:spPr>
          <c:invertIfNegative val="0"/>
          <c:dPt>
            <c:idx val="0"/>
            <c:invertIfNegative val="0"/>
            <c:bubble3D val="0"/>
            <c:spPr>
              <a:solidFill>
                <a:schemeClr val="accent3">
                  <a:lumMod val="50000"/>
                </a:schemeClr>
              </a:solidFill>
              <a:scene3d>
                <a:camera prst="orthographicFront"/>
                <a:lightRig rig="threePt" dir="t"/>
              </a:scene3d>
              <a:sp3d>
                <a:bevelT w="0" h="0"/>
              </a:sp3d>
            </c:spPr>
            <c:extLst>
              <c:ext xmlns:c16="http://schemas.microsoft.com/office/drawing/2014/chart" uri="{C3380CC4-5D6E-409C-BE32-E72D297353CC}">
                <c16:uniqueId val="{00000001-5640-4AF7-BF58-E04464C5F302}"/>
              </c:ext>
            </c:extLst>
          </c:dPt>
          <c:dPt>
            <c:idx val="1"/>
            <c:invertIfNegative val="0"/>
            <c:bubble3D val="0"/>
            <c:spPr>
              <a:solidFill>
                <a:schemeClr val="accent2">
                  <a:lumMod val="50000"/>
                </a:schemeClr>
              </a:solidFill>
              <a:scene3d>
                <a:camera prst="orthographicFront"/>
                <a:lightRig rig="threePt" dir="t"/>
              </a:scene3d>
              <a:sp3d>
                <a:bevelT w="0" h="0"/>
              </a:sp3d>
            </c:spPr>
            <c:extLst>
              <c:ext xmlns:c16="http://schemas.microsoft.com/office/drawing/2014/chart" uri="{C3380CC4-5D6E-409C-BE32-E72D297353CC}">
                <c16:uniqueId val="{00000003-5640-4AF7-BF58-E04464C5F302}"/>
              </c:ext>
            </c:extLst>
          </c:dPt>
          <c:dLbls>
            <c:spPr>
              <a:noFill/>
              <a:ln>
                <a:noFill/>
              </a:ln>
              <a:effectLst/>
            </c:spPr>
            <c:txPr>
              <a:bodyPr/>
              <a:lstStyle/>
              <a:p>
                <a:pPr algn="ctr">
                  <a:defRPr lang="es-MX" sz="1100" b="1" i="0" u="none" strike="noStrike" kern="1200" baseline="0">
                    <a:solidFill>
                      <a:schemeClr val="tx1">
                        <a:lumMod val="75000"/>
                        <a:lumOff val="25000"/>
                      </a:schemeClr>
                    </a:solidFill>
                    <a:effectLst/>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Hoja1!$A$2:$A$3</c:f>
              <c:strCache>
                <c:ptCount val="2"/>
                <c:pt idx="0">
                  <c:v>de entrada por salida </c:v>
                </c:pt>
                <c:pt idx="1">
                  <c:v>de planta (duermen y comen en esta vivienda)</c:v>
                </c:pt>
              </c:strCache>
            </c:strRef>
          </c:cat>
          <c:val>
            <c:numRef>
              <c:f>Hoja1!$B$2:$B$3</c:f>
              <c:numCache>
                <c:formatCode>###0.0%</c:formatCode>
                <c:ptCount val="2"/>
                <c:pt idx="0">
                  <c:v>0.04</c:v>
                </c:pt>
                <c:pt idx="1">
                  <c:v>0</c:v>
                </c:pt>
              </c:numCache>
            </c:numRef>
          </c:val>
          <c:extLst>
            <c:ext xmlns:c16="http://schemas.microsoft.com/office/drawing/2014/chart" uri="{C3380CC4-5D6E-409C-BE32-E72D297353CC}">
              <c16:uniqueId val="{00000006-5640-4AF7-BF58-E04464C5F302}"/>
            </c:ext>
          </c:extLst>
        </c:ser>
        <c:dLbls>
          <c:showLegendKey val="0"/>
          <c:showVal val="0"/>
          <c:showCatName val="0"/>
          <c:showSerName val="0"/>
          <c:showPercent val="0"/>
          <c:showBubbleSize val="0"/>
        </c:dLbls>
        <c:gapWidth val="25"/>
        <c:gapDepth val="138"/>
        <c:shape val="box"/>
        <c:axId val="229664160"/>
        <c:axId val="229664552"/>
        <c:axId val="0"/>
      </c:bar3DChart>
      <c:catAx>
        <c:axId val="229664160"/>
        <c:scaling>
          <c:orientation val="maxMin"/>
        </c:scaling>
        <c:delete val="1"/>
        <c:axPos val="l"/>
        <c:numFmt formatCode="General" sourceLinked="0"/>
        <c:majorTickMark val="out"/>
        <c:minorTickMark val="none"/>
        <c:tickLblPos val="nextTo"/>
        <c:crossAx val="229664552"/>
        <c:crosses val="autoZero"/>
        <c:auto val="1"/>
        <c:lblAlgn val="ctr"/>
        <c:lblOffset val="100"/>
        <c:noMultiLvlLbl val="0"/>
      </c:catAx>
      <c:valAx>
        <c:axId val="229664552"/>
        <c:scaling>
          <c:orientation val="minMax"/>
          <c:max val="1"/>
        </c:scaling>
        <c:delete val="1"/>
        <c:axPos val="t"/>
        <c:numFmt formatCode="###0.0%" sourceLinked="1"/>
        <c:majorTickMark val="out"/>
        <c:minorTickMark val="none"/>
        <c:tickLblPos val="nextTo"/>
        <c:crossAx val="229664160"/>
        <c:crosses val="autoZero"/>
        <c:crossBetween val="between"/>
      </c:valAx>
    </c:plotArea>
    <c:plotVisOnly val="1"/>
    <c:dispBlanksAs val="gap"/>
    <c:showDLblsOverMax val="0"/>
  </c:chart>
  <c:txPr>
    <a:bodyPr/>
    <a:lstStyle/>
    <a:p>
      <a:pPr>
        <a:defRPr sz="1800"/>
      </a:pPr>
      <a:endParaRPr lang="es-MX"/>
    </a:p>
  </c:txPr>
  <c:externalData r:id="rId1">
    <c:autoUpdate val="0"/>
  </c:externalData>
</c:chartSpace>
</file>

<file path=ppt/charts/chart13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0"/>
      <c:rotY val="0"/>
      <c:rAngAx val="0"/>
      <c:perspective val="0"/>
    </c:view3D>
    <c:floor>
      <c:thickness val="0"/>
    </c:floor>
    <c:sideWall>
      <c:thickness val="0"/>
    </c:sideWall>
    <c:backWall>
      <c:thickness val="0"/>
    </c:backWall>
    <c:plotArea>
      <c:layout>
        <c:manualLayout>
          <c:layoutTarget val="inner"/>
          <c:xMode val="edge"/>
          <c:yMode val="edge"/>
          <c:x val="1.0880031687807616E-2"/>
          <c:y val="1.1600389678645391E-3"/>
          <c:w val="0.87863799445208335"/>
          <c:h val="0.96627898152161495"/>
        </c:manualLayout>
      </c:layout>
      <c:bar3DChart>
        <c:barDir val="bar"/>
        <c:grouping val="clustered"/>
        <c:varyColors val="0"/>
        <c:ser>
          <c:idx val="0"/>
          <c:order val="0"/>
          <c:tx>
            <c:strRef>
              <c:f>Hoja1!$B$1</c:f>
              <c:strCache>
                <c:ptCount val="1"/>
                <c:pt idx="0">
                  <c:v>Serie 1</c:v>
                </c:pt>
              </c:strCache>
            </c:strRef>
          </c:tx>
          <c:spPr>
            <a:gradFill flip="none" rotWithShape="1">
              <a:gsLst>
                <a:gs pos="0">
                  <a:schemeClr val="accent5">
                    <a:lumMod val="50000"/>
                    <a:shade val="30000"/>
                    <a:satMod val="115000"/>
                  </a:schemeClr>
                </a:gs>
                <a:gs pos="50000">
                  <a:schemeClr val="accent5">
                    <a:lumMod val="50000"/>
                    <a:shade val="67500"/>
                    <a:satMod val="115000"/>
                  </a:schemeClr>
                </a:gs>
                <a:gs pos="100000">
                  <a:schemeClr val="accent5">
                    <a:lumMod val="50000"/>
                    <a:shade val="100000"/>
                    <a:satMod val="115000"/>
                  </a:schemeClr>
                </a:gs>
              </a:gsLst>
              <a:lin ang="10800000" scaled="1"/>
              <a:tileRect/>
            </a:gradFill>
            <a:scene3d>
              <a:camera prst="orthographicFront"/>
              <a:lightRig rig="threePt" dir="t"/>
            </a:scene3d>
            <a:sp3d>
              <a:bevelT w="0" h="0"/>
            </a:sp3d>
          </c:spPr>
          <c:invertIfNegative val="0"/>
          <c:dPt>
            <c:idx val="0"/>
            <c:invertIfNegative val="0"/>
            <c:bubble3D val="0"/>
            <c:spPr>
              <a:solidFill>
                <a:schemeClr val="accent3">
                  <a:lumMod val="50000"/>
                </a:schemeClr>
              </a:solidFill>
              <a:scene3d>
                <a:camera prst="orthographicFront"/>
                <a:lightRig rig="threePt" dir="t"/>
              </a:scene3d>
              <a:sp3d>
                <a:bevelT w="0" h="0"/>
              </a:sp3d>
            </c:spPr>
            <c:extLst>
              <c:ext xmlns:c16="http://schemas.microsoft.com/office/drawing/2014/chart" uri="{C3380CC4-5D6E-409C-BE32-E72D297353CC}">
                <c16:uniqueId val="{00000001-83A8-4C90-9010-2AD35F1B75FF}"/>
              </c:ext>
            </c:extLst>
          </c:dPt>
          <c:dPt>
            <c:idx val="1"/>
            <c:invertIfNegative val="0"/>
            <c:bubble3D val="0"/>
            <c:spPr>
              <a:solidFill>
                <a:schemeClr val="accent2">
                  <a:lumMod val="50000"/>
                </a:schemeClr>
              </a:solidFill>
              <a:scene3d>
                <a:camera prst="orthographicFront"/>
                <a:lightRig rig="threePt" dir="t"/>
              </a:scene3d>
              <a:sp3d>
                <a:bevelT w="0" h="0"/>
              </a:sp3d>
            </c:spPr>
            <c:extLst>
              <c:ext xmlns:c16="http://schemas.microsoft.com/office/drawing/2014/chart" uri="{C3380CC4-5D6E-409C-BE32-E72D297353CC}">
                <c16:uniqueId val="{00000003-83A8-4C90-9010-2AD35F1B75FF}"/>
              </c:ext>
            </c:extLst>
          </c:dPt>
          <c:dLbls>
            <c:spPr>
              <a:noFill/>
              <a:ln>
                <a:noFill/>
              </a:ln>
              <a:effectLst/>
            </c:spPr>
            <c:txPr>
              <a:bodyPr/>
              <a:lstStyle/>
              <a:p>
                <a:pPr algn="ctr">
                  <a:defRPr lang="es-MX" sz="1100" b="1" i="0" u="none" strike="noStrike" kern="1200" baseline="0">
                    <a:solidFill>
                      <a:schemeClr val="tx1">
                        <a:lumMod val="75000"/>
                        <a:lumOff val="25000"/>
                      </a:schemeClr>
                    </a:solidFill>
                    <a:effectLst/>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Hoja1!$A$2:$A$3</c:f>
              <c:strCache>
                <c:ptCount val="2"/>
                <c:pt idx="0">
                  <c:v>de entrada por salida </c:v>
                </c:pt>
                <c:pt idx="1">
                  <c:v>de planta (duermen y comen en esta vivienda)</c:v>
                </c:pt>
              </c:strCache>
            </c:strRef>
          </c:cat>
          <c:val>
            <c:numRef>
              <c:f>Hoja1!$B$2:$B$3</c:f>
              <c:numCache>
                <c:formatCode>###0.0%</c:formatCode>
                <c:ptCount val="2"/>
                <c:pt idx="1">
                  <c:v>2E-3</c:v>
                </c:pt>
              </c:numCache>
            </c:numRef>
          </c:val>
          <c:extLst>
            <c:ext xmlns:c16="http://schemas.microsoft.com/office/drawing/2014/chart" uri="{C3380CC4-5D6E-409C-BE32-E72D297353CC}">
              <c16:uniqueId val="{00000004-83A8-4C90-9010-2AD35F1B75FF}"/>
            </c:ext>
          </c:extLst>
        </c:ser>
        <c:dLbls>
          <c:showLegendKey val="0"/>
          <c:showVal val="0"/>
          <c:showCatName val="0"/>
          <c:showSerName val="0"/>
          <c:showPercent val="0"/>
          <c:showBubbleSize val="0"/>
        </c:dLbls>
        <c:gapWidth val="25"/>
        <c:gapDepth val="138"/>
        <c:shape val="box"/>
        <c:axId val="229664160"/>
        <c:axId val="229664552"/>
        <c:axId val="0"/>
      </c:bar3DChart>
      <c:catAx>
        <c:axId val="229664160"/>
        <c:scaling>
          <c:orientation val="maxMin"/>
        </c:scaling>
        <c:delete val="1"/>
        <c:axPos val="l"/>
        <c:numFmt formatCode="General" sourceLinked="0"/>
        <c:majorTickMark val="out"/>
        <c:minorTickMark val="none"/>
        <c:tickLblPos val="nextTo"/>
        <c:crossAx val="229664552"/>
        <c:crosses val="autoZero"/>
        <c:auto val="1"/>
        <c:lblAlgn val="ctr"/>
        <c:lblOffset val="100"/>
        <c:noMultiLvlLbl val="0"/>
      </c:catAx>
      <c:valAx>
        <c:axId val="229664552"/>
        <c:scaling>
          <c:orientation val="minMax"/>
          <c:max val="1"/>
        </c:scaling>
        <c:delete val="1"/>
        <c:axPos val="t"/>
        <c:numFmt formatCode="###0.0%" sourceLinked="1"/>
        <c:majorTickMark val="out"/>
        <c:minorTickMark val="none"/>
        <c:tickLblPos val="nextTo"/>
        <c:crossAx val="229664160"/>
        <c:crosses val="autoZero"/>
        <c:crossBetween val="between"/>
      </c:valAx>
    </c:plotArea>
    <c:plotVisOnly val="1"/>
    <c:dispBlanksAs val="gap"/>
    <c:showDLblsOverMax val="0"/>
  </c:chart>
  <c:txPr>
    <a:bodyPr/>
    <a:lstStyle/>
    <a:p>
      <a:pPr>
        <a:defRPr sz="1800"/>
      </a:pPr>
      <a:endParaRPr lang="es-MX"/>
    </a:p>
  </c:txPr>
  <c:externalData r:id="rId1">
    <c:autoUpdate val="0"/>
  </c:externalData>
</c:chartSpace>
</file>

<file path=ppt/charts/chart13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0"/>
      <c:rotY val="0"/>
      <c:rAngAx val="0"/>
      <c:perspective val="0"/>
    </c:view3D>
    <c:floor>
      <c:thickness val="0"/>
    </c:floor>
    <c:sideWall>
      <c:thickness val="0"/>
    </c:sideWall>
    <c:backWall>
      <c:thickness val="0"/>
    </c:backWall>
    <c:plotArea>
      <c:layout>
        <c:manualLayout>
          <c:layoutTarget val="inner"/>
          <c:xMode val="edge"/>
          <c:yMode val="edge"/>
          <c:x val="1.0880031687807616E-2"/>
          <c:y val="1.1600389678645391E-3"/>
          <c:w val="0.87863799445208335"/>
          <c:h val="0.96627898152161495"/>
        </c:manualLayout>
      </c:layout>
      <c:bar3DChart>
        <c:barDir val="bar"/>
        <c:grouping val="clustered"/>
        <c:varyColors val="0"/>
        <c:ser>
          <c:idx val="0"/>
          <c:order val="0"/>
          <c:tx>
            <c:strRef>
              <c:f>Hoja1!$B$1</c:f>
              <c:strCache>
                <c:ptCount val="1"/>
                <c:pt idx="0">
                  <c:v>Serie 1</c:v>
                </c:pt>
              </c:strCache>
            </c:strRef>
          </c:tx>
          <c:spPr>
            <a:gradFill flip="none" rotWithShape="1">
              <a:gsLst>
                <a:gs pos="0">
                  <a:schemeClr val="accent5">
                    <a:lumMod val="50000"/>
                    <a:shade val="30000"/>
                    <a:satMod val="115000"/>
                  </a:schemeClr>
                </a:gs>
                <a:gs pos="50000">
                  <a:schemeClr val="accent5">
                    <a:lumMod val="50000"/>
                    <a:shade val="67500"/>
                    <a:satMod val="115000"/>
                  </a:schemeClr>
                </a:gs>
                <a:gs pos="100000">
                  <a:schemeClr val="accent5">
                    <a:lumMod val="50000"/>
                    <a:shade val="100000"/>
                    <a:satMod val="115000"/>
                  </a:schemeClr>
                </a:gs>
              </a:gsLst>
              <a:lin ang="10800000" scaled="1"/>
              <a:tileRect/>
            </a:gradFill>
            <a:scene3d>
              <a:camera prst="orthographicFront"/>
              <a:lightRig rig="threePt" dir="t"/>
            </a:scene3d>
            <a:sp3d>
              <a:bevelT w="0" h="0"/>
            </a:sp3d>
          </c:spPr>
          <c:invertIfNegative val="0"/>
          <c:dPt>
            <c:idx val="0"/>
            <c:invertIfNegative val="0"/>
            <c:bubble3D val="0"/>
            <c:spPr>
              <a:solidFill>
                <a:schemeClr val="accent3">
                  <a:lumMod val="50000"/>
                </a:schemeClr>
              </a:solidFill>
              <a:scene3d>
                <a:camera prst="orthographicFront"/>
                <a:lightRig rig="threePt" dir="t"/>
              </a:scene3d>
              <a:sp3d>
                <a:bevelT w="0" h="0"/>
              </a:sp3d>
            </c:spPr>
            <c:extLst>
              <c:ext xmlns:c16="http://schemas.microsoft.com/office/drawing/2014/chart" uri="{C3380CC4-5D6E-409C-BE32-E72D297353CC}">
                <c16:uniqueId val="{00000001-AEE3-409E-8414-359763FB4BB4}"/>
              </c:ext>
            </c:extLst>
          </c:dPt>
          <c:dPt>
            <c:idx val="1"/>
            <c:invertIfNegative val="0"/>
            <c:bubble3D val="0"/>
            <c:spPr>
              <a:solidFill>
                <a:schemeClr val="accent2">
                  <a:lumMod val="50000"/>
                </a:schemeClr>
              </a:solidFill>
              <a:scene3d>
                <a:camera prst="orthographicFront"/>
                <a:lightRig rig="threePt" dir="t"/>
              </a:scene3d>
              <a:sp3d>
                <a:bevelT w="0" h="0"/>
              </a:sp3d>
            </c:spPr>
            <c:extLst>
              <c:ext xmlns:c16="http://schemas.microsoft.com/office/drawing/2014/chart" uri="{C3380CC4-5D6E-409C-BE32-E72D297353CC}">
                <c16:uniqueId val="{00000003-AEE3-409E-8414-359763FB4BB4}"/>
              </c:ext>
            </c:extLst>
          </c:dPt>
          <c:dLbls>
            <c:spPr>
              <a:noFill/>
              <a:ln>
                <a:noFill/>
              </a:ln>
              <a:effectLst/>
            </c:spPr>
            <c:txPr>
              <a:bodyPr/>
              <a:lstStyle/>
              <a:p>
                <a:pPr algn="ctr">
                  <a:defRPr lang="es-MX" sz="1100" b="1" i="0" u="none" strike="noStrike" kern="1200" baseline="0">
                    <a:solidFill>
                      <a:schemeClr val="tx1">
                        <a:lumMod val="75000"/>
                        <a:lumOff val="25000"/>
                      </a:schemeClr>
                    </a:solidFill>
                    <a:effectLst/>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Hoja1!$A$2:$A$3</c:f>
              <c:strCache>
                <c:ptCount val="2"/>
                <c:pt idx="0">
                  <c:v>de entrada por salida </c:v>
                </c:pt>
                <c:pt idx="1">
                  <c:v>de planta (duermen y comen en esta vivienda)</c:v>
                </c:pt>
              </c:strCache>
            </c:strRef>
          </c:cat>
          <c:val>
            <c:numRef>
              <c:f>Hoja1!$B$2:$B$3</c:f>
              <c:numCache>
                <c:formatCode>###0.0%</c:formatCode>
                <c:ptCount val="2"/>
                <c:pt idx="1">
                  <c:v>3.0000000000000001E-3</c:v>
                </c:pt>
              </c:numCache>
            </c:numRef>
          </c:val>
          <c:extLst>
            <c:ext xmlns:c16="http://schemas.microsoft.com/office/drawing/2014/chart" uri="{C3380CC4-5D6E-409C-BE32-E72D297353CC}">
              <c16:uniqueId val="{00000004-AEE3-409E-8414-359763FB4BB4}"/>
            </c:ext>
          </c:extLst>
        </c:ser>
        <c:dLbls>
          <c:showLegendKey val="0"/>
          <c:showVal val="0"/>
          <c:showCatName val="0"/>
          <c:showSerName val="0"/>
          <c:showPercent val="0"/>
          <c:showBubbleSize val="0"/>
        </c:dLbls>
        <c:gapWidth val="25"/>
        <c:gapDepth val="138"/>
        <c:shape val="box"/>
        <c:axId val="229664160"/>
        <c:axId val="229664552"/>
        <c:axId val="0"/>
      </c:bar3DChart>
      <c:catAx>
        <c:axId val="229664160"/>
        <c:scaling>
          <c:orientation val="maxMin"/>
        </c:scaling>
        <c:delete val="1"/>
        <c:axPos val="l"/>
        <c:numFmt formatCode="General" sourceLinked="0"/>
        <c:majorTickMark val="out"/>
        <c:minorTickMark val="none"/>
        <c:tickLblPos val="nextTo"/>
        <c:crossAx val="229664552"/>
        <c:crosses val="autoZero"/>
        <c:auto val="1"/>
        <c:lblAlgn val="ctr"/>
        <c:lblOffset val="100"/>
        <c:noMultiLvlLbl val="0"/>
      </c:catAx>
      <c:valAx>
        <c:axId val="229664552"/>
        <c:scaling>
          <c:orientation val="minMax"/>
          <c:max val="1"/>
        </c:scaling>
        <c:delete val="1"/>
        <c:axPos val="t"/>
        <c:numFmt formatCode="###0.0%" sourceLinked="1"/>
        <c:majorTickMark val="out"/>
        <c:minorTickMark val="none"/>
        <c:tickLblPos val="nextTo"/>
        <c:crossAx val="229664160"/>
        <c:crosses val="autoZero"/>
        <c:crossBetween val="between"/>
      </c:valAx>
    </c:plotArea>
    <c:plotVisOnly val="1"/>
    <c:dispBlanksAs val="gap"/>
    <c:showDLblsOverMax val="0"/>
  </c:chart>
  <c:txPr>
    <a:bodyPr/>
    <a:lstStyle/>
    <a:p>
      <a:pPr>
        <a:defRPr sz="1800"/>
      </a:pPr>
      <a:endParaRPr lang="es-MX"/>
    </a:p>
  </c:txPr>
  <c:externalData r:id="rId1">
    <c:autoUpdate val="0"/>
  </c:externalData>
</c:chartSpace>
</file>

<file path=ppt/charts/chart13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0"/>
      <c:rotY val="0"/>
      <c:rAngAx val="0"/>
      <c:perspective val="0"/>
    </c:view3D>
    <c:floor>
      <c:thickness val="0"/>
    </c:floor>
    <c:sideWall>
      <c:thickness val="0"/>
    </c:sideWall>
    <c:backWall>
      <c:thickness val="0"/>
    </c:backWall>
    <c:plotArea>
      <c:layout>
        <c:manualLayout>
          <c:layoutTarget val="inner"/>
          <c:xMode val="edge"/>
          <c:yMode val="edge"/>
          <c:x val="1.0880031687807616E-2"/>
          <c:y val="1.1600389678645391E-3"/>
          <c:w val="0.82458118322760843"/>
          <c:h val="0.96627898152161495"/>
        </c:manualLayout>
      </c:layout>
      <c:bar3DChart>
        <c:barDir val="bar"/>
        <c:grouping val="clustered"/>
        <c:varyColors val="0"/>
        <c:ser>
          <c:idx val="0"/>
          <c:order val="0"/>
          <c:tx>
            <c:strRef>
              <c:f>Hoja1!$B$1</c:f>
              <c:strCache>
                <c:ptCount val="1"/>
                <c:pt idx="0">
                  <c:v>Serie 1</c:v>
                </c:pt>
              </c:strCache>
            </c:strRef>
          </c:tx>
          <c:spPr>
            <a:gradFill flip="none" rotWithShape="1">
              <a:gsLst>
                <a:gs pos="0">
                  <a:schemeClr val="accent5">
                    <a:lumMod val="50000"/>
                    <a:shade val="30000"/>
                    <a:satMod val="115000"/>
                  </a:schemeClr>
                </a:gs>
                <a:gs pos="50000">
                  <a:schemeClr val="accent5">
                    <a:lumMod val="50000"/>
                    <a:shade val="67500"/>
                    <a:satMod val="115000"/>
                  </a:schemeClr>
                </a:gs>
                <a:gs pos="100000">
                  <a:schemeClr val="accent5">
                    <a:lumMod val="50000"/>
                    <a:shade val="100000"/>
                    <a:satMod val="115000"/>
                  </a:schemeClr>
                </a:gs>
              </a:gsLst>
              <a:lin ang="10800000" scaled="1"/>
              <a:tileRect/>
            </a:gradFill>
            <a:scene3d>
              <a:camera prst="orthographicFront"/>
              <a:lightRig rig="threePt" dir="t"/>
            </a:scene3d>
            <a:sp3d>
              <a:bevelT w="0" h="0"/>
            </a:sp3d>
          </c:spPr>
          <c:invertIfNegative val="0"/>
          <c:dPt>
            <c:idx val="0"/>
            <c:invertIfNegative val="0"/>
            <c:bubble3D val="0"/>
            <c:extLst>
              <c:ext xmlns:c16="http://schemas.microsoft.com/office/drawing/2014/chart" uri="{C3380CC4-5D6E-409C-BE32-E72D297353CC}">
                <c16:uniqueId val="{00000001-5640-4AF7-BF58-E04464C5F302}"/>
              </c:ext>
            </c:extLst>
          </c:dPt>
          <c:dPt>
            <c:idx val="1"/>
            <c:invertIfNegative val="0"/>
            <c:bubble3D val="0"/>
            <c:extLst>
              <c:ext xmlns:c16="http://schemas.microsoft.com/office/drawing/2014/chart" uri="{C3380CC4-5D6E-409C-BE32-E72D297353CC}">
                <c16:uniqueId val="{00000003-5640-4AF7-BF58-E04464C5F302}"/>
              </c:ext>
            </c:extLst>
          </c:dPt>
          <c:dPt>
            <c:idx val="2"/>
            <c:invertIfNegative val="0"/>
            <c:bubble3D val="0"/>
            <c:extLst>
              <c:ext xmlns:c16="http://schemas.microsoft.com/office/drawing/2014/chart" uri="{C3380CC4-5D6E-409C-BE32-E72D297353CC}">
                <c16:uniqueId val="{00000005-5640-4AF7-BF58-E04464C5F302}"/>
              </c:ext>
            </c:extLst>
          </c:dPt>
          <c:dLbls>
            <c:spPr>
              <a:noFill/>
              <a:ln>
                <a:noFill/>
              </a:ln>
              <a:effectLst/>
            </c:spPr>
            <c:txPr>
              <a:bodyPr/>
              <a:lstStyle/>
              <a:p>
                <a:pPr algn="ctr">
                  <a:defRPr lang="es-MX" sz="1100" b="1" i="0" u="none" strike="noStrike" kern="1200" baseline="0">
                    <a:solidFill>
                      <a:schemeClr val="tx1">
                        <a:lumMod val="75000"/>
                        <a:lumOff val="25000"/>
                      </a:schemeClr>
                    </a:solidFill>
                    <a:effectLst/>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Hoja1!$A$2:$A$6</c:f>
              <c:strCache>
                <c:ptCount val="5"/>
                <c:pt idx="0">
                  <c:v>Ninguno </c:v>
                </c:pt>
                <c:pt idx="1">
                  <c:v>Uno</c:v>
                </c:pt>
                <c:pt idx="2">
                  <c:v>Dos</c:v>
                </c:pt>
                <c:pt idx="3">
                  <c:v>Tres</c:v>
                </c:pt>
                <c:pt idx="4">
                  <c:v>Cuatro o más</c:v>
                </c:pt>
              </c:strCache>
            </c:strRef>
          </c:cat>
          <c:val>
            <c:numRef>
              <c:f>Hoja1!$B$2:$B$6</c:f>
              <c:numCache>
                <c:formatCode>###0.0%</c:formatCode>
                <c:ptCount val="5"/>
                <c:pt idx="0">
                  <c:v>0</c:v>
                </c:pt>
                <c:pt idx="1">
                  <c:v>0.19</c:v>
                </c:pt>
                <c:pt idx="2">
                  <c:v>0.32</c:v>
                </c:pt>
                <c:pt idx="3">
                  <c:v>0.21</c:v>
                </c:pt>
                <c:pt idx="4">
                  <c:v>0.28000000000000003</c:v>
                </c:pt>
              </c:numCache>
            </c:numRef>
          </c:val>
          <c:extLst>
            <c:ext xmlns:c16="http://schemas.microsoft.com/office/drawing/2014/chart" uri="{C3380CC4-5D6E-409C-BE32-E72D297353CC}">
              <c16:uniqueId val="{00000006-5640-4AF7-BF58-E04464C5F302}"/>
            </c:ext>
          </c:extLst>
        </c:ser>
        <c:dLbls>
          <c:showLegendKey val="0"/>
          <c:showVal val="0"/>
          <c:showCatName val="0"/>
          <c:showSerName val="0"/>
          <c:showPercent val="0"/>
          <c:showBubbleSize val="0"/>
        </c:dLbls>
        <c:gapWidth val="25"/>
        <c:gapDepth val="138"/>
        <c:shape val="box"/>
        <c:axId val="229664160"/>
        <c:axId val="229664552"/>
        <c:axId val="0"/>
      </c:bar3DChart>
      <c:catAx>
        <c:axId val="229664160"/>
        <c:scaling>
          <c:orientation val="maxMin"/>
        </c:scaling>
        <c:delete val="1"/>
        <c:axPos val="l"/>
        <c:numFmt formatCode="General" sourceLinked="0"/>
        <c:majorTickMark val="out"/>
        <c:minorTickMark val="none"/>
        <c:tickLblPos val="nextTo"/>
        <c:crossAx val="229664552"/>
        <c:crosses val="autoZero"/>
        <c:auto val="1"/>
        <c:lblAlgn val="ctr"/>
        <c:lblOffset val="100"/>
        <c:noMultiLvlLbl val="0"/>
      </c:catAx>
      <c:valAx>
        <c:axId val="229664552"/>
        <c:scaling>
          <c:orientation val="minMax"/>
          <c:max val="1"/>
        </c:scaling>
        <c:delete val="1"/>
        <c:axPos val="t"/>
        <c:numFmt formatCode="###0.0%" sourceLinked="1"/>
        <c:majorTickMark val="out"/>
        <c:minorTickMark val="none"/>
        <c:tickLblPos val="nextTo"/>
        <c:crossAx val="229664160"/>
        <c:crosses val="autoZero"/>
        <c:crossBetween val="between"/>
      </c:valAx>
    </c:plotArea>
    <c:plotVisOnly val="1"/>
    <c:dispBlanksAs val="gap"/>
    <c:showDLblsOverMax val="0"/>
  </c:chart>
  <c:txPr>
    <a:bodyPr/>
    <a:lstStyle/>
    <a:p>
      <a:pPr>
        <a:defRPr sz="1800"/>
      </a:pPr>
      <a:endParaRPr lang="es-MX"/>
    </a:p>
  </c:txPr>
  <c:externalData r:id="rId1">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0"/>
      <c:rotY val="0"/>
      <c:rAngAx val="0"/>
      <c:perspective val="0"/>
    </c:view3D>
    <c:floor>
      <c:thickness val="0"/>
    </c:floor>
    <c:sideWall>
      <c:thickness val="0"/>
    </c:sideWall>
    <c:backWall>
      <c:thickness val="0"/>
    </c:backWall>
    <c:plotArea>
      <c:layout>
        <c:manualLayout>
          <c:layoutTarget val="inner"/>
          <c:xMode val="edge"/>
          <c:yMode val="edge"/>
          <c:x val="2.411727217041007E-2"/>
          <c:y val="3.7452039188836089E-3"/>
          <c:w val="0.63044835914077324"/>
          <c:h val="0.96627898152161495"/>
        </c:manualLayout>
      </c:layout>
      <c:bar3DChart>
        <c:barDir val="bar"/>
        <c:grouping val="clustered"/>
        <c:varyColors val="0"/>
        <c:ser>
          <c:idx val="0"/>
          <c:order val="0"/>
          <c:tx>
            <c:strRef>
              <c:f>Hoja1!$B$1</c:f>
              <c:strCache>
                <c:ptCount val="1"/>
                <c:pt idx="0">
                  <c:v>Serie 1</c:v>
                </c:pt>
              </c:strCache>
            </c:strRef>
          </c:tx>
          <c:spPr>
            <a:solidFill>
              <a:srgbClr val="003300"/>
            </a:solidFill>
            <a:ln>
              <a:solidFill>
                <a:schemeClr val="tx1">
                  <a:lumMod val="95000"/>
                  <a:lumOff val="5000"/>
                </a:schemeClr>
              </a:solidFill>
            </a:ln>
            <a:scene3d>
              <a:camera prst="orthographicFront"/>
              <a:lightRig rig="threePt" dir="t"/>
            </a:scene3d>
            <a:sp3d>
              <a:bevelT w="0" h="0"/>
            </a:sp3d>
          </c:spPr>
          <c:invertIfNegative val="0"/>
          <c:dPt>
            <c:idx val="0"/>
            <c:invertIfNegative val="0"/>
            <c:bubble3D val="0"/>
            <c:extLst>
              <c:ext xmlns:c16="http://schemas.microsoft.com/office/drawing/2014/chart" uri="{C3380CC4-5D6E-409C-BE32-E72D297353CC}">
                <c16:uniqueId val="{00000000-7900-46EA-B62B-F0F1238F36F5}"/>
              </c:ext>
            </c:extLst>
          </c:dPt>
          <c:dPt>
            <c:idx val="1"/>
            <c:invertIfNegative val="0"/>
            <c:bubble3D val="0"/>
            <c:extLst>
              <c:ext xmlns:c16="http://schemas.microsoft.com/office/drawing/2014/chart" uri="{C3380CC4-5D6E-409C-BE32-E72D297353CC}">
                <c16:uniqueId val="{00000001-7900-46EA-B62B-F0F1238F36F5}"/>
              </c:ext>
            </c:extLst>
          </c:dPt>
          <c:dPt>
            <c:idx val="2"/>
            <c:invertIfNegative val="0"/>
            <c:bubble3D val="0"/>
            <c:extLst>
              <c:ext xmlns:c16="http://schemas.microsoft.com/office/drawing/2014/chart" uri="{C3380CC4-5D6E-409C-BE32-E72D297353CC}">
                <c16:uniqueId val="{00000002-7900-46EA-B62B-F0F1238F36F5}"/>
              </c:ext>
            </c:extLst>
          </c:dPt>
          <c:dLbls>
            <c:spPr>
              <a:noFill/>
              <a:ln>
                <a:noFill/>
              </a:ln>
              <a:effectLst/>
            </c:spPr>
            <c:txPr>
              <a:bodyPr/>
              <a:lstStyle/>
              <a:p>
                <a:pPr algn="ctr">
                  <a:defRPr lang="es-MX" sz="1100" b="1" i="0" u="none" strike="noStrike" kern="1200" baseline="0">
                    <a:solidFill>
                      <a:schemeClr val="tx1">
                        <a:lumMod val="75000"/>
                        <a:lumOff val="25000"/>
                      </a:schemeClr>
                    </a:solidFill>
                    <a:effectLst/>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Hoja1!$A$2:$A$6</c:f>
              <c:strCache>
                <c:ptCount val="5"/>
                <c:pt idx="0">
                  <c:v>Ninguno (tabique, ladrillo u obra negra)</c:v>
                </c:pt>
                <c:pt idx="1">
                  <c:v>Aplanado</c:v>
                </c:pt>
                <c:pt idx="2">
                  <c:v>Aplanado y pintado</c:v>
                </c:pt>
                <c:pt idx="3">
                  <c:v>Otro, ¿cuál?</c:v>
                </c:pt>
                <c:pt idx="4">
                  <c:v>NC</c:v>
                </c:pt>
              </c:strCache>
            </c:strRef>
          </c:cat>
          <c:val>
            <c:numRef>
              <c:f>Hoja1!$B$2:$B$6</c:f>
              <c:numCache>
                <c:formatCode>###0.0%</c:formatCode>
                <c:ptCount val="5"/>
                <c:pt idx="0">
                  <c:v>0.188</c:v>
                </c:pt>
                <c:pt idx="1">
                  <c:v>0.27</c:v>
                </c:pt>
                <c:pt idx="2">
                  <c:v>0.51600000000000001</c:v>
                </c:pt>
                <c:pt idx="3">
                  <c:v>1.9E-2</c:v>
                </c:pt>
                <c:pt idx="4">
                  <c:v>6.0000000000000001E-3</c:v>
                </c:pt>
              </c:numCache>
            </c:numRef>
          </c:val>
          <c:extLst>
            <c:ext xmlns:c16="http://schemas.microsoft.com/office/drawing/2014/chart" uri="{C3380CC4-5D6E-409C-BE32-E72D297353CC}">
              <c16:uniqueId val="{00000003-7900-46EA-B62B-F0F1238F36F5}"/>
            </c:ext>
          </c:extLst>
        </c:ser>
        <c:dLbls>
          <c:showLegendKey val="0"/>
          <c:showVal val="0"/>
          <c:showCatName val="0"/>
          <c:showSerName val="0"/>
          <c:showPercent val="0"/>
          <c:showBubbleSize val="0"/>
        </c:dLbls>
        <c:gapWidth val="25"/>
        <c:gapDepth val="138"/>
        <c:shape val="box"/>
        <c:axId val="229664160"/>
        <c:axId val="229664552"/>
        <c:axId val="0"/>
      </c:bar3DChart>
      <c:catAx>
        <c:axId val="229664160"/>
        <c:scaling>
          <c:orientation val="maxMin"/>
        </c:scaling>
        <c:delete val="1"/>
        <c:axPos val="l"/>
        <c:numFmt formatCode="General" sourceLinked="0"/>
        <c:majorTickMark val="out"/>
        <c:minorTickMark val="none"/>
        <c:tickLblPos val="nextTo"/>
        <c:crossAx val="229664552"/>
        <c:crosses val="autoZero"/>
        <c:auto val="1"/>
        <c:lblAlgn val="ctr"/>
        <c:lblOffset val="100"/>
        <c:noMultiLvlLbl val="0"/>
      </c:catAx>
      <c:valAx>
        <c:axId val="229664552"/>
        <c:scaling>
          <c:orientation val="minMax"/>
          <c:max val="1"/>
        </c:scaling>
        <c:delete val="0"/>
        <c:axPos val="t"/>
        <c:numFmt formatCode="###0.0%" sourceLinked="1"/>
        <c:majorTickMark val="out"/>
        <c:minorTickMark val="none"/>
        <c:tickLblPos val="nextTo"/>
        <c:txPr>
          <a:bodyPr/>
          <a:lstStyle/>
          <a:p>
            <a:pPr>
              <a:defRPr sz="100"/>
            </a:pPr>
            <a:endParaRPr lang="es-MX"/>
          </a:p>
        </c:txPr>
        <c:crossAx val="229664160"/>
        <c:crosses val="autoZero"/>
        <c:crossBetween val="between"/>
      </c:valAx>
    </c:plotArea>
    <c:plotVisOnly val="1"/>
    <c:dispBlanksAs val="gap"/>
    <c:showDLblsOverMax val="0"/>
  </c:chart>
  <c:txPr>
    <a:bodyPr/>
    <a:lstStyle/>
    <a:p>
      <a:pPr>
        <a:defRPr sz="1800"/>
      </a:pPr>
      <a:endParaRPr lang="es-MX"/>
    </a:p>
  </c:txPr>
  <c:externalData r:id="rId1">
    <c:autoUpdate val="0"/>
  </c:externalData>
</c:chartSpace>
</file>

<file path=ppt/charts/chart14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0"/>
      <c:rotY val="0"/>
      <c:rAngAx val="0"/>
      <c:perspective val="0"/>
    </c:view3D>
    <c:floor>
      <c:thickness val="0"/>
    </c:floor>
    <c:sideWall>
      <c:thickness val="0"/>
    </c:sideWall>
    <c:backWall>
      <c:thickness val="0"/>
    </c:backWall>
    <c:plotArea>
      <c:layout>
        <c:manualLayout>
          <c:layoutTarget val="inner"/>
          <c:xMode val="edge"/>
          <c:yMode val="edge"/>
          <c:x val="1.0880031687807616E-2"/>
          <c:y val="1.1600389678645391E-3"/>
          <c:w val="0.82458118322760843"/>
          <c:h val="0.96627898152161495"/>
        </c:manualLayout>
      </c:layout>
      <c:bar3DChart>
        <c:barDir val="bar"/>
        <c:grouping val="clustered"/>
        <c:varyColors val="0"/>
        <c:ser>
          <c:idx val="0"/>
          <c:order val="0"/>
          <c:tx>
            <c:strRef>
              <c:f>Hoja1!$B$1</c:f>
              <c:strCache>
                <c:ptCount val="1"/>
                <c:pt idx="0">
                  <c:v>Serie 1</c:v>
                </c:pt>
              </c:strCache>
            </c:strRef>
          </c:tx>
          <c:spPr>
            <a:gradFill flip="none" rotWithShape="1">
              <a:gsLst>
                <a:gs pos="0">
                  <a:schemeClr val="accent5">
                    <a:lumMod val="50000"/>
                    <a:shade val="30000"/>
                    <a:satMod val="115000"/>
                  </a:schemeClr>
                </a:gs>
                <a:gs pos="50000">
                  <a:schemeClr val="accent5">
                    <a:lumMod val="50000"/>
                    <a:shade val="67500"/>
                    <a:satMod val="115000"/>
                  </a:schemeClr>
                </a:gs>
                <a:gs pos="100000">
                  <a:schemeClr val="accent5">
                    <a:lumMod val="50000"/>
                    <a:shade val="100000"/>
                    <a:satMod val="115000"/>
                  </a:schemeClr>
                </a:gs>
              </a:gsLst>
              <a:lin ang="10800000" scaled="1"/>
              <a:tileRect/>
            </a:gradFill>
            <a:scene3d>
              <a:camera prst="orthographicFront"/>
              <a:lightRig rig="threePt" dir="t"/>
            </a:scene3d>
            <a:sp3d>
              <a:bevelT w="0" h="0"/>
            </a:sp3d>
          </c:spPr>
          <c:invertIfNegative val="0"/>
          <c:dPt>
            <c:idx val="0"/>
            <c:invertIfNegative val="0"/>
            <c:bubble3D val="0"/>
            <c:extLst>
              <c:ext xmlns:c16="http://schemas.microsoft.com/office/drawing/2014/chart" uri="{C3380CC4-5D6E-409C-BE32-E72D297353CC}">
                <c16:uniqueId val="{00000000-AC69-48CD-9459-152820014666}"/>
              </c:ext>
            </c:extLst>
          </c:dPt>
          <c:dPt>
            <c:idx val="1"/>
            <c:invertIfNegative val="0"/>
            <c:bubble3D val="0"/>
            <c:extLst>
              <c:ext xmlns:c16="http://schemas.microsoft.com/office/drawing/2014/chart" uri="{C3380CC4-5D6E-409C-BE32-E72D297353CC}">
                <c16:uniqueId val="{00000001-AC69-48CD-9459-152820014666}"/>
              </c:ext>
            </c:extLst>
          </c:dPt>
          <c:dPt>
            <c:idx val="2"/>
            <c:invertIfNegative val="0"/>
            <c:bubble3D val="0"/>
            <c:extLst>
              <c:ext xmlns:c16="http://schemas.microsoft.com/office/drawing/2014/chart" uri="{C3380CC4-5D6E-409C-BE32-E72D297353CC}">
                <c16:uniqueId val="{00000002-AC69-48CD-9459-152820014666}"/>
              </c:ext>
            </c:extLst>
          </c:dPt>
          <c:dLbls>
            <c:spPr>
              <a:noFill/>
              <a:ln>
                <a:noFill/>
              </a:ln>
              <a:effectLst/>
            </c:spPr>
            <c:txPr>
              <a:bodyPr/>
              <a:lstStyle/>
              <a:p>
                <a:pPr algn="ctr">
                  <a:defRPr lang="es-MX" sz="1100" b="1" i="0" u="none" strike="noStrike" kern="1200" baseline="0">
                    <a:solidFill>
                      <a:schemeClr val="tx1">
                        <a:lumMod val="75000"/>
                        <a:lumOff val="25000"/>
                      </a:schemeClr>
                    </a:solidFill>
                    <a:effectLst/>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Hoja1!$A$2:$A$6</c:f>
              <c:strCache>
                <c:ptCount val="5"/>
                <c:pt idx="0">
                  <c:v>Ninguno </c:v>
                </c:pt>
                <c:pt idx="1">
                  <c:v>Uno</c:v>
                </c:pt>
                <c:pt idx="2">
                  <c:v>Dos</c:v>
                </c:pt>
                <c:pt idx="3">
                  <c:v>Tres</c:v>
                </c:pt>
                <c:pt idx="4">
                  <c:v>Cuatro o más</c:v>
                </c:pt>
              </c:strCache>
            </c:strRef>
          </c:cat>
          <c:val>
            <c:numRef>
              <c:f>Hoja1!$B$2:$B$6</c:f>
              <c:numCache>
                <c:formatCode>###0.0%</c:formatCode>
                <c:ptCount val="5"/>
                <c:pt idx="1">
                  <c:v>0.123</c:v>
                </c:pt>
                <c:pt idx="2">
                  <c:v>0.219</c:v>
                </c:pt>
                <c:pt idx="3">
                  <c:v>0.17299999999999999</c:v>
                </c:pt>
                <c:pt idx="4">
                  <c:v>0.48499999999999999</c:v>
                </c:pt>
              </c:numCache>
            </c:numRef>
          </c:val>
          <c:extLst>
            <c:ext xmlns:c16="http://schemas.microsoft.com/office/drawing/2014/chart" uri="{C3380CC4-5D6E-409C-BE32-E72D297353CC}">
              <c16:uniqueId val="{00000005-AC69-48CD-9459-152820014666}"/>
            </c:ext>
          </c:extLst>
        </c:ser>
        <c:dLbls>
          <c:showLegendKey val="0"/>
          <c:showVal val="0"/>
          <c:showCatName val="0"/>
          <c:showSerName val="0"/>
          <c:showPercent val="0"/>
          <c:showBubbleSize val="0"/>
        </c:dLbls>
        <c:gapWidth val="25"/>
        <c:gapDepth val="138"/>
        <c:shape val="box"/>
        <c:axId val="229664160"/>
        <c:axId val="229664552"/>
        <c:axId val="0"/>
      </c:bar3DChart>
      <c:catAx>
        <c:axId val="229664160"/>
        <c:scaling>
          <c:orientation val="maxMin"/>
        </c:scaling>
        <c:delete val="1"/>
        <c:axPos val="l"/>
        <c:numFmt formatCode="General" sourceLinked="0"/>
        <c:majorTickMark val="out"/>
        <c:minorTickMark val="none"/>
        <c:tickLblPos val="nextTo"/>
        <c:crossAx val="229664552"/>
        <c:crosses val="autoZero"/>
        <c:auto val="1"/>
        <c:lblAlgn val="ctr"/>
        <c:lblOffset val="100"/>
        <c:noMultiLvlLbl val="0"/>
      </c:catAx>
      <c:valAx>
        <c:axId val="229664552"/>
        <c:scaling>
          <c:orientation val="minMax"/>
          <c:max val="1"/>
        </c:scaling>
        <c:delete val="1"/>
        <c:axPos val="t"/>
        <c:numFmt formatCode="###0.0%" sourceLinked="1"/>
        <c:majorTickMark val="out"/>
        <c:minorTickMark val="none"/>
        <c:tickLblPos val="nextTo"/>
        <c:crossAx val="229664160"/>
        <c:crosses val="autoZero"/>
        <c:crossBetween val="between"/>
      </c:valAx>
    </c:plotArea>
    <c:plotVisOnly val="1"/>
    <c:dispBlanksAs val="gap"/>
    <c:showDLblsOverMax val="0"/>
  </c:chart>
  <c:txPr>
    <a:bodyPr/>
    <a:lstStyle/>
    <a:p>
      <a:pPr>
        <a:defRPr sz="1800"/>
      </a:pPr>
      <a:endParaRPr lang="es-MX"/>
    </a:p>
  </c:txPr>
  <c:externalData r:id="rId1">
    <c:autoUpdate val="0"/>
  </c:externalData>
</c:chartSpace>
</file>

<file path=ppt/charts/chart14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0"/>
      <c:rotY val="0"/>
      <c:rAngAx val="0"/>
      <c:perspective val="0"/>
    </c:view3D>
    <c:floor>
      <c:thickness val="0"/>
    </c:floor>
    <c:sideWall>
      <c:thickness val="0"/>
    </c:sideWall>
    <c:backWall>
      <c:thickness val="0"/>
    </c:backWall>
    <c:plotArea>
      <c:layout>
        <c:manualLayout>
          <c:layoutTarget val="inner"/>
          <c:xMode val="edge"/>
          <c:yMode val="edge"/>
          <c:x val="1.0880031687807616E-2"/>
          <c:y val="1.1600389678645391E-3"/>
          <c:w val="0.84399615063874478"/>
          <c:h val="0.96627898152161495"/>
        </c:manualLayout>
      </c:layout>
      <c:bar3DChart>
        <c:barDir val="bar"/>
        <c:grouping val="clustered"/>
        <c:varyColors val="0"/>
        <c:ser>
          <c:idx val="0"/>
          <c:order val="0"/>
          <c:tx>
            <c:strRef>
              <c:f>Hoja1!$B$1</c:f>
              <c:strCache>
                <c:ptCount val="1"/>
                <c:pt idx="0">
                  <c:v>Serie 1</c:v>
                </c:pt>
              </c:strCache>
            </c:strRef>
          </c:tx>
          <c:spPr>
            <a:gradFill flip="none" rotWithShape="1">
              <a:gsLst>
                <a:gs pos="0">
                  <a:schemeClr val="accent5">
                    <a:lumMod val="50000"/>
                    <a:shade val="30000"/>
                    <a:satMod val="115000"/>
                  </a:schemeClr>
                </a:gs>
                <a:gs pos="50000">
                  <a:schemeClr val="accent5">
                    <a:lumMod val="50000"/>
                    <a:shade val="67500"/>
                    <a:satMod val="115000"/>
                  </a:schemeClr>
                </a:gs>
                <a:gs pos="100000">
                  <a:schemeClr val="accent5">
                    <a:lumMod val="50000"/>
                    <a:shade val="100000"/>
                    <a:satMod val="115000"/>
                  </a:schemeClr>
                </a:gs>
              </a:gsLst>
              <a:lin ang="10800000" scaled="1"/>
              <a:tileRect/>
            </a:gradFill>
            <a:scene3d>
              <a:camera prst="orthographicFront"/>
              <a:lightRig rig="threePt" dir="t"/>
            </a:scene3d>
            <a:sp3d>
              <a:bevelT w="0" h="0"/>
            </a:sp3d>
          </c:spPr>
          <c:invertIfNegative val="0"/>
          <c:dPt>
            <c:idx val="0"/>
            <c:invertIfNegative val="0"/>
            <c:bubble3D val="0"/>
            <c:extLst>
              <c:ext xmlns:c16="http://schemas.microsoft.com/office/drawing/2014/chart" uri="{C3380CC4-5D6E-409C-BE32-E72D297353CC}">
                <c16:uniqueId val="{00000000-A19A-43B9-A16B-7FBCB9DD260E}"/>
              </c:ext>
            </c:extLst>
          </c:dPt>
          <c:dPt>
            <c:idx val="1"/>
            <c:invertIfNegative val="0"/>
            <c:bubble3D val="0"/>
            <c:extLst>
              <c:ext xmlns:c16="http://schemas.microsoft.com/office/drawing/2014/chart" uri="{C3380CC4-5D6E-409C-BE32-E72D297353CC}">
                <c16:uniqueId val="{00000001-A19A-43B9-A16B-7FBCB9DD260E}"/>
              </c:ext>
            </c:extLst>
          </c:dPt>
          <c:dPt>
            <c:idx val="2"/>
            <c:invertIfNegative val="0"/>
            <c:bubble3D val="0"/>
            <c:extLst>
              <c:ext xmlns:c16="http://schemas.microsoft.com/office/drawing/2014/chart" uri="{C3380CC4-5D6E-409C-BE32-E72D297353CC}">
                <c16:uniqueId val="{00000002-A19A-43B9-A16B-7FBCB9DD260E}"/>
              </c:ext>
            </c:extLst>
          </c:dPt>
          <c:dLbls>
            <c:dLbl>
              <c:idx val="1"/>
              <c:layout>
                <c:manualLayout>
                  <c:x val="-3.8829934822272809E-2"/>
                  <c:y val="0"/>
                </c:manualLayout>
              </c:layout>
              <c:showLegendKey val="0"/>
              <c:showVal val="1"/>
              <c:showCatName val="0"/>
              <c:showSerName val="0"/>
              <c:showPercent val="0"/>
              <c:showBubbleSize val="0"/>
              <c:extLst>
                <c:ext xmlns:c15="http://schemas.microsoft.com/office/drawing/2012/chart" uri="{CE6537A1-D6FC-4f65-9D91-7224C49458BB}">
                  <c15:layout>
                    <c:manualLayout>
                      <c:w val="0.41829547287293373"/>
                      <c:h val="9.9764677408110403E-2"/>
                    </c:manualLayout>
                  </c15:layout>
                </c:ext>
                <c:ext xmlns:c16="http://schemas.microsoft.com/office/drawing/2014/chart" uri="{C3380CC4-5D6E-409C-BE32-E72D297353CC}">
                  <c16:uniqueId val="{00000001-A19A-43B9-A16B-7FBCB9DD260E}"/>
                </c:ext>
              </c:extLst>
            </c:dLbl>
            <c:dLbl>
              <c:idx val="3"/>
              <c:layout>
                <c:manualLayout>
                  <c:x val="-5.8244520049011372E-2"/>
                  <c:y val="1.225048866091683E-16"/>
                </c:manualLayout>
              </c:layout>
              <c:showLegendKey val="0"/>
              <c:showVal val="1"/>
              <c:showCatName val="0"/>
              <c:showSerName val="0"/>
              <c:showPercent val="0"/>
              <c:showBubbleSize val="0"/>
              <c:extLst>
                <c:ext xmlns:c15="http://schemas.microsoft.com/office/drawing/2012/chart" uri="{CE6537A1-D6FC-4f65-9D91-7224C49458BB}">
                  <c15:layout>
                    <c:manualLayout>
                      <c:w val="0.44741792398963814"/>
                      <c:h val="9.9764677408110403E-2"/>
                    </c:manualLayout>
                  </c15:layout>
                </c:ext>
                <c:ext xmlns:c16="http://schemas.microsoft.com/office/drawing/2014/chart" uri="{C3380CC4-5D6E-409C-BE32-E72D297353CC}">
                  <c16:uniqueId val="{00000003-A19A-43B9-A16B-7FBCB9DD260E}"/>
                </c:ext>
              </c:extLst>
            </c:dLbl>
            <c:dLbl>
              <c:idx val="4"/>
              <c:layout>
                <c:manualLayout>
                  <c:x val="-2.9122451116704636E-2"/>
                  <c:y val="-3.3408178808339022E-3"/>
                </c:manualLayout>
              </c:layout>
              <c:showLegendKey val="0"/>
              <c:showVal val="1"/>
              <c:showCatName val="0"/>
              <c:showSerName val="0"/>
              <c:showPercent val="0"/>
              <c:showBubbleSize val="0"/>
              <c:extLst>
                <c:ext xmlns:c15="http://schemas.microsoft.com/office/drawing/2012/chart" uri="{CE6537A1-D6FC-4f65-9D91-7224C49458BB}">
                  <c15:layout>
                    <c:manualLayout>
                      <c:w val="0.38917302175622903"/>
                      <c:h val="9.9764677408110403E-2"/>
                    </c:manualLayout>
                  </c15:layout>
                </c:ext>
                <c:ext xmlns:c16="http://schemas.microsoft.com/office/drawing/2014/chart" uri="{C3380CC4-5D6E-409C-BE32-E72D297353CC}">
                  <c16:uniqueId val="{00000004-A19A-43B9-A16B-7FBCB9DD260E}"/>
                </c:ext>
              </c:extLst>
            </c:dLbl>
            <c:spPr>
              <a:noFill/>
              <a:ln>
                <a:noFill/>
              </a:ln>
              <a:effectLst/>
            </c:spPr>
            <c:txPr>
              <a:bodyPr/>
              <a:lstStyle/>
              <a:p>
                <a:pPr algn="ctr">
                  <a:defRPr lang="es-MX" sz="1100" b="1" i="0" u="none" strike="noStrike" kern="1200" baseline="0">
                    <a:solidFill>
                      <a:schemeClr val="tx1">
                        <a:lumMod val="75000"/>
                        <a:lumOff val="25000"/>
                      </a:schemeClr>
                    </a:solidFill>
                    <a:effectLst/>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Hoja1!$A$2:$A$6</c:f>
              <c:strCache>
                <c:ptCount val="5"/>
                <c:pt idx="0">
                  <c:v>Ninguno </c:v>
                </c:pt>
                <c:pt idx="1">
                  <c:v>Uno</c:v>
                </c:pt>
                <c:pt idx="2">
                  <c:v>Dos</c:v>
                </c:pt>
                <c:pt idx="3">
                  <c:v>Tres</c:v>
                </c:pt>
                <c:pt idx="4">
                  <c:v>Cuatro o más</c:v>
                </c:pt>
              </c:strCache>
            </c:strRef>
          </c:cat>
          <c:val>
            <c:numRef>
              <c:f>Hoja1!$B$2:$B$6</c:f>
              <c:numCache>
                <c:formatCode>###0.0%</c:formatCode>
                <c:ptCount val="5"/>
                <c:pt idx="1">
                  <c:v>0.16800000000000001</c:v>
                </c:pt>
                <c:pt idx="2">
                  <c:v>0.222</c:v>
                </c:pt>
                <c:pt idx="3">
                  <c:v>0.214</c:v>
                </c:pt>
                <c:pt idx="4">
                  <c:v>0.39600000000000002</c:v>
                </c:pt>
              </c:numCache>
            </c:numRef>
          </c:val>
          <c:extLst>
            <c:ext xmlns:c16="http://schemas.microsoft.com/office/drawing/2014/chart" uri="{C3380CC4-5D6E-409C-BE32-E72D297353CC}">
              <c16:uniqueId val="{00000005-A19A-43B9-A16B-7FBCB9DD260E}"/>
            </c:ext>
          </c:extLst>
        </c:ser>
        <c:dLbls>
          <c:showLegendKey val="0"/>
          <c:showVal val="0"/>
          <c:showCatName val="0"/>
          <c:showSerName val="0"/>
          <c:showPercent val="0"/>
          <c:showBubbleSize val="0"/>
        </c:dLbls>
        <c:gapWidth val="25"/>
        <c:gapDepth val="138"/>
        <c:shape val="box"/>
        <c:axId val="229664160"/>
        <c:axId val="229664552"/>
        <c:axId val="0"/>
      </c:bar3DChart>
      <c:catAx>
        <c:axId val="229664160"/>
        <c:scaling>
          <c:orientation val="maxMin"/>
        </c:scaling>
        <c:delete val="1"/>
        <c:axPos val="l"/>
        <c:numFmt formatCode="General" sourceLinked="0"/>
        <c:majorTickMark val="out"/>
        <c:minorTickMark val="none"/>
        <c:tickLblPos val="nextTo"/>
        <c:crossAx val="229664552"/>
        <c:crosses val="autoZero"/>
        <c:auto val="1"/>
        <c:lblAlgn val="ctr"/>
        <c:lblOffset val="100"/>
        <c:noMultiLvlLbl val="0"/>
      </c:catAx>
      <c:valAx>
        <c:axId val="229664552"/>
        <c:scaling>
          <c:orientation val="minMax"/>
          <c:max val="1"/>
        </c:scaling>
        <c:delete val="1"/>
        <c:axPos val="t"/>
        <c:numFmt formatCode="###0.0%" sourceLinked="1"/>
        <c:majorTickMark val="out"/>
        <c:minorTickMark val="none"/>
        <c:tickLblPos val="nextTo"/>
        <c:crossAx val="229664160"/>
        <c:crosses val="autoZero"/>
        <c:crossBetween val="between"/>
      </c:valAx>
    </c:plotArea>
    <c:plotVisOnly val="1"/>
    <c:dispBlanksAs val="gap"/>
    <c:showDLblsOverMax val="0"/>
  </c:chart>
  <c:txPr>
    <a:bodyPr/>
    <a:lstStyle/>
    <a:p>
      <a:pPr>
        <a:defRPr sz="1800"/>
      </a:pPr>
      <a:endParaRPr lang="es-MX"/>
    </a:p>
  </c:txPr>
  <c:externalData r:id="rId1">
    <c:autoUpdate val="0"/>
  </c:externalData>
</c:chartSpace>
</file>

<file path=ppt/charts/chart14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0"/>
      <c:rotY val="0"/>
      <c:rAngAx val="0"/>
      <c:perspective val="0"/>
    </c:view3D>
    <c:floor>
      <c:thickness val="0"/>
    </c:floor>
    <c:sideWall>
      <c:thickness val="0"/>
    </c:sideWall>
    <c:backWall>
      <c:thickness val="0"/>
    </c:backWall>
    <c:plotArea>
      <c:layout>
        <c:manualLayout>
          <c:layoutTarget val="inner"/>
          <c:xMode val="edge"/>
          <c:yMode val="edge"/>
          <c:x val="1.0880031687807616E-2"/>
          <c:y val="1.1600389678645391E-3"/>
          <c:w val="0.92165602028329052"/>
          <c:h val="0.96627898152161495"/>
        </c:manualLayout>
      </c:layout>
      <c:bar3DChart>
        <c:barDir val="bar"/>
        <c:grouping val="clustered"/>
        <c:varyColors val="0"/>
        <c:ser>
          <c:idx val="0"/>
          <c:order val="0"/>
          <c:tx>
            <c:strRef>
              <c:f>Hoja1!$B$1</c:f>
              <c:strCache>
                <c:ptCount val="1"/>
                <c:pt idx="0">
                  <c:v>Serie 1</c:v>
                </c:pt>
              </c:strCache>
            </c:strRef>
          </c:tx>
          <c:spPr>
            <a:gradFill flip="none" rotWithShape="1">
              <a:gsLst>
                <a:gs pos="0">
                  <a:schemeClr val="accent5">
                    <a:lumMod val="50000"/>
                    <a:shade val="30000"/>
                    <a:satMod val="115000"/>
                  </a:schemeClr>
                </a:gs>
                <a:gs pos="50000">
                  <a:schemeClr val="accent5">
                    <a:lumMod val="50000"/>
                    <a:shade val="67500"/>
                    <a:satMod val="115000"/>
                  </a:schemeClr>
                </a:gs>
                <a:gs pos="100000">
                  <a:schemeClr val="accent5">
                    <a:lumMod val="50000"/>
                    <a:shade val="100000"/>
                    <a:satMod val="115000"/>
                  </a:schemeClr>
                </a:gs>
              </a:gsLst>
              <a:lin ang="10800000" scaled="1"/>
              <a:tileRect/>
            </a:gradFill>
            <a:scene3d>
              <a:camera prst="orthographicFront"/>
              <a:lightRig rig="threePt" dir="t"/>
            </a:scene3d>
            <a:sp3d>
              <a:bevelT w="0" h="0"/>
            </a:sp3d>
          </c:spPr>
          <c:invertIfNegative val="0"/>
          <c:dPt>
            <c:idx val="0"/>
            <c:invertIfNegative val="0"/>
            <c:bubble3D val="0"/>
            <c:extLst>
              <c:ext xmlns:c16="http://schemas.microsoft.com/office/drawing/2014/chart" uri="{C3380CC4-5D6E-409C-BE32-E72D297353CC}">
                <c16:uniqueId val="{00000000-8F11-4D91-ABBB-2785EA1C7B95}"/>
              </c:ext>
            </c:extLst>
          </c:dPt>
          <c:dPt>
            <c:idx val="1"/>
            <c:invertIfNegative val="0"/>
            <c:bubble3D val="0"/>
            <c:extLst>
              <c:ext xmlns:c16="http://schemas.microsoft.com/office/drawing/2014/chart" uri="{C3380CC4-5D6E-409C-BE32-E72D297353CC}">
                <c16:uniqueId val="{00000001-8F11-4D91-ABBB-2785EA1C7B95}"/>
              </c:ext>
            </c:extLst>
          </c:dPt>
          <c:dPt>
            <c:idx val="2"/>
            <c:invertIfNegative val="0"/>
            <c:bubble3D val="0"/>
            <c:extLst>
              <c:ext xmlns:c16="http://schemas.microsoft.com/office/drawing/2014/chart" uri="{C3380CC4-5D6E-409C-BE32-E72D297353CC}">
                <c16:uniqueId val="{00000002-8F11-4D91-ABBB-2785EA1C7B95}"/>
              </c:ext>
            </c:extLst>
          </c:dPt>
          <c:dLbls>
            <c:spPr>
              <a:noFill/>
              <a:ln>
                <a:noFill/>
              </a:ln>
              <a:effectLst/>
            </c:spPr>
            <c:txPr>
              <a:bodyPr/>
              <a:lstStyle/>
              <a:p>
                <a:pPr algn="ctr">
                  <a:defRPr lang="es-MX" sz="1100" b="1" i="0" u="none" strike="noStrike" kern="1200" baseline="0">
                    <a:solidFill>
                      <a:schemeClr val="tx1">
                        <a:lumMod val="75000"/>
                        <a:lumOff val="25000"/>
                      </a:schemeClr>
                    </a:solidFill>
                    <a:effectLst/>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Hoja1!$A$2:$A$6</c:f>
              <c:strCache>
                <c:ptCount val="5"/>
                <c:pt idx="0">
                  <c:v>Ninguno </c:v>
                </c:pt>
                <c:pt idx="1">
                  <c:v>Uno</c:v>
                </c:pt>
                <c:pt idx="2">
                  <c:v>Dos</c:v>
                </c:pt>
                <c:pt idx="3">
                  <c:v>Tres</c:v>
                </c:pt>
                <c:pt idx="4">
                  <c:v>Cuatro o más</c:v>
                </c:pt>
              </c:strCache>
            </c:strRef>
          </c:cat>
          <c:val>
            <c:numRef>
              <c:f>Hoja1!$B$2:$B$6</c:f>
              <c:numCache>
                <c:formatCode>###0.0%</c:formatCode>
                <c:ptCount val="5"/>
                <c:pt idx="1">
                  <c:v>8.1000000000000003E-2</c:v>
                </c:pt>
                <c:pt idx="2">
                  <c:v>0.221</c:v>
                </c:pt>
                <c:pt idx="3">
                  <c:v>0.214</c:v>
                </c:pt>
                <c:pt idx="4">
                  <c:v>0.48399999999999999</c:v>
                </c:pt>
              </c:numCache>
            </c:numRef>
          </c:val>
          <c:extLst>
            <c:ext xmlns:c16="http://schemas.microsoft.com/office/drawing/2014/chart" uri="{C3380CC4-5D6E-409C-BE32-E72D297353CC}">
              <c16:uniqueId val="{00000005-8F11-4D91-ABBB-2785EA1C7B95}"/>
            </c:ext>
          </c:extLst>
        </c:ser>
        <c:dLbls>
          <c:showLegendKey val="0"/>
          <c:showVal val="0"/>
          <c:showCatName val="0"/>
          <c:showSerName val="0"/>
          <c:showPercent val="0"/>
          <c:showBubbleSize val="0"/>
        </c:dLbls>
        <c:gapWidth val="25"/>
        <c:gapDepth val="138"/>
        <c:shape val="box"/>
        <c:axId val="229664160"/>
        <c:axId val="229664552"/>
        <c:axId val="0"/>
      </c:bar3DChart>
      <c:catAx>
        <c:axId val="229664160"/>
        <c:scaling>
          <c:orientation val="maxMin"/>
        </c:scaling>
        <c:delete val="1"/>
        <c:axPos val="l"/>
        <c:numFmt formatCode="General" sourceLinked="0"/>
        <c:majorTickMark val="out"/>
        <c:minorTickMark val="none"/>
        <c:tickLblPos val="nextTo"/>
        <c:crossAx val="229664552"/>
        <c:crosses val="autoZero"/>
        <c:auto val="1"/>
        <c:lblAlgn val="ctr"/>
        <c:lblOffset val="100"/>
        <c:noMultiLvlLbl val="0"/>
      </c:catAx>
      <c:valAx>
        <c:axId val="229664552"/>
        <c:scaling>
          <c:orientation val="minMax"/>
          <c:max val="1"/>
        </c:scaling>
        <c:delete val="1"/>
        <c:axPos val="t"/>
        <c:numFmt formatCode="###0.0%" sourceLinked="1"/>
        <c:majorTickMark val="out"/>
        <c:minorTickMark val="none"/>
        <c:tickLblPos val="nextTo"/>
        <c:crossAx val="229664160"/>
        <c:crosses val="autoZero"/>
        <c:crossBetween val="between"/>
      </c:valAx>
    </c:plotArea>
    <c:plotVisOnly val="1"/>
    <c:dispBlanksAs val="gap"/>
    <c:showDLblsOverMax val="0"/>
  </c:chart>
  <c:txPr>
    <a:bodyPr/>
    <a:lstStyle/>
    <a:p>
      <a:pPr>
        <a:defRPr sz="1800"/>
      </a:pPr>
      <a:endParaRPr lang="es-MX"/>
    </a:p>
  </c:txPr>
  <c:externalData r:id="rId1">
    <c:autoUpdate val="0"/>
  </c:externalData>
</c:chartSpace>
</file>

<file path=ppt/charts/chart14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0"/>
      <c:rotY val="0"/>
      <c:rAngAx val="0"/>
      <c:perspective val="0"/>
    </c:view3D>
    <c:floor>
      <c:thickness val="0"/>
    </c:floor>
    <c:sideWall>
      <c:thickness val="0"/>
    </c:sideWall>
    <c:backWall>
      <c:thickness val="0"/>
    </c:backWall>
    <c:plotArea>
      <c:layout>
        <c:manualLayout>
          <c:layoutTarget val="inner"/>
          <c:xMode val="edge"/>
          <c:yMode val="edge"/>
          <c:x val="1.0880031687807616E-2"/>
          <c:y val="1.1600389678645391E-3"/>
          <c:w val="0.62306641498615811"/>
          <c:h val="0.96627898152161495"/>
        </c:manualLayout>
      </c:layout>
      <c:bar3DChart>
        <c:barDir val="bar"/>
        <c:grouping val="clustered"/>
        <c:varyColors val="0"/>
        <c:ser>
          <c:idx val="0"/>
          <c:order val="0"/>
          <c:tx>
            <c:strRef>
              <c:f>Hoja1!$B$1</c:f>
              <c:strCache>
                <c:ptCount val="1"/>
                <c:pt idx="0">
                  <c:v>Serie 1</c:v>
                </c:pt>
              </c:strCache>
            </c:strRef>
          </c:tx>
          <c:spPr>
            <a:gradFill flip="none" rotWithShape="1">
              <a:gsLst>
                <a:gs pos="0">
                  <a:schemeClr val="accent5">
                    <a:lumMod val="50000"/>
                    <a:shade val="30000"/>
                    <a:satMod val="115000"/>
                  </a:schemeClr>
                </a:gs>
                <a:gs pos="50000">
                  <a:schemeClr val="accent5">
                    <a:lumMod val="50000"/>
                    <a:shade val="67500"/>
                    <a:satMod val="115000"/>
                  </a:schemeClr>
                </a:gs>
                <a:gs pos="100000">
                  <a:schemeClr val="accent5">
                    <a:lumMod val="50000"/>
                    <a:shade val="100000"/>
                    <a:satMod val="115000"/>
                  </a:schemeClr>
                </a:gs>
              </a:gsLst>
              <a:lin ang="10800000" scaled="1"/>
              <a:tileRect/>
            </a:gradFill>
            <a:ln>
              <a:solidFill>
                <a:schemeClr val="tx1">
                  <a:lumMod val="95000"/>
                  <a:lumOff val="5000"/>
                </a:schemeClr>
              </a:solidFill>
            </a:ln>
            <a:scene3d>
              <a:camera prst="orthographicFront"/>
              <a:lightRig rig="threePt" dir="t"/>
            </a:scene3d>
            <a:sp3d>
              <a:bevelT w="0" h="0"/>
            </a:sp3d>
          </c:spPr>
          <c:invertIfNegative val="0"/>
          <c:dPt>
            <c:idx val="0"/>
            <c:invertIfNegative val="0"/>
            <c:bubble3D val="0"/>
            <c:extLst>
              <c:ext xmlns:c16="http://schemas.microsoft.com/office/drawing/2014/chart" uri="{C3380CC4-5D6E-409C-BE32-E72D297353CC}">
                <c16:uniqueId val="{00000001-5640-4AF7-BF58-E04464C5F302}"/>
              </c:ext>
            </c:extLst>
          </c:dPt>
          <c:dPt>
            <c:idx val="1"/>
            <c:invertIfNegative val="0"/>
            <c:bubble3D val="0"/>
            <c:extLst>
              <c:ext xmlns:c16="http://schemas.microsoft.com/office/drawing/2014/chart" uri="{C3380CC4-5D6E-409C-BE32-E72D297353CC}">
                <c16:uniqueId val="{00000003-5640-4AF7-BF58-E04464C5F302}"/>
              </c:ext>
            </c:extLst>
          </c:dPt>
          <c:dPt>
            <c:idx val="2"/>
            <c:invertIfNegative val="0"/>
            <c:bubble3D val="0"/>
            <c:extLst>
              <c:ext xmlns:c16="http://schemas.microsoft.com/office/drawing/2014/chart" uri="{C3380CC4-5D6E-409C-BE32-E72D297353CC}">
                <c16:uniqueId val="{00000005-5640-4AF7-BF58-E04464C5F302}"/>
              </c:ext>
            </c:extLst>
          </c:dPt>
          <c:dLbls>
            <c:dLbl>
              <c:idx val="0"/>
              <c:layout>
                <c:manualLayout>
                  <c:x val="-8.0919038387259508E-3"/>
                  <c:y val="3.9461586118992468E-7"/>
                </c:manualLayout>
              </c:layout>
              <c:showLegendKey val="0"/>
              <c:showVal val="1"/>
              <c:showCatName val="0"/>
              <c:showSerName val="0"/>
              <c:showPercent val="0"/>
              <c:showBubbleSize val="0"/>
              <c:extLst>
                <c:ext xmlns:c15="http://schemas.microsoft.com/office/drawing/2012/chart" uri="{CE6537A1-D6FC-4f65-9D91-7224C49458BB}">
                  <c15:layout>
                    <c:manualLayout>
                      <c:w val="0.40692678399029769"/>
                      <c:h val="0.11578098517709012"/>
                    </c:manualLayout>
                  </c15:layout>
                </c:ext>
                <c:ext xmlns:c16="http://schemas.microsoft.com/office/drawing/2014/chart" uri="{C3380CC4-5D6E-409C-BE32-E72D297353CC}">
                  <c16:uniqueId val="{00000001-5640-4AF7-BF58-E04464C5F302}"/>
                </c:ext>
              </c:extLst>
            </c:dLbl>
            <c:spPr>
              <a:noFill/>
              <a:ln>
                <a:noFill/>
              </a:ln>
              <a:effectLst/>
            </c:spPr>
            <c:txPr>
              <a:bodyPr/>
              <a:lstStyle/>
              <a:p>
                <a:pPr algn="ctr">
                  <a:defRPr lang="es-MX" sz="1100" b="1" i="0" u="none" strike="noStrike" kern="1200" baseline="0">
                    <a:solidFill>
                      <a:schemeClr val="tx1">
                        <a:lumMod val="75000"/>
                        <a:lumOff val="25000"/>
                      </a:schemeClr>
                    </a:solidFill>
                    <a:effectLst/>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Hoja1!$A$2:$A$6</c:f>
              <c:strCache>
                <c:ptCount val="5"/>
                <c:pt idx="0">
                  <c:v>Ninguno </c:v>
                </c:pt>
                <c:pt idx="1">
                  <c:v>Uno</c:v>
                </c:pt>
                <c:pt idx="2">
                  <c:v>Dos</c:v>
                </c:pt>
                <c:pt idx="3">
                  <c:v>Tres</c:v>
                </c:pt>
                <c:pt idx="4">
                  <c:v>Cuatro o más</c:v>
                </c:pt>
              </c:strCache>
            </c:strRef>
          </c:cat>
          <c:val>
            <c:numRef>
              <c:f>Hoja1!$B$2:$B$6</c:f>
              <c:numCache>
                <c:formatCode>###0.0%</c:formatCode>
                <c:ptCount val="5"/>
                <c:pt idx="0">
                  <c:v>0.98</c:v>
                </c:pt>
                <c:pt idx="1">
                  <c:v>0.01</c:v>
                </c:pt>
                <c:pt idx="2">
                  <c:v>0.01</c:v>
                </c:pt>
                <c:pt idx="3">
                  <c:v>0</c:v>
                </c:pt>
                <c:pt idx="4">
                  <c:v>0</c:v>
                </c:pt>
              </c:numCache>
            </c:numRef>
          </c:val>
          <c:extLst>
            <c:ext xmlns:c16="http://schemas.microsoft.com/office/drawing/2014/chart" uri="{C3380CC4-5D6E-409C-BE32-E72D297353CC}">
              <c16:uniqueId val="{00000006-5640-4AF7-BF58-E04464C5F302}"/>
            </c:ext>
          </c:extLst>
        </c:ser>
        <c:dLbls>
          <c:showLegendKey val="0"/>
          <c:showVal val="0"/>
          <c:showCatName val="0"/>
          <c:showSerName val="0"/>
          <c:showPercent val="0"/>
          <c:showBubbleSize val="0"/>
        </c:dLbls>
        <c:gapWidth val="25"/>
        <c:gapDepth val="138"/>
        <c:shape val="box"/>
        <c:axId val="229664160"/>
        <c:axId val="229664552"/>
        <c:axId val="0"/>
      </c:bar3DChart>
      <c:catAx>
        <c:axId val="229664160"/>
        <c:scaling>
          <c:orientation val="maxMin"/>
        </c:scaling>
        <c:delete val="1"/>
        <c:axPos val="l"/>
        <c:numFmt formatCode="General" sourceLinked="0"/>
        <c:majorTickMark val="out"/>
        <c:minorTickMark val="none"/>
        <c:tickLblPos val="nextTo"/>
        <c:crossAx val="229664552"/>
        <c:crosses val="autoZero"/>
        <c:auto val="1"/>
        <c:lblAlgn val="ctr"/>
        <c:lblOffset val="100"/>
        <c:noMultiLvlLbl val="0"/>
      </c:catAx>
      <c:valAx>
        <c:axId val="229664552"/>
        <c:scaling>
          <c:orientation val="minMax"/>
          <c:max val="1"/>
        </c:scaling>
        <c:delete val="1"/>
        <c:axPos val="t"/>
        <c:numFmt formatCode="###0.0%" sourceLinked="1"/>
        <c:majorTickMark val="out"/>
        <c:minorTickMark val="none"/>
        <c:tickLblPos val="nextTo"/>
        <c:crossAx val="229664160"/>
        <c:crosses val="autoZero"/>
        <c:crossBetween val="between"/>
      </c:valAx>
    </c:plotArea>
    <c:plotVisOnly val="1"/>
    <c:dispBlanksAs val="gap"/>
    <c:showDLblsOverMax val="0"/>
  </c:chart>
  <c:txPr>
    <a:bodyPr/>
    <a:lstStyle/>
    <a:p>
      <a:pPr>
        <a:defRPr sz="1800"/>
      </a:pPr>
      <a:endParaRPr lang="es-MX"/>
    </a:p>
  </c:txPr>
  <c:externalData r:id="rId1">
    <c:autoUpdate val="0"/>
  </c:externalData>
</c:chartSpace>
</file>

<file path=ppt/charts/chart14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0"/>
      <c:rotY val="0"/>
      <c:rAngAx val="0"/>
      <c:perspective val="0"/>
    </c:view3D>
    <c:floor>
      <c:thickness val="0"/>
    </c:floor>
    <c:sideWall>
      <c:thickness val="0"/>
    </c:sideWall>
    <c:backWall>
      <c:thickness val="0"/>
    </c:backWall>
    <c:plotArea>
      <c:layout>
        <c:manualLayout>
          <c:layoutTarget val="inner"/>
          <c:xMode val="edge"/>
          <c:yMode val="edge"/>
          <c:x val="1.0880031687807616E-2"/>
          <c:y val="1.1600389678645391E-3"/>
          <c:w val="0.6130584880863359"/>
          <c:h val="0.96627898152161495"/>
        </c:manualLayout>
      </c:layout>
      <c:bar3DChart>
        <c:barDir val="bar"/>
        <c:grouping val="clustered"/>
        <c:varyColors val="0"/>
        <c:ser>
          <c:idx val="0"/>
          <c:order val="0"/>
          <c:tx>
            <c:strRef>
              <c:f>Hoja1!$B$1</c:f>
              <c:strCache>
                <c:ptCount val="1"/>
                <c:pt idx="0">
                  <c:v>Serie 1</c:v>
                </c:pt>
              </c:strCache>
            </c:strRef>
          </c:tx>
          <c:spPr>
            <a:gradFill flip="none" rotWithShape="1">
              <a:gsLst>
                <a:gs pos="0">
                  <a:schemeClr val="accent5">
                    <a:lumMod val="50000"/>
                    <a:shade val="30000"/>
                    <a:satMod val="115000"/>
                  </a:schemeClr>
                </a:gs>
                <a:gs pos="50000">
                  <a:schemeClr val="accent5">
                    <a:lumMod val="50000"/>
                    <a:shade val="67500"/>
                    <a:satMod val="115000"/>
                  </a:schemeClr>
                </a:gs>
                <a:gs pos="100000">
                  <a:schemeClr val="accent5">
                    <a:lumMod val="50000"/>
                    <a:shade val="100000"/>
                    <a:satMod val="115000"/>
                  </a:schemeClr>
                </a:gs>
              </a:gsLst>
              <a:lin ang="10800000" scaled="1"/>
              <a:tileRect/>
            </a:gradFill>
            <a:ln>
              <a:solidFill>
                <a:schemeClr val="tx1">
                  <a:lumMod val="95000"/>
                  <a:lumOff val="5000"/>
                </a:schemeClr>
              </a:solidFill>
            </a:ln>
            <a:scene3d>
              <a:camera prst="orthographicFront"/>
              <a:lightRig rig="threePt" dir="t"/>
            </a:scene3d>
            <a:sp3d>
              <a:bevelT w="0" h="0"/>
            </a:sp3d>
          </c:spPr>
          <c:invertIfNegative val="0"/>
          <c:dPt>
            <c:idx val="0"/>
            <c:invertIfNegative val="0"/>
            <c:bubble3D val="0"/>
            <c:extLst>
              <c:ext xmlns:c16="http://schemas.microsoft.com/office/drawing/2014/chart" uri="{C3380CC4-5D6E-409C-BE32-E72D297353CC}">
                <c16:uniqueId val="{00000000-8C8D-409C-9F98-467FED0B4E35}"/>
              </c:ext>
            </c:extLst>
          </c:dPt>
          <c:dPt>
            <c:idx val="1"/>
            <c:invertIfNegative val="0"/>
            <c:bubble3D val="0"/>
            <c:extLst>
              <c:ext xmlns:c16="http://schemas.microsoft.com/office/drawing/2014/chart" uri="{C3380CC4-5D6E-409C-BE32-E72D297353CC}">
                <c16:uniqueId val="{00000001-8C8D-409C-9F98-467FED0B4E35}"/>
              </c:ext>
            </c:extLst>
          </c:dPt>
          <c:dPt>
            <c:idx val="2"/>
            <c:invertIfNegative val="0"/>
            <c:bubble3D val="0"/>
            <c:extLst>
              <c:ext xmlns:c16="http://schemas.microsoft.com/office/drawing/2014/chart" uri="{C3380CC4-5D6E-409C-BE32-E72D297353CC}">
                <c16:uniqueId val="{00000002-8C8D-409C-9F98-467FED0B4E35}"/>
              </c:ext>
            </c:extLst>
          </c:dPt>
          <c:dLbls>
            <c:spPr>
              <a:noFill/>
              <a:ln>
                <a:noFill/>
              </a:ln>
              <a:effectLst/>
            </c:spPr>
            <c:txPr>
              <a:bodyPr/>
              <a:lstStyle/>
              <a:p>
                <a:pPr algn="ctr">
                  <a:defRPr lang="es-MX" sz="1100" b="1" i="0" u="none" strike="noStrike" kern="1200" baseline="0">
                    <a:solidFill>
                      <a:schemeClr val="tx1">
                        <a:lumMod val="75000"/>
                        <a:lumOff val="25000"/>
                      </a:schemeClr>
                    </a:solidFill>
                    <a:effectLst/>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Hoja1!$A$2:$A$6</c:f>
              <c:strCache>
                <c:ptCount val="5"/>
                <c:pt idx="0">
                  <c:v>Ninguno </c:v>
                </c:pt>
                <c:pt idx="1">
                  <c:v>Uno</c:v>
                </c:pt>
                <c:pt idx="2">
                  <c:v>Dos</c:v>
                </c:pt>
                <c:pt idx="3">
                  <c:v>Tres</c:v>
                </c:pt>
                <c:pt idx="4">
                  <c:v>Cuatro o más</c:v>
                </c:pt>
              </c:strCache>
            </c:strRef>
          </c:cat>
          <c:val>
            <c:numRef>
              <c:f>Hoja1!$B$2:$B$6</c:f>
              <c:numCache>
                <c:formatCode>###0.0%</c:formatCode>
                <c:ptCount val="5"/>
                <c:pt idx="0">
                  <c:v>0.998</c:v>
                </c:pt>
                <c:pt idx="1">
                  <c:v>1E-3</c:v>
                </c:pt>
                <c:pt idx="2">
                  <c:v>1E-3</c:v>
                </c:pt>
                <c:pt idx="3">
                  <c:v>0</c:v>
                </c:pt>
                <c:pt idx="4">
                  <c:v>0</c:v>
                </c:pt>
              </c:numCache>
            </c:numRef>
          </c:val>
          <c:extLst>
            <c:ext xmlns:c16="http://schemas.microsoft.com/office/drawing/2014/chart" uri="{C3380CC4-5D6E-409C-BE32-E72D297353CC}">
              <c16:uniqueId val="{00000005-8C8D-409C-9F98-467FED0B4E35}"/>
            </c:ext>
          </c:extLst>
        </c:ser>
        <c:dLbls>
          <c:showLegendKey val="0"/>
          <c:showVal val="0"/>
          <c:showCatName val="0"/>
          <c:showSerName val="0"/>
          <c:showPercent val="0"/>
          <c:showBubbleSize val="0"/>
        </c:dLbls>
        <c:gapWidth val="25"/>
        <c:gapDepth val="138"/>
        <c:shape val="box"/>
        <c:axId val="229664160"/>
        <c:axId val="229664552"/>
        <c:axId val="0"/>
      </c:bar3DChart>
      <c:catAx>
        <c:axId val="229664160"/>
        <c:scaling>
          <c:orientation val="maxMin"/>
        </c:scaling>
        <c:delete val="1"/>
        <c:axPos val="l"/>
        <c:numFmt formatCode="General" sourceLinked="0"/>
        <c:majorTickMark val="out"/>
        <c:minorTickMark val="none"/>
        <c:tickLblPos val="nextTo"/>
        <c:crossAx val="229664552"/>
        <c:crosses val="autoZero"/>
        <c:auto val="1"/>
        <c:lblAlgn val="ctr"/>
        <c:lblOffset val="100"/>
        <c:noMultiLvlLbl val="0"/>
      </c:catAx>
      <c:valAx>
        <c:axId val="229664552"/>
        <c:scaling>
          <c:orientation val="minMax"/>
          <c:max val="1"/>
        </c:scaling>
        <c:delete val="1"/>
        <c:axPos val="t"/>
        <c:numFmt formatCode="###0.0%" sourceLinked="1"/>
        <c:majorTickMark val="out"/>
        <c:minorTickMark val="none"/>
        <c:tickLblPos val="nextTo"/>
        <c:crossAx val="229664160"/>
        <c:crosses val="autoZero"/>
        <c:crossBetween val="between"/>
      </c:valAx>
    </c:plotArea>
    <c:plotVisOnly val="1"/>
    <c:dispBlanksAs val="gap"/>
    <c:showDLblsOverMax val="0"/>
  </c:chart>
  <c:txPr>
    <a:bodyPr/>
    <a:lstStyle/>
    <a:p>
      <a:pPr>
        <a:defRPr sz="1800"/>
      </a:pPr>
      <a:endParaRPr lang="es-MX"/>
    </a:p>
  </c:txPr>
  <c:externalData r:id="rId1">
    <c:autoUpdate val="0"/>
  </c:externalData>
</c:chartSpace>
</file>

<file path=ppt/charts/chart14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0"/>
      <c:rotY val="0"/>
      <c:rAngAx val="0"/>
      <c:perspective val="0"/>
    </c:view3D>
    <c:floor>
      <c:thickness val="0"/>
    </c:floor>
    <c:sideWall>
      <c:thickness val="0"/>
    </c:sideWall>
    <c:backWall>
      <c:thickness val="0"/>
    </c:backWall>
    <c:plotArea>
      <c:layout>
        <c:manualLayout>
          <c:layoutTarget val="inner"/>
          <c:xMode val="edge"/>
          <c:yMode val="edge"/>
          <c:x val="1.0880031687807616E-2"/>
          <c:y val="1.1600389678645391E-3"/>
          <c:w val="0.60763598803969165"/>
          <c:h val="0.96627898152161495"/>
        </c:manualLayout>
      </c:layout>
      <c:bar3DChart>
        <c:barDir val="bar"/>
        <c:grouping val="clustered"/>
        <c:varyColors val="0"/>
        <c:ser>
          <c:idx val="0"/>
          <c:order val="0"/>
          <c:tx>
            <c:strRef>
              <c:f>Hoja1!$B$1</c:f>
              <c:strCache>
                <c:ptCount val="1"/>
                <c:pt idx="0">
                  <c:v>Serie 1</c:v>
                </c:pt>
              </c:strCache>
            </c:strRef>
          </c:tx>
          <c:spPr>
            <a:gradFill flip="none" rotWithShape="1">
              <a:gsLst>
                <a:gs pos="0">
                  <a:schemeClr val="accent5">
                    <a:lumMod val="50000"/>
                    <a:shade val="30000"/>
                    <a:satMod val="115000"/>
                  </a:schemeClr>
                </a:gs>
                <a:gs pos="50000">
                  <a:schemeClr val="accent5">
                    <a:lumMod val="50000"/>
                    <a:shade val="67500"/>
                    <a:satMod val="115000"/>
                  </a:schemeClr>
                </a:gs>
                <a:gs pos="100000">
                  <a:schemeClr val="accent5">
                    <a:lumMod val="50000"/>
                    <a:shade val="100000"/>
                    <a:satMod val="115000"/>
                  </a:schemeClr>
                </a:gs>
              </a:gsLst>
              <a:lin ang="10800000" scaled="1"/>
              <a:tileRect/>
            </a:gradFill>
            <a:ln>
              <a:solidFill>
                <a:schemeClr val="tx1">
                  <a:lumMod val="95000"/>
                  <a:lumOff val="5000"/>
                </a:schemeClr>
              </a:solidFill>
            </a:ln>
            <a:scene3d>
              <a:camera prst="orthographicFront"/>
              <a:lightRig rig="threePt" dir="t"/>
            </a:scene3d>
            <a:sp3d>
              <a:bevelT w="0" h="0"/>
            </a:sp3d>
          </c:spPr>
          <c:invertIfNegative val="0"/>
          <c:dPt>
            <c:idx val="0"/>
            <c:invertIfNegative val="0"/>
            <c:bubble3D val="0"/>
            <c:extLst>
              <c:ext xmlns:c16="http://schemas.microsoft.com/office/drawing/2014/chart" uri="{C3380CC4-5D6E-409C-BE32-E72D297353CC}">
                <c16:uniqueId val="{00000000-7FA0-4B69-AEC8-03C0D162B278}"/>
              </c:ext>
            </c:extLst>
          </c:dPt>
          <c:dPt>
            <c:idx val="1"/>
            <c:invertIfNegative val="0"/>
            <c:bubble3D val="0"/>
            <c:extLst>
              <c:ext xmlns:c16="http://schemas.microsoft.com/office/drawing/2014/chart" uri="{C3380CC4-5D6E-409C-BE32-E72D297353CC}">
                <c16:uniqueId val="{00000001-7FA0-4B69-AEC8-03C0D162B278}"/>
              </c:ext>
            </c:extLst>
          </c:dPt>
          <c:dPt>
            <c:idx val="2"/>
            <c:invertIfNegative val="0"/>
            <c:bubble3D val="0"/>
            <c:extLst>
              <c:ext xmlns:c16="http://schemas.microsoft.com/office/drawing/2014/chart" uri="{C3380CC4-5D6E-409C-BE32-E72D297353CC}">
                <c16:uniqueId val="{00000002-7FA0-4B69-AEC8-03C0D162B278}"/>
              </c:ext>
            </c:extLst>
          </c:dPt>
          <c:dLbls>
            <c:spPr>
              <a:noFill/>
              <a:ln>
                <a:noFill/>
              </a:ln>
              <a:effectLst/>
            </c:spPr>
            <c:txPr>
              <a:bodyPr/>
              <a:lstStyle/>
              <a:p>
                <a:pPr algn="ctr">
                  <a:defRPr lang="es-MX" sz="1100" b="1" i="0" u="none" strike="noStrike" kern="1200" baseline="0">
                    <a:solidFill>
                      <a:schemeClr val="tx1">
                        <a:lumMod val="75000"/>
                        <a:lumOff val="25000"/>
                      </a:schemeClr>
                    </a:solidFill>
                    <a:effectLst/>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Hoja1!$A$2:$A$6</c:f>
              <c:strCache>
                <c:ptCount val="5"/>
                <c:pt idx="0">
                  <c:v>Ninguno </c:v>
                </c:pt>
                <c:pt idx="1">
                  <c:v>Uno</c:v>
                </c:pt>
                <c:pt idx="2">
                  <c:v>Dos</c:v>
                </c:pt>
                <c:pt idx="3">
                  <c:v>Tres</c:v>
                </c:pt>
                <c:pt idx="4">
                  <c:v>Cuatro o más</c:v>
                </c:pt>
              </c:strCache>
            </c:strRef>
          </c:cat>
          <c:val>
            <c:numRef>
              <c:f>Hoja1!$B$2:$B$6</c:f>
              <c:numCache>
                <c:formatCode>###0.0%</c:formatCode>
                <c:ptCount val="5"/>
                <c:pt idx="0">
                  <c:v>0.995</c:v>
                </c:pt>
                <c:pt idx="1">
                  <c:v>4.0000000000000001E-3</c:v>
                </c:pt>
                <c:pt idx="2">
                  <c:v>0</c:v>
                </c:pt>
                <c:pt idx="3">
                  <c:v>0</c:v>
                </c:pt>
                <c:pt idx="4">
                  <c:v>1E-3</c:v>
                </c:pt>
              </c:numCache>
            </c:numRef>
          </c:val>
          <c:extLst>
            <c:ext xmlns:c16="http://schemas.microsoft.com/office/drawing/2014/chart" uri="{C3380CC4-5D6E-409C-BE32-E72D297353CC}">
              <c16:uniqueId val="{00000005-7FA0-4B69-AEC8-03C0D162B278}"/>
            </c:ext>
          </c:extLst>
        </c:ser>
        <c:dLbls>
          <c:showLegendKey val="0"/>
          <c:showVal val="0"/>
          <c:showCatName val="0"/>
          <c:showSerName val="0"/>
          <c:showPercent val="0"/>
          <c:showBubbleSize val="0"/>
        </c:dLbls>
        <c:gapWidth val="25"/>
        <c:gapDepth val="138"/>
        <c:shape val="box"/>
        <c:axId val="229664160"/>
        <c:axId val="229664552"/>
        <c:axId val="0"/>
      </c:bar3DChart>
      <c:catAx>
        <c:axId val="229664160"/>
        <c:scaling>
          <c:orientation val="maxMin"/>
        </c:scaling>
        <c:delete val="1"/>
        <c:axPos val="l"/>
        <c:numFmt formatCode="General" sourceLinked="0"/>
        <c:majorTickMark val="out"/>
        <c:minorTickMark val="none"/>
        <c:tickLblPos val="nextTo"/>
        <c:crossAx val="229664552"/>
        <c:crosses val="autoZero"/>
        <c:auto val="1"/>
        <c:lblAlgn val="ctr"/>
        <c:lblOffset val="100"/>
        <c:noMultiLvlLbl val="0"/>
      </c:catAx>
      <c:valAx>
        <c:axId val="229664552"/>
        <c:scaling>
          <c:orientation val="minMax"/>
          <c:max val="1"/>
        </c:scaling>
        <c:delete val="1"/>
        <c:axPos val="t"/>
        <c:numFmt formatCode="###0.0%" sourceLinked="1"/>
        <c:majorTickMark val="out"/>
        <c:minorTickMark val="none"/>
        <c:tickLblPos val="nextTo"/>
        <c:crossAx val="229664160"/>
        <c:crosses val="autoZero"/>
        <c:crossBetween val="between"/>
      </c:valAx>
    </c:plotArea>
    <c:plotVisOnly val="1"/>
    <c:dispBlanksAs val="gap"/>
    <c:showDLblsOverMax val="0"/>
  </c:chart>
  <c:txPr>
    <a:bodyPr/>
    <a:lstStyle/>
    <a:p>
      <a:pPr>
        <a:defRPr sz="1800"/>
      </a:pPr>
      <a:endParaRPr lang="es-MX"/>
    </a:p>
  </c:txPr>
  <c:externalData r:id="rId1">
    <c:autoUpdate val="0"/>
  </c:externalData>
</c:chartSpace>
</file>

<file path=ppt/charts/chart14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0"/>
      <c:rotY val="0"/>
      <c:rAngAx val="0"/>
      <c:perspective val="0"/>
    </c:view3D>
    <c:floor>
      <c:thickness val="0"/>
    </c:floor>
    <c:sideWall>
      <c:thickness val="0"/>
    </c:sideWall>
    <c:backWall>
      <c:thickness val="0"/>
    </c:backWall>
    <c:plotArea>
      <c:layout>
        <c:manualLayout>
          <c:layoutTarget val="inner"/>
          <c:xMode val="edge"/>
          <c:yMode val="edge"/>
          <c:x val="1.0880031687807616E-2"/>
          <c:y val="1.1600389678645391E-3"/>
          <c:w val="0.72999372520104489"/>
          <c:h val="0.96627898152161495"/>
        </c:manualLayout>
      </c:layout>
      <c:bar3DChart>
        <c:barDir val="bar"/>
        <c:grouping val="clustered"/>
        <c:varyColors val="0"/>
        <c:ser>
          <c:idx val="0"/>
          <c:order val="0"/>
          <c:tx>
            <c:strRef>
              <c:f>Hoja1!$B$1</c:f>
              <c:strCache>
                <c:ptCount val="1"/>
                <c:pt idx="0">
                  <c:v>Serie 1</c:v>
                </c:pt>
              </c:strCache>
            </c:strRef>
          </c:tx>
          <c:spPr>
            <a:gradFill flip="none" rotWithShape="1">
              <a:gsLst>
                <a:gs pos="0">
                  <a:schemeClr val="accent5">
                    <a:lumMod val="50000"/>
                    <a:shade val="30000"/>
                    <a:satMod val="115000"/>
                  </a:schemeClr>
                </a:gs>
                <a:gs pos="50000">
                  <a:schemeClr val="accent5">
                    <a:lumMod val="50000"/>
                    <a:shade val="67500"/>
                    <a:satMod val="115000"/>
                  </a:schemeClr>
                </a:gs>
                <a:gs pos="100000">
                  <a:schemeClr val="accent5">
                    <a:lumMod val="50000"/>
                    <a:shade val="100000"/>
                    <a:satMod val="115000"/>
                  </a:schemeClr>
                </a:gs>
              </a:gsLst>
              <a:lin ang="10800000" scaled="1"/>
              <a:tileRect/>
            </a:gradFill>
            <a:ln>
              <a:solidFill>
                <a:schemeClr val="tx1">
                  <a:lumMod val="95000"/>
                  <a:lumOff val="5000"/>
                </a:schemeClr>
              </a:solidFill>
            </a:ln>
            <a:scene3d>
              <a:camera prst="orthographicFront"/>
              <a:lightRig rig="threePt" dir="t"/>
            </a:scene3d>
            <a:sp3d>
              <a:bevelT w="0" h="0"/>
            </a:sp3d>
          </c:spPr>
          <c:invertIfNegative val="0"/>
          <c:dPt>
            <c:idx val="0"/>
            <c:invertIfNegative val="0"/>
            <c:bubble3D val="0"/>
            <c:extLst>
              <c:ext xmlns:c16="http://schemas.microsoft.com/office/drawing/2014/chart" uri="{C3380CC4-5D6E-409C-BE32-E72D297353CC}">
                <c16:uniqueId val="{00000001-5640-4AF7-BF58-E04464C5F302}"/>
              </c:ext>
            </c:extLst>
          </c:dPt>
          <c:dPt>
            <c:idx val="1"/>
            <c:invertIfNegative val="0"/>
            <c:bubble3D val="0"/>
            <c:extLst>
              <c:ext xmlns:c16="http://schemas.microsoft.com/office/drawing/2014/chart" uri="{C3380CC4-5D6E-409C-BE32-E72D297353CC}">
                <c16:uniqueId val="{00000003-5640-4AF7-BF58-E04464C5F302}"/>
              </c:ext>
            </c:extLst>
          </c:dPt>
          <c:dPt>
            <c:idx val="2"/>
            <c:invertIfNegative val="0"/>
            <c:bubble3D val="0"/>
            <c:extLst>
              <c:ext xmlns:c16="http://schemas.microsoft.com/office/drawing/2014/chart" uri="{C3380CC4-5D6E-409C-BE32-E72D297353CC}">
                <c16:uniqueId val="{00000005-5640-4AF7-BF58-E04464C5F302}"/>
              </c:ext>
            </c:extLst>
          </c:dPt>
          <c:dLbls>
            <c:dLbl>
              <c:idx val="2"/>
              <c:layout>
                <c:manualLayout>
                  <c:x val="-6.3058005582150564E-2"/>
                  <c:y val="-2.6401341551102499E-3"/>
                </c:manualLayout>
              </c:layout>
              <c:showLegendKey val="0"/>
              <c:showVal val="1"/>
              <c:showCatName val="0"/>
              <c:showSerName val="0"/>
              <c:showPercent val="0"/>
              <c:showBubbleSize val="0"/>
              <c:extLst>
                <c:ext xmlns:c15="http://schemas.microsoft.com/office/drawing/2012/chart" uri="{CE6537A1-D6FC-4f65-9D91-7224C49458BB}">
                  <c15:layout>
                    <c:manualLayout>
                      <c:w val="0.3891089102765814"/>
                      <c:h val="8.527297600628285E-2"/>
                    </c:manualLayout>
                  </c15:layout>
                </c:ext>
                <c:ext xmlns:c16="http://schemas.microsoft.com/office/drawing/2014/chart" uri="{C3380CC4-5D6E-409C-BE32-E72D297353CC}">
                  <c16:uniqueId val="{00000005-5640-4AF7-BF58-E04464C5F302}"/>
                </c:ext>
              </c:extLst>
            </c:dLbl>
            <c:spPr>
              <a:noFill/>
              <a:ln>
                <a:noFill/>
              </a:ln>
              <a:effectLst/>
            </c:spPr>
            <c:txPr>
              <a:bodyPr/>
              <a:lstStyle/>
              <a:p>
                <a:pPr algn="ctr">
                  <a:defRPr lang="es-MX" sz="1200" b="1" i="0" u="none" strike="noStrike" kern="1200" baseline="0">
                    <a:solidFill>
                      <a:schemeClr val="tx1">
                        <a:lumMod val="75000"/>
                        <a:lumOff val="25000"/>
                      </a:schemeClr>
                    </a:solidFill>
                    <a:effectLst/>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Hoja1!$A$2:$A$9</c:f>
              <c:strCache>
                <c:ptCount val="8"/>
                <c:pt idx="0">
                  <c:v>Yo los cuido</c:v>
                </c:pt>
                <c:pt idx="1">
                  <c:v> Nadie (se quedan solos)</c:v>
                </c:pt>
                <c:pt idx="2">
                  <c:v>Un familiar, al que NO se le paga y los cuida en este u otro hogar</c:v>
                </c:pt>
                <c:pt idx="3">
                  <c:v>Una persona, al que NO se le paga y los cuida en este u otro hogarTres</c:v>
                </c:pt>
                <c:pt idx="4">
                  <c:v>Una guardería o estancia infantil especializada en el cuidado y desarrollo de los menores cuyos servicios son gratuitosCuatro o más</c:v>
                </c:pt>
                <c:pt idx="5">
                  <c:v>Un familiar, al que se le paga y los cuida en este u otro hogar</c:v>
                </c:pt>
                <c:pt idx="6">
                  <c:v>Una persona, al que se le paga y los cuida en este u otro hogar</c:v>
                </c:pt>
                <c:pt idx="7">
                  <c:v>Una guardería o estancia infantil especializada en el cuidado y desarrollo de los menores cuyos servicios hay que pagar</c:v>
                </c:pt>
              </c:strCache>
            </c:strRef>
          </c:cat>
          <c:val>
            <c:numRef>
              <c:f>Hoja1!$B$2:$B$9</c:f>
              <c:numCache>
                <c:formatCode>###0.0%</c:formatCode>
                <c:ptCount val="8"/>
                <c:pt idx="0">
                  <c:v>0.64</c:v>
                </c:pt>
                <c:pt idx="1">
                  <c:v>0.02</c:v>
                </c:pt>
                <c:pt idx="2">
                  <c:v>0.3</c:v>
                </c:pt>
                <c:pt idx="3">
                  <c:v>0.01</c:v>
                </c:pt>
                <c:pt idx="4">
                  <c:v>0.02</c:v>
                </c:pt>
                <c:pt idx="5">
                  <c:v>0.01</c:v>
                </c:pt>
                <c:pt idx="6">
                  <c:v>0</c:v>
                </c:pt>
                <c:pt idx="7">
                  <c:v>0</c:v>
                </c:pt>
              </c:numCache>
            </c:numRef>
          </c:val>
          <c:extLst>
            <c:ext xmlns:c16="http://schemas.microsoft.com/office/drawing/2014/chart" uri="{C3380CC4-5D6E-409C-BE32-E72D297353CC}">
              <c16:uniqueId val="{00000006-5640-4AF7-BF58-E04464C5F302}"/>
            </c:ext>
          </c:extLst>
        </c:ser>
        <c:dLbls>
          <c:showLegendKey val="0"/>
          <c:showVal val="0"/>
          <c:showCatName val="0"/>
          <c:showSerName val="0"/>
          <c:showPercent val="0"/>
          <c:showBubbleSize val="0"/>
        </c:dLbls>
        <c:gapWidth val="25"/>
        <c:gapDepth val="138"/>
        <c:shape val="box"/>
        <c:axId val="229664160"/>
        <c:axId val="229664552"/>
        <c:axId val="0"/>
      </c:bar3DChart>
      <c:catAx>
        <c:axId val="229664160"/>
        <c:scaling>
          <c:orientation val="maxMin"/>
        </c:scaling>
        <c:delete val="1"/>
        <c:axPos val="l"/>
        <c:numFmt formatCode="General" sourceLinked="0"/>
        <c:majorTickMark val="out"/>
        <c:minorTickMark val="none"/>
        <c:tickLblPos val="nextTo"/>
        <c:crossAx val="229664552"/>
        <c:crosses val="autoZero"/>
        <c:auto val="1"/>
        <c:lblAlgn val="ctr"/>
        <c:lblOffset val="100"/>
        <c:noMultiLvlLbl val="0"/>
      </c:catAx>
      <c:valAx>
        <c:axId val="229664552"/>
        <c:scaling>
          <c:orientation val="minMax"/>
          <c:max val="1"/>
        </c:scaling>
        <c:delete val="1"/>
        <c:axPos val="t"/>
        <c:numFmt formatCode="###0.0%" sourceLinked="1"/>
        <c:majorTickMark val="out"/>
        <c:minorTickMark val="none"/>
        <c:tickLblPos val="nextTo"/>
        <c:crossAx val="229664160"/>
        <c:crosses val="autoZero"/>
        <c:crossBetween val="between"/>
      </c:valAx>
    </c:plotArea>
    <c:plotVisOnly val="1"/>
    <c:dispBlanksAs val="gap"/>
    <c:showDLblsOverMax val="0"/>
  </c:chart>
  <c:txPr>
    <a:bodyPr/>
    <a:lstStyle/>
    <a:p>
      <a:pPr>
        <a:defRPr sz="1800"/>
      </a:pPr>
      <a:endParaRPr lang="es-MX"/>
    </a:p>
  </c:txPr>
  <c:externalData r:id="rId1">
    <c:autoUpdate val="0"/>
  </c:externalData>
</c:chartSpace>
</file>

<file path=ppt/charts/chart14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0"/>
      <c:rotY val="0"/>
      <c:rAngAx val="0"/>
      <c:perspective val="0"/>
    </c:view3D>
    <c:floor>
      <c:thickness val="0"/>
    </c:floor>
    <c:sideWall>
      <c:thickness val="0"/>
    </c:sideWall>
    <c:backWall>
      <c:thickness val="0"/>
    </c:backWall>
    <c:plotArea>
      <c:layout>
        <c:manualLayout>
          <c:layoutTarget val="inner"/>
          <c:xMode val="edge"/>
          <c:yMode val="edge"/>
          <c:x val="1.0880031687807616E-2"/>
          <c:y val="1.1600389678645391E-3"/>
          <c:w val="0.69846456724679074"/>
          <c:h val="0.96627898152161495"/>
        </c:manualLayout>
      </c:layout>
      <c:bar3DChart>
        <c:barDir val="bar"/>
        <c:grouping val="clustered"/>
        <c:varyColors val="0"/>
        <c:ser>
          <c:idx val="0"/>
          <c:order val="0"/>
          <c:tx>
            <c:strRef>
              <c:f>Hoja1!$B$1</c:f>
              <c:strCache>
                <c:ptCount val="1"/>
                <c:pt idx="0">
                  <c:v>Serie 1</c:v>
                </c:pt>
              </c:strCache>
            </c:strRef>
          </c:tx>
          <c:spPr>
            <a:gradFill flip="none" rotWithShape="1">
              <a:gsLst>
                <a:gs pos="0">
                  <a:schemeClr val="accent5">
                    <a:lumMod val="50000"/>
                    <a:shade val="30000"/>
                    <a:satMod val="115000"/>
                  </a:schemeClr>
                </a:gs>
                <a:gs pos="50000">
                  <a:schemeClr val="accent5">
                    <a:lumMod val="50000"/>
                    <a:shade val="67500"/>
                    <a:satMod val="115000"/>
                  </a:schemeClr>
                </a:gs>
                <a:gs pos="100000">
                  <a:schemeClr val="accent5">
                    <a:lumMod val="50000"/>
                    <a:shade val="100000"/>
                    <a:satMod val="115000"/>
                  </a:schemeClr>
                </a:gs>
              </a:gsLst>
              <a:lin ang="10800000" scaled="1"/>
              <a:tileRect/>
            </a:gradFill>
            <a:ln>
              <a:solidFill>
                <a:schemeClr val="tx1">
                  <a:lumMod val="95000"/>
                  <a:lumOff val="5000"/>
                </a:schemeClr>
              </a:solidFill>
            </a:ln>
            <a:scene3d>
              <a:camera prst="orthographicFront"/>
              <a:lightRig rig="threePt" dir="t"/>
            </a:scene3d>
            <a:sp3d>
              <a:bevelT w="0" h="0"/>
            </a:sp3d>
          </c:spPr>
          <c:invertIfNegative val="0"/>
          <c:dPt>
            <c:idx val="0"/>
            <c:invertIfNegative val="0"/>
            <c:bubble3D val="0"/>
            <c:extLst>
              <c:ext xmlns:c16="http://schemas.microsoft.com/office/drawing/2014/chart" uri="{C3380CC4-5D6E-409C-BE32-E72D297353CC}">
                <c16:uniqueId val="{00000000-38F8-44F1-98F6-45808C7E3928}"/>
              </c:ext>
            </c:extLst>
          </c:dPt>
          <c:dPt>
            <c:idx val="1"/>
            <c:invertIfNegative val="0"/>
            <c:bubble3D val="0"/>
            <c:extLst>
              <c:ext xmlns:c16="http://schemas.microsoft.com/office/drawing/2014/chart" uri="{C3380CC4-5D6E-409C-BE32-E72D297353CC}">
                <c16:uniqueId val="{00000001-38F8-44F1-98F6-45808C7E3928}"/>
              </c:ext>
            </c:extLst>
          </c:dPt>
          <c:dPt>
            <c:idx val="2"/>
            <c:invertIfNegative val="0"/>
            <c:bubble3D val="0"/>
            <c:extLst>
              <c:ext xmlns:c16="http://schemas.microsoft.com/office/drawing/2014/chart" uri="{C3380CC4-5D6E-409C-BE32-E72D297353CC}">
                <c16:uniqueId val="{00000002-38F8-44F1-98F6-45808C7E3928}"/>
              </c:ext>
            </c:extLst>
          </c:dPt>
          <c:dLbls>
            <c:spPr>
              <a:noFill/>
              <a:ln>
                <a:noFill/>
              </a:ln>
              <a:effectLst/>
            </c:spPr>
            <c:txPr>
              <a:bodyPr/>
              <a:lstStyle/>
              <a:p>
                <a:pPr algn="ctr">
                  <a:defRPr lang="es-MX" sz="1200" b="1" i="0" u="none" strike="noStrike" kern="1200" baseline="0">
                    <a:solidFill>
                      <a:schemeClr val="tx1">
                        <a:lumMod val="75000"/>
                        <a:lumOff val="25000"/>
                      </a:schemeClr>
                    </a:solidFill>
                    <a:effectLst/>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Hoja1!$A$2:$A$9</c:f>
              <c:strCache>
                <c:ptCount val="8"/>
                <c:pt idx="0">
                  <c:v>Yo los cuido</c:v>
                </c:pt>
                <c:pt idx="1">
                  <c:v> Nadie (se quedan solos)</c:v>
                </c:pt>
                <c:pt idx="2">
                  <c:v>Un familiar, al que NO se le paga y los cuida en este u otro hogar</c:v>
                </c:pt>
                <c:pt idx="3">
                  <c:v>Una persona, al que NO se le paga y los cuida en este u otro hogarTres</c:v>
                </c:pt>
                <c:pt idx="4">
                  <c:v>Una guardería o estancia infantil especializada en el cuidado y desarrollo de los menores cuyos servicios son gratuitosCuatro o más</c:v>
                </c:pt>
                <c:pt idx="5">
                  <c:v>Un familiar, al que se le paga y los cuida en este u otro hogar</c:v>
                </c:pt>
                <c:pt idx="6">
                  <c:v>Una persona, al que se le paga y los cuida en este u otro hogar</c:v>
                </c:pt>
                <c:pt idx="7">
                  <c:v>Una guardería o estancia infantil especializada en el cuidado y desarrollo de los menores cuyos servicios hay que pagar</c:v>
                </c:pt>
              </c:strCache>
            </c:strRef>
          </c:cat>
          <c:val>
            <c:numRef>
              <c:f>Hoja1!$B$2:$B$9</c:f>
              <c:numCache>
                <c:formatCode>###0.0%</c:formatCode>
                <c:ptCount val="8"/>
                <c:pt idx="1">
                  <c:v>9.0999999999999998E-2</c:v>
                </c:pt>
                <c:pt idx="2">
                  <c:v>0.84499999999999997</c:v>
                </c:pt>
                <c:pt idx="3">
                  <c:v>2.3E-2</c:v>
                </c:pt>
                <c:pt idx="4">
                  <c:v>4.0000000000000001E-3</c:v>
                </c:pt>
                <c:pt idx="5">
                  <c:v>0.01</c:v>
                </c:pt>
                <c:pt idx="6">
                  <c:v>1.0999999999999999E-2</c:v>
                </c:pt>
                <c:pt idx="7">
                  <c:v>1.6E-2</c:v>
                </c:pt>
              </c:numCache>
            </c:numRef>
          </c:val>
          <c:extLst>
            <c:ext xmlns:c16="http://schemas.microsoft.com/office/drawing/2014/chart" uri="{C3380CC4-5D6E-409C-BE32-E72D297353CC}">
              <c16:uniqueId val="{00000008-38F8-44F1-98F6-45808C7E3928}"/>
            </c:ext>
          </c:extLst>
        </c:ser>
        <c:dLbls>
          <c:showLegendKey val="0"/>
          <c:showVal val="0"/>
          <c:showCatName val="0"/>
          <c:showSerName val="0"/>
          <c:showPercent val="0"/>
          <c:showBubbleSize val="0"/>
        </c:dLbls>
        <c:gapWidth val="25"/>
        <c:gapDepth val="138"/>
        <c:shape val="box"/>
        <c:axId val="229664160"/>
        <c:axId val="229664552"/>
        <c:axId val="0"/>
      </c:bar3DChart>
      <c:catAx>
        <c:axId val="229664160"/>
        <c:scaling>
          <c:orientation val="maxMin"/>
        </c:scaling>
        <c:delete val="1"/>
        <c:axPos val="l"/>
        <c:numFmt formatCode="General" sourceLinked="0"/>
        <c:majorTickMark val="out"/>
        <c:minorTickMark val="none"/>
        <c:tickLblPos val="nextTo"/>
        <c:crossAx val="229664552"/>
        <c:crosses val="autoZero"/>
        <c:auto val="1"/>
        <c:lblAlgn val="ctr"/>
        <c:lblOffset val="100"/>
        <c:noMultiLvlLbl val="0"/>
      </c:catAx>
      <c:valAx>
        <c:axId val="229664552"/>
        <c:scaling>
          <c:orientation val="minMax"/>
          <c:max val="1"/>
        </c:scaling>
        <c:delete val="1"/>
        <c:axPos val="t"/>
        <c:numFmt formatCode="###0.0%" sourceLinked="1"/>
        <c:majorTickMark val="out"/>
        <c:minorTickMark val="none"/>
        <c:tickLblPos val="nextTo"/>
        <c:crossAx val="229664160"/>
        <c:crosses val="autoZero"/>
        <c:crossBetween val="between"/>
      </c:valAx>
    </c:plotArea>
    <c:plotVisOnly val="1"/>
    <c:dispBlanksAs val="gap"/>
    <c:showDLblsOverMax val="0"/>
  </c:chart>
  <c:txPr>
    <a:bodyPr/>
    <a:lstStyle/>
    <a:p>
      <a:pPr>
        <a:defRPr sz="1800"/>
      </a:pPr>
      <a:endParaRPr lang="es-MX"/>
    </a:p>
  </c:txPr>
  <c:externalData r:id="rId1">
    <c:autoUpdate val="0"/>
  </c:externalData>
</c:chartSpace>
</file>

<file path=ppt/charts/chart14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0"/>
      <c:rotY val="0"/>
      <c:rAngAx val="0"/>
      <c:perspective val="0"/>
    </c:view3D>
    <c:floor>
      <c:thickness val="0"/>
    </c:floor>
    <c:sideWall>
      <c:thickness val="0"/>
    </c:sideWall>
    <c:backWall>
      <c:thickness val="0"/>
    </c:backWall>
    <c:plotArea>
      <c:layout>
        <c:manualLayout>
          <c:layoutTarget val="inner"/>
          <c:xMode val="edge"/>
          <c:yMode val="edge"/>
          <c:x val="1.0880031687807616E-2"/>
          <c:y val="1.1600389678645391E-3"/>
          <c:w val="0.77728746213242617"/>
          <c:h val="0.96627898152161495"/>
        </c:manualLayout>
      </c:layout>
      <c:bar3DChart>
        <c:barDir val="bar"/>
        <c:grouping val="clustered"/>
        <c:varyColors val="0"/>
        <c:ser>
          <c:idx val="0"/>
          <c:order val="0"/>
          <c:tx>
            <c:strRef>
              <c:f>Hoja1!$B$1</c:f>
              <c:strCache>
                <c:ptCount val="1"/>
                <c:pt idx="0">
                  <c:v>Serie 1</c:v>
                </c:pt>
              </c:strCache>
            </c:strRef>
          </c:tx>
          <c:spPr>
            <a:gradFill flip="none" rotWithShape="1">
              <a:gsLst>
                <a:gs pos="0">
                  <a:schemeClr val="accent5">
                    <a:lumMod val="50000"/>
                    <a:shade val="30000"/>
                    <a:satMod val="115000"/>
                  </a:schemeClr>
                </a:gs>
                <a:gs pos="50000">
                  <a:schemeClr val="accent5">
                    <a:lumMod val="50000"/>
                    <a:shade val="67500"/>
                    <a:satMod val="115000"/>
                  </a:schemeClr>
                </a:gs>
                <a:gs pos="100000">
                  <a:schemeClr val="accent5">
                    <a:lumMod val="50000"/>
                    <a:shade val="100000"/>
                    <a:satMod val="115000"/>
                  </a:schemeClr>
                </a:gs>
              </a:gsLst>
              <a:lin ang="10800000" scaled="1"/>
              <a:tileRect/>
            </a:gradFill>
            <a:ln>
              <a:solidFill>
                <a:schemeClr val="tx1">
                  <a:lumMod val="95000"/>
                  <a:lumOff val="5000"/>
                </a:schemeClr>
              </a:solidFill>
            </a:ln>
            <a:scene3d>
              <a:camera prst="orthographicFront"/>
              <a:lightRig rig="threePt" dir="t"/>
            </a:scene3d>
            <a:sp3d>
              <a:bevelT w="0" h="0"/>
            </a:sp3d>
          </c:spPr>
          <c:invertIfNegative val="0"/>
          <c:dPt>
            <c:idx val="0"/>
            <c:invertIfNegative val="0"/>
            <c:bubble3D val="0"/>
            <c:extLst>
              <c:ext xmlns:c16="http://schemas.microsoft.com/office/drawing/2014/chart" uri="{C3380CC4-5D6E-409C-BE32-E72D297353CC}">
                <c16:uniqueId val="{00000000-8295-4528-8963-302C338BD08E}"/>
              </c:ext>
            </c:extLst>
          </c:dPt>
          <c:dPt>
            <c:idx val="1"/>
            <c:invertIfNegative val="0"/>
            <c:bubble3D val="0"/>
            <c:extLst>
              <c:ext xmlns:c16="http://schemas.microsoft.com/office/drawing/2014/chart" uri="{C3380CC4-5D6E-409C-BE32-E72D297353CC}">
                <c16:uniqueId val="{00000001-8295-4528-8963-302C338BD08E}"/>
              </c:ext>
            </c:extLst>
          </c:dPt>
          <c:dPt>
            <c:idx val="2"/>
            <c:invertIfNegative val="0"/>
            <c:bubble3D val="0"/>
            <c:extLst>
              <c:ext xmlns:c16="http://schemas.microsoft.com/office/drawing/2014/chart" uri="{C3380CC4-5D6E-409C-BE32-E72D297353CC}">
                <c16:uniqueId val="{00000002-8295-4528-8963-302C338BD08E}"/>
              </c:ext>
            </c:extLst>
          </c:dPt>
          <c:dLbls>
            <c:spPr>
              <a:noFill/>
              <a:ln>
                <a:noFill/>
              </a:ln>
              <a:effectLst/>
            </c:spPr>
            <c:txPr>
              <a:bodyPr/>
              <a:lstStyle/>
              <a:p>
                <a:pPr algn="ctr">
                  <a:defRPr lang="es-MX" sz="1200" b="1" i="0" u="none" strike="noStrike" kern="1200" baseline="0">
                    <a:solidFill>
                      <a:schemeClr val="tx1">
                        <a:lumMod val="75000"/>
                        <a:lumOff val="25000"/>
                      </a:schemeClr>
                    </a:solidFill>
                    <a:effectLst/>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Hoja1!$A$2:$A$9</c:f>
              <c:strCache>
                <c:ptCount val="8"/>
                <c:pt idx="0">
                  <c:v>Yo los cuido</c:v>
                </c:pt>
                <c:pt idx="1">
                  <c:v> Nadie (se quedan solos)</c:v>
                </c:pt>
                <c:pt idx="2">
                  <c:v>Un familiar, al que NO se le paga y los cuida en este u otro hogar</c:v>
                </c:pt>
                <c:pt idx="3">
                  <c:v>Una persona, al que NO se le paga y los cuida en este u otro hogarTres</c:v>
                </c:pt>
                <c:pt idx="4">
                  <c:v>Una guardería o estancia infantil especializada en el cuidado y desarrollo de los menores cuyos servicios son gratuitosCuatro o más</c:v>
                </c:pt>
                <c:pt idx="5">
                  <c:v>Un familiar, al que se le paga y los cuida en este u otro hogar</c:v>
                </c:pt>
                <c:pt idx="6">
                  <c:v>Una persona, al que se le paga y los cuida en este u otro hogar</c:v>
                </c:pt>
                <c:pt idx="7">
                  <c:v>Una guardería o estancia infantil especializada en el cuidado y desarrollo de los menores cuyos servicios hay que pagar</c:v>
                </c:pt>
              </c:strCache>
            </c:strRef>
          </c:cat>
          <c:val>
            <c:numRef>
              <c:f>Hoja1!$B$2:$B$9</c:f>
              <c:numCache>
                <c:formatCode>###0.0%</c:formatCode>
                <c:ptCount val="8"/>
                <c:pt idx="1">
                  <c:v>0.11</c:v>
                </c:pt>
                <c:pt idx="2">
                  <c:v>0.77200000000000002</c:v>
                </c:pt>
                <c:pt idx="3">
                  <c:v>1.9E-2</c:v>
                </c:pt>
                <c:pt idx="4">
                  <c:v>3.0000000000000001E-3</c:v>
                </c:pt>
                <c:pt idx="5">
                  <c:v>1.2E-2</c:v>
                </c:pt>
                <c:pt idx="6">
                  <c:v>3.0000000000000001E-3</c:v>
                </c:pt>
                <c:pt idx="7">
                  <c:v>0.01</c:v>
                </c:pt>
              </c:numCache>
            </c:numRef>
          </c:val>
          <c:extLst>
            <c:ext xmlns:c16="http://schemas.microsoft.com/office/drawing/2014/chart" uri="{C3380CC4-5D6E-409C-BE32-E72D297353CC}">
              <c16:uniqueId val="{00000008-8295-4528-8963-302C338BD08E}"/>
            </c:ext>
          </c:extLst>
        </c:ser>
        <c:dLbls>
          <c:showLegendKey val="0"/>
          <c:showVal val="0"/>
          <c:showCatName val="0"/>
          <c:showSerName val="0"/>
          <c:showPercent val="0"/>
          <c:showBubbleSize val="0"/>
        </c:dLbls>
        <c:gapWidth val="25"/>
        <c:gapDepth val="138"/>
        <c:shape val="box"/>
        <c:axId val="229664160"/>
        <c:axId val="229664552"/>
        <c:axId val="0"/>
      </c:bar3DChart>
      <c:catAx>
        <c:axId val="229664160"/>
        <c:scaling>
          <c:orientation val="maxMin"/>
        </c:scaling>
        <c:delete val="1"/>
        <c:axPos val="l"/>
        <c:numFmt formatCode="General" sourceLinked="0"/>
        <c:majorTickMark val="out"/>
        <c:minorTickMark val="none"/>
        <c:tickLblPos val="nextTo"/>
        <c:crossAx val="229664552"/>
        <c:crosses val="autoZero"/>
        <c:auto val="1"/>
        <c:lblAlgn val="ctr"/>
        <c:lblOffset val="100"/>
        <c:noMultiLvlLbl val="0"/>
      </c:catAx>
      <c:valAx>
        <c:axId val="229664552"/>
        <c:scaling>
          <c:orientation val="minMax"/>
          <c:max val="1"/>
        </c:scaling>
        <c:delete val="1"/>
        <c:axPos val="t"/>
        <c:numFmt formatCode="###0.0%" sourceLinked="1"/>
        <c:majorTickMark val="out"/>
        <c:minorTickMark val="none"/>
        <c:tickLblPos val="nextTo"/>
        <c:crossAx val="229664160"/>
        <c:crosses val="autoZero"/>
        <c:crossBetween val="between"/>
      </c:valAx>
    </c:plotArea>
    <c:plotVisOnly val="1"/>
    <c:dispBlanksAs val="gap"/>
    <c:showDLblsOverMax val="0"/>
  </c:chart>
  <c:txPr>
    <a:bodyPr/>
    <a:lstStyle/>
    <a:p>
      <a:pPr>
        <a:defRPr sz="1800"/>
      </a:pPr>
      <a:endParaRPr lang="es-MX"/>
    </a:p>
  </c:txPr>
  <c:externalData r:id="rId1">
    <c:autoUpdate val="0"/>
  </c:externalData>
</c:chartSpace>
</file>

<file path=ppt/charts/chart14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0"/>
      <c:rotY val="0"/>
      <c:rAngAx val="0"/>
      <c:perspective val="0"/>
    </c:view3D>
    <c:floor>
      <c:thickness val="0"/>
    </c:floor>
    <c:sideWall>
      <c:thickness val="0"/>
    </c:sideWall>
    <c:backWall>
      <c:thickness val="0"/>
    </c:backWall>
    <c:plotArea>
      <c:layout>
        <c:manualLayout>
          <c:layoutTarget val="inner"/>
          <c:xMode val="edge"/>
          <c:yMode val="edge"/>
          <c:x val="1.0880031687807616E-2"/>
          <c:y val="1.1600389678645391E-3"/>
          <c:w val="0.70634685673535436"/>
          <c:h val="0.96627898152161495"/>
        </c:manualLayout>
      </c:layout>
      <c:bar3DChart>
        <c:barDir val="bar"/>
        <c:grouping val="clustered"/>
        <c:varyColors val="0"/>
        <c:ser>
          <c:idx val="0"/>
          <c:order val="0"/>
          <c:tx>
            <c:strRef>
              <c:f>Hoja1!$B$1</c:f>
              <c:strCache>
                <c:ptCount val="1"/>
                <c:pt idx="0">
                  <c:v>Serie 1</c:v>
                </c:pt>
              </c:strCache>
            </c:strRef>
          </c:tx>
          <c:spPr>
            <a:gradFill flip="none" rotWithShape="1">
              <a:gsLst>
                <a:gs pos="0">
                  <a:schemeClr val="accent5">
                    <a:lumMod val="50000"/>
                    <a:shade val="30000"/>
                    <a:satMod val="115000"/>
                  </a:schemeClr>
                </a:gs>
                <a:gs pos="50000">
                  <a:schemeClr val="accent5">
                    <a:lumMod val="50000"/>
                    <a:shade val="67500"/>
                    <a:satMod val="115000"/>
                  </a:schemeClr>
                </a:gs>
                <a:gs pos="100000">
                  <a:schemeClr val="accent5">
                    <a:lumMod val="50000"/>
                    <a:shade val="100000"/>
                    <a:satMod val="115000"/>
                  </a:schemeClr>
                </a:gs>
              </a:gsLst>
              <a:lin ang="10800000" scaled="1"/>
              <a:tileRect/>
            </a:gradFill>
            <a:ln>
              <a:solidFill>
                <a:schemeClr val="tx1">
                  <a:lumMod val="95000"/>
                  <a:lumOff val="5000"/>
                </a:schemeClr>
              </a:solidFill>
            </a:ln>
            <a:scene3d>
              <a:camera prst="orthographicFront"/>
              <a:lightRig rig="threePt" dir="t"/>
            </a:scene3d>
            <a:sp3d>
              <a:bevelT w="0" h="0"/>
            </a:sp3d>
          </c:spPr>
          <c:invertIfNegative val="0"/>
          <c:dPt>
            <c:idx val="0"/>
            <c:invertIfNegative val="0"/>
            <c:bubble3D val="0"/>
            <c:extLst>
              <c:ext xmlns:c16="http://schemas.microsoft.com/office/drawing/2014/chart" uri="{C3380CC4-5D6E-409C-BE32-E72D297353CC}">
                <c16:uniqueId val="{00000001-5640-4AF7-BF58-E04464C5F302}"/>
              </c:ext>
            </c:extLst>
          </c:dPt>
          <c:dPt>
            <c:idx val="1"/>
            <c:invertIfNegative val="0"/>
            <c:bubble3D val="0"/>
            <c:extLst>
              <c:ext xmlns:c16="http://schemas.microsoft.com/office/drawing/2014/chart" uri="{C3380CC4-5D6E-409C-BE32-E72D297353CC}">
                <c16:uniqueId val="{00000003-5640-4AF7-BF58-E04464C5F302}"/>
              </c:ext>
            </c:extLst>
          </c:dPt>
          <c:dPt>
            <c:idx val="2"/>
            <c:invertIfNegative val="0"/>
            <c:bubble3D val="0"/>
            <c:extLst>
              <c:ext xmlns:c16="http://schemas.microsoft.com/office/drawing/2014/chart" uri="{C3380CC4-5D6E-409C-BE32-E72D297353CC}">
                <c16:uniqueId val="{00000005-5640-4AF7-BF58-E04464C5F302}"/>
              </c:ext>
            </c:extLst>
          </c:dPt>
          <c:dLbls>
            <c:spPr>
              <a:noFill/>
              <a:ln>
                <a:noFill/>
              </a:ln>
              <a:effectLst/>
            </c:spPr>
            <c:txPr>
              <a:bodyPr/>
              <a:lstStyle/>
              <a:p>
                <a:pPr algn="ctr">
                  <a:defRPr lang="es-MX" sz="1100" b="1" i="0" u="none" strike="noStrike" kern="1200" baseline="0">
                    <a:solidFill>
                      <a:schemeClr val="tx1">
                        <a:lumMod val="75000"/>
                        <a:lumOff val="25000"/>
                      </a:schemeClr>
                    </a:solidFill>
                    <a:effectLst/>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Hoja1!$A$2:$A$7</c:f>
              <c:strCache>
                <c:ptCount val="6"/>
                <c:pt idx="0">
                  <c:v>Botiquín doméstico </c:v>
                </c:pt>
                <c:pt idx="1">
                  <c:v>Acceso a programas que fomentan la salud</c:v>
                </c:pt>
                <c:pt idx="2">
                  <c:v>Visitas periódicas al médico para detectar oportunamente enfermedades</c:v>
                </c:pt>
                <c:pt idx="3">
                  <c:v>Revisiones dentales preventivas de forma periódica</c:v>
                </c:pt>
                <c:pt idx="4">
                  <c:v>Radiografías y exámenes de laboratorio (recomendados por el médico)</c:v>
                </c:pt>
                <c:pt idx="5">
                  <c:v>Acceso a métodos anticonceptivos</c:v>
                </c:pt>
              </c:strCache>
            </c:strRef>
          </c:cat>
          <c:val>
            <c:numRef>
              <c:f>Hoja1!$B$2:$B$7</c:f>
              <c:numCache>
                <c:formatCode>###0.0%</c:formatCode>
                <c:ptCount val="6"/>
                <c:pt idx="0">
                  <c:v>0.5</c:v>
                </c:pt>
                <c:pt idx="1">
                  <c:v>0.16</c:v>
                </c:pt>
                <c:pt idx="2">
                  <c:v>0.4</c:v>
                </c:pt>
                <c:pt idx="3">
                  <c:v>0.36</c:v>
                </c:pt>
                <c:pt idx="4">
                  <c:v>0.42</c:v>
                </c:pt>
                <c:pt idx="5">
                  <c:v>0.25</c:v>
                </c:pt>
              </c:numCache>
            </c:numRef>
          </c:val>
          <c:extLst>
            <c:ext xmlns:c16="http://schemas.microsoft.com/office/drawing/2014/chart" uri="{C3380CC4-5D6E-409C-BE32-E72D297353CC}">
              <c16:uniqueId val="{00000006-5640-4AF7-BF58-E04464C5F302}"/>
            </c:ext>
          </c:extLst>
        </c:ser>
        <c:dLbls>
          <c:showLegendKey val="0"/>
          <c:showVal val="0"/>
          <c:showCatName val="0"/>
          <c:showSerName val="0"/>
          <c:showPercent val="0"/>
          <c:showBubbleSize val="0"/>
        </c:dLbls>
        <c:gapWidth val="25"/>
        <c:gapDepth val="138"/>
        <c:shape val="box"/>
        <c:axId val="229664160"/>
        <c:axId val="229664552"/>
        <c:axId val="0"/>
      </c:bar3DChart>
      <c:catAx>
        <c:axId val="229664160"/>
        <c:scaling>
          <c:orientation val="maxMin"/>
        </c:scaling>
        <c:delete val="1"/>
        <c:axPos val="l"/>
        <c:numFmt formatCode="General" sourceLinked="0"/>
        <c:majorTickMark val="out"/>
        <c:minorTickMark val="none"/>
        <c:tickLblPos val="nextTo"/>
        <c:crossAx val="229664552"/>
        <c:crosses val="autoZero"/>
        <c:auto val="1"/>
        <c:lblAlgn val="ctr"/>
        <c:lblOffset val="100"/>
        <c:noMultiLvlLbl val="0"/>
      </c:catAx>
      <c:valAx>
        <c:axId val="229664552"/>
        <c:scaling>
          <c:orientation val="minMax"/>
          <c:max val="1"/>
        </c:scaling>
        <c:delete val="1"/>
        <c:axPos val="t"/>
        <c:numFmt formatCode="###0.0%" sourceLinked="1"/>
        <c:majorTickMark val="out"/>
        <c:minorTickMark val="none"/>
        <c:tickLblPos val="nextTo"/>
        <c:crossAx val="229664160"/>
        <c:crosses val="autoZero"/>
        <c:crossBetween val="between"/>
      </c:valAx>
    </c:plotArea>
    <c:plotVisOnly val="1"/>
    <c:dispBlanksAs val="gap"/>
    <c:showDLblsOverMax val="0"/>
  </c:chart>
  <c:txPr>
    <a:bodyPr/>
    <a:lstStyle/>
    <a:p>
      <a:pPr>
        <a:defRPr sz="1800"/>
      </a:pPr>
      <a:endParaRPr lang="es-MX"/>
    </a:p>
  </c:txPr>
  <c:externalData r:id="rId1">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0"/>
      <c:rotY val="0"/>
      <c:rAngAx val="0"/>
      <c:perspective val="0"/>
    </c:view3D>
    <c:floor>
      <c:thickness val="0"/>
    </c:floor>
    <c:sideWall>
      <c:thickness val="0"/>
    </c:sideWall>
    <c:backWall>
      <c:thickness val="0"/>
    </c:backWall>
    <c:plotArea>
      <c:layout>
        <c:manualLayout>
          <c:layoutTarget val="inner"/>
          <c:xMode val="edge"/>
          <c:yMode val="edge"/>
          <c:x val="3.0703052767890589E-2"/>
          <c:y val="1.4206959762781664E-2"/>
          <c:w val="0.69161773728498355"/>
          <c:h val="0.96627898152161495"/>
        </c:manualLayout>
      </c:layout>
      <c:bar3DChart>
        <c:barDir val="bar"/>
        <c:grouping val="clustered"/>
        <c:varyColors val="0"/>
        <c:ser>
          <c:idx val="0"/>
          <c:order val="0"/>
          <c:tx>
            <c:strRef>
              <c:f>Hoja1!$B$1</c:f>
              <c:strCache>
                <c:ptCount val="1"/>
                <c:pt idx="0">
                  <c:v>Serie 1</c:v>
                </c:pt>
              </c:strCache>
            </c:strRef>
          </c:tx>
          <c:spPr>
            <a:gradFill flip="none" rotWithShape="1">
              <a:gsLst>
                <a:gs pos="0">
                  <a:schemeClr val="accent5">
                    <a:lumMod val="50000"/>
                    <a:shade val="30000"/>
                    <a:satMod val="115000"/>
                  </a:schemeClr>
                </a:gs>
                <a:gs pos="50000">
                  <a:schemeClr val="accent5">
                    <a:lumMod val="50000"/>
                    <a:shade val="67500"/>
                    <a:satMod val="115000"/>
                  </a:schemeClr>
                </a:gs>
                <a:gs pos="100000">
                  <a:schemeClr val="accent5">
                    <a:lumMod val="50000"/>
                    <a:shade val="100000"/>
                    <a:satMod val="115000"/>
                  </a:schemeClr>
                </a:gs>
              </a:gsLst>
              <a:lin ang="2700000" scaled="1"/>
              <a:tileRect/>
            </a:gradFill>
            <a:ln>
              <a:solidFill>
                <a:schemeClr val="tx1">
                  <a:lumMod val="95000"/>
                  <a:lumOff val="5000"/>
                </a:schemeClr>
              </a:solidFill>
            </a:ln>
            <a:scene3d>
              <a:camera prst="orthographicFront"/>
              <a:lightRig rig="threePt" dir="t"/>
            </a:scene3d>
            <a:sp3d>
              <a:bevelT w="0" h="0"/>
            </a:sp3d>
          </c:spPr>
          <c:invertIfNegative val="0"/>
          <c:dPt>
            <c:idx val="0"/>
            <c:invertIfNegative val="0"/>
            <c:bubble3D val="0"/>
            <c:extLst>
              <c:ext xmlns:c16="http://schemas.microsoft.com/office/drawing/2014/chart" uri="{C3380CC4-5D6E-409C-BE32-E72D297353CC}">
                <c16:uniqueId val="{00000000-AC42-44CE-BC25-2176A47516EB}"/>
              </c:ext>
            </c:extLst>
          </c:dPt>
          <c:dPt>
            <c:idx val="1"/>
            <c:invertIfNegative val="0"/>
            <c:bubble3D val="0"/>
            <c:extLst>
              <c:ext xmlns:c16="http://schemas.microsoft.com/office/drawing/2014/chart" uri="{C3380CC4-5D6E-409C-BE32-E72D297353CC}">
                <c16:uniqueId val="{00000001-AC42-44CE-BC25-2176A47516EB}"/>
              </c:ext>
            </c:extLst>
          </c:dPt>
          <c:dPt>
            <c:idx val="2"/>
            <c:invertIfNegative val="0"/>
            <c:bubble3D val="0"/>
            <c:extLst>
              <c:ext xmlns:c16="http://schemas.microsoft.com/office/drawing/2014/chart" uri="{C3380CC4-5D6E-409C-BE32-E72D297353CC}">
                <c16:uniqueId val="{00000002-AC42-44CE-BC25-2176A47516EB}"/>
              </c:ext>
            </c:extLst>
          </c:dPt>
          <c:dLbls>
            <c:spPr>
              <a:noFill/>
              <a:ln>
                <a:noFill/>
              </a:ln>
              <a:effectLst/>
            </c:spPr>
            <c:txPr>
              <a:bodyPr wrap="square" lIns="38100" tIns="19050" rIns="38100" bIns="19050" anchor="ctr">
                <a:spAutoFit/>
              </a:bodyPr>
              <a:lstStyle/>
              <a:p>
                <a:pPr>
                  <a:defRPr sz="1100" b="1">
                    <a:solidFill>
                      <a:schemeClr val="tx1">
                        <a:lumMod val="75000"/>
                        <a:lumOff val="25000"/>
                      </a:schemeClr>
                    </a:solidFill>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layout/>
                <c15:showLeaderLines val="1"/>
              </c:ext>
            </c:extLst>
          </c:dLbls>
          <c:cat>
            <c:strRef>
              <c:f>Hoja1!$A$2:$A$4</c:f>
              <c:strCache>
                <c:ptCount val="3"/>
                <c:pt idx="0">
                  <c:v>Casa</c:v>
                </c:pt>
                <c:pt idx="1">
                  <c:v>Departamento en el último piso</c:v>
                </c:pt>
                <c:pt idx="2">
                  <c:v>Departamento en planta baja o piso intermedio</c:v>
                </c:pt>
              </c:strCache>
            </c:strRef>
          </c:cat>
          <c:val>
            <c:numRef>
              <c:f>Hoja1!$B$2:$B$4</c:f>
              <c:numCache>
                <c:formatCode>###0.0%</c:formatCode>
                <c:ptCount val="3"/>
                <c:pt idx="0">
                  <c:v>0.62</c:v>
                </c:pt>
                <c:pt idx="1">
                  <c:v>7.0000000000000007E-2</c:v>
                </c:pt>
                <c:pt idx="2">
                  <c:v>0.31</c:v>
                </c:pt>
              </c:numCache>
            </c:numRef>
          </c:val>
          <c:shape val="cylinder"/>
          <c:extLst>
            <c:ext xmlns:c16="http://schemas.microsoft.com/office/drawing/2014/chart" uri="{C3380CC4-5D6E-409C-BE32-E72D297353CC}">
              <c16:uniqueId val="{00000003-AC42-44CE-BC25-2176A47516EB}"/>
            </c:ext>
          </c:extLst>
        </c:ser>
        <c:dLbls>
          <c:showLegendKey val="0"/>
          <c:showVal val="1"/>
          <c:showCatName val="0"/>
          <c:showSerName val="0"/>
          <c:showPercent val="0"/>
          <c:showBubbleSize val="0"/>
        </c:dLbls>
        <c:gapWidth val="25"/>
        <c:gapDepth val="138"/>
        <c:shape val="box"/>
        <c:axId val="229664160"/>
        <c:axId val="229664552"/>
        <c:axId val="0"/>
      </c:bar3DChart>
      <c:catAx>
        <c:axId val="229664160"/>
        <c:scaling>
          <c:orientation val="maxMin"/>
        </c:scaling>
        <c:delete val="1"/>
        <c:axPos val="l"/>
        <c:numFmt formatCode="General" sourceLinked="0"/>
        <c:majorTickMark val="out"/>
        <c:minorTickMark val="none"/>
        <c:tickLblPos val="nextTo"/>
        <c:crossAx val="229664552"/>
        <c:crosses val="autoZero"/>
        <c:auto val="1"/>
        <c:lblAlgn val="ctr"/>
        <c:lblOffset val="100"/>
        <c:noMultiLvlLbl val="0"/>
      </c:catAx>
      <c:valAx>
        <c:axId val="229664552"/>
        <c:scaling>
          <c:orientation val="minMax"/>
          <c:max val="1"/>
        </c:scaling>
        <c:delete val="1"/>
        <c:axPos val="t"/>
        <c:numFmt formatCode="###0.0%" sourceLinked="1"/>
        <c:majorTickMark val="out"/>
        <c:minorTickMark val="none"/>
        <c:tickLblPos val="nextTo"/>
        <c:crossAx val="229664160"/>
        <c:crosses val="autoZero"/>
        <c:crossBetween val="between"/>
      </c:valAx>
    </c:plotArea>
    <c:plotVisOnly val="1"/>
    <c:dispBlanksAs val="gap"/>
    <c:showDLblsOverMax val="0"/>
  </c:chart>
  <c:txPr>
    <a:bodyPr/>
    <a:lstStyle/>
    <a:p>
      <a:pPr>
        <a:defRPr sz="1800"/>
      </a:pPr>
      <a:endParaRPr lang="es-MX"/>
    </a:p>
  </c:txPr>
  <c:externalData r:id="rId1">
    <c:autoUpdate val="0"/>
  </c:externalData>
</c:chartSpace>
</file>

<file path=ppt/charts/chart15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0"/>
      <c:rotY val="0"/>
      <c:rAngAx val="0"/>
      <c:perspective val="0"/>
    </c:view3D>
    <c:floor>
      <c:thickness val="0"/>
    </c:floor>
    <c:sideWall>
      <c:thickness val="0"/>
    </c:sideWall>
    <c:backWall>
      <c:thickness val="0"/>
    </c:backWall>
    <c:plotArea>
      <c:layout>
        <c:manualLayout>
          <c:layoutTarget val="inner"/>
          <c:xMode val="edge"/>
          <c:yMode val="edge"/>
          <c:x val="1.0880031687807616E-2"/>
          <c:y val="1.1600389678645391E-3"/>
          <c:w val="0.90340409394944288"/>
          <c:h val="0.96627898152161495"/>
        </c:manualLayout>
      </c:layout>
      <c:bar3DChart>
        <c:barDir val="bar"/>
        <c:grouping val="clustered"/>
        <c:varyColors val="0"/>
        <c:ser>
          <c:idx val="0"/>
          <c:order val="0"/>
          <c:tx>
            <c:strRef>
              <c:f>Hoja1!$B$1</c:f>
              <c:strCache>
                <c:ptCount val="1"/>
                <c:pt idx="0">
                  <c:v>Serie 1</c:v>
                </c:pt>
              </c:strCache>
            </c:strRef>
          </c:tx>
          <c:spPr>
            <a:gradFill flip="none" rotWithShape="1">
              <a:gsLst>
                <a:gs pos="0">
                  <a:schemeClr val="accent5">
                    <a:lumMod val="50000"/>
                    <a:shade val="30000"/>
                    <a:satMod val="115000"/>
                  </a:schemeClr>
                </a:gs>
                <a:gs pos="50000">
                  <a:schemeClr val="accent5">
                    <a:lumMod val="50000"/>
                    <a:shade val="67500"/>
                    <a:satMod val="115000"/>
                  </a:schemeClr>
                </a:gs>
                <a:gs pos="100000">
                  <a:schemeClr val="accent5">
                    <a:lumMod val="50000"/>
                    <a:shade val="100000"/>
                    <a:satMod val="115000"/>
                  </a:schemeClr>
                </a:gs>
              </a:gsLst>
              <a:lin ang="10800000" scaled="1"/>
              <a:tileRect/>
            </a:gradFill>
            <a:ln>
              <a:solidFill>
                <a:schemeClr val="tx1">
                  <a:lumMod val="95000"/>
                  <a:lumOff val="5000"/>
                </a:schemeClr>
              </a:solidFill>
            </a:ln>
            <a:scene3d>
              <a:camera prst="orthographicFront"/>
              <a:lightRig rig="threePt" dir="t"/>
            </a:scene3d>
            <a:sp3d>
              <a:bevelT w="0" h="0"/>
            </a:sp3d>
          </c:spPr>
          <c:invertIfNegative val="0"/>
          <c:dPt>
            <c:idx val="0"/>
            <c:invertIfNegative val="0"/>
            <c:bubble3D val="0"/>
            <c:extLst>
              <c:ext xmlns:c16="http://schemas.microsoft.com/office/drawing/2014/chart" uri="{C3380CC4-5D6E-409C-BE32-E72D297353CC}">
                <c16:uniqueId val="{00000000-E283-459A-901A-1F4A7D315418}"/>
              </c:ext>
            </c:extLst>
          </c:dPt>
          <c:dPt>
            <c:idx val="1"/>
            <c:invertIfNegative val="0"/>
            <c:bubble3D val="0"/>
            <c:extLst>
              <c:ext xmlns:c16="http://schemas.microsoft.com/office/drawing/2014/chart" uri="{C3380CC4-5D6E-409C-BE32-E72D297353CC}">
                <c16:uniqueId val="{00000001-E283-459A-901A-1F4A7D315418}"/>
              </c:ext>
            </c:extLst>
          </c:dPt>
          <c:dPt>
            <c:idx val="2"/>
            <c:invertIfNegative val="0"/>
            <c:bubble3D val="0"/>
            <c:extLst>
              <c:ext xmlns:c16="http://schemas.microsoft.com/office/drawing/2014/chart" uri="{C3380CC4-5D6E-409C-BE32-E72D297353CC}">
                <c16:uniqueId val="{00000002-E283-459A-901A-1F4A7D315418}"/>
              </c:ext>
            </c:extLst>
          </c:dPt>
          <c:dLbls>
            <c:dLbl>
              <c:idx val="5"/>
              <c:layout>
                <c:manualLayout>
                  <c:x val="-6.3058005582150592E-2"/>
                  <c:y val="0"/>
                </c:manualLayout>
              </c:layout>
              <c:showLegendKey val="0"/>
              <c:showVal val="1"/>
              <c:showCatName val="0"/>
              <c:showSerName val="0"/>
              <c:showPercent val="0"/>
              <c:showBubbleSize val="0"/>
              <c:extLst>
                <c:ext xmlns:c15="http://schemas.microsoft.com/office/drawing/2012/chart" uri="{CE6537A1-D6FC-4f65-9D91-7224C49458BB}">
                  <c15:layout>
                    <c:manualLayout>
                      <c:w val="0.4342353279249655"/>
                      <c:h val="8.4318867809159578E-2"/>
                    </c:manualLayout>
                  </c15:layout>
                </c:ext>
                <c:ext xmlns:c16="http://schemas.microsoft.com/office/drawing/2014/chart" uri="{C3380CC4-5D6E-409C-BE32-E72D297353CC}">
                  <c16:uniqueId val="{00000005-E283-459A-901A-1F4A7D315418}"/>
                </c:ext>
              </c:extLst>
            </c:dLbl>
            <c:spPr>
              <a:noFill/>
              <a:ln>
                <a:noFill/>
              </a:ln>
              <a:effectLst/>
            </c:spPr>
            <c:txPr>
              <a:bodyPr/>
              <a:lstStyle/>
              <a:p>
                <a:pPr algn="ctr">
                  <a:defRPr lang="es-MX" sz="1100" b="1" i="0" u="none" strike="noStrike" kern="1200" baseline="0">
                    <a:solidFill>
                      <a:schemeClr val="tx1">
                        <a:lumMod val="75000"/>
                        <a:lumOff val="25000"/>
                      </a:schemeClr>
                    </a:solidFill>
                    <a:effectLst/>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Hoja1!$A$2:$A$7</c:f>
              <c:strCache>
                <c:ptCount val="6"/>
                <c:pt idx="0">
                  <c:v>Botiquín doméstico </c:v>
                </c:pt>
                <c:pt idx="1">
                  <c:v>Acceso a programas que fomentan la salud</c:v>
                </c:pt>
                <c:pt idx="2">
                  <c:v>Visitas periódicas al médico para detectar oportunamente enfermedades</c:v>
                </c:pt>
                <c:pt idx="3">
                  <c:v>Revisiones dentales preventivas de forma periódica</c:v>
                </c:pt>
                <c:pt idx="4">
                  <c:v>Radiografías y exámenes de laboratorio (recomendados por el médico)</c:v>
                </c:pt>
                <c:pt idx="5">
                  <c:v>Acceso a métodos anticonceptivos</c:v>
                </c:pt>
              </c:strCache>
            </c:strRef>
          </c:cat>
          <c:val>
            <c:numRef>
              <c:f>Hoja1!$B$2:$B$7</c:f>
              <c:numCache>
                <c:formatCode>###0.0%</c:formatCode>
                <c:ptCount val="6"/>
                <c:pt idx="0">
                  <c:v>0.60299999999999998</c:v>
                </c:pt>
                <c:pt idx="1">
                  <c:v>0.435</c:v>
                </c:pt>
                <c:pt idx="2">
                  <c:v>0.46800000000000003</c:v>
                </c:pt>
                <c:pt idx="3">
                  <c:v>0.45800000000000002</c:v>
                </c:pt>
                <c:pt idx="4">
                  <c:v>0.46200000000000002</c:v>
                </c:pt>
                <c:pt idx="5">
                  <c:v>0.39300000000000002</c:v>
                </c:pt>
              </c:numCache>
            </c:numRef>
          </c:val>
          <c:extLst>
            <c:ext xmlns:c16="http://schemas.microsoft.com/office/drawing/2014/chart" uri="{C3380CC4-5D6E-409C-BE32-E72D297353CC}">
              <c16:uniqueId val="{00000006-E283-459A-901A-1F4A7D315418}"/>
            </c:ext>
          </c:extLst>
        </c:ser>
        <c:dLbls>
          <c:showLegendKey val="0"/>
          <c:showVal val="0"/>
          <c:showCatName val="0"/>
          <c:showSerName val="0"/>
          <c:showPercent val="0"/>
          <c:showBubbleSize val="0"/>
        </c:dLbls>
        <c:gapWidth val="25"/>
        <c:gapDepth val="138"/>
        <c:shape val="box"/>
        <c:axId val="229664160"/>
        <c:axId val="229664552"/>
        <c:axId val="0"/>
      </c:bar3DChart>
      <c:catAx>
        <c:axId val="229664160"/>
        <c:scaling>
          <c:orientation val="maxMin"/>
        </c:scaling>
        <c:delete val="1"/>
        <c:axPos val="l"/>
        <c:numFmt formatCode="General" sourceLinked="0"/>
        <c:majorTickMark val="out"/>
        <c:minorTickMark val="none"/>
        <c:tickLblPos val="nextTo"/>
        <c:crossAx val="229664552"/>
        <c:crosses val="autoZero"/>
        <c:auto val="1"/>
        <c:lblAlgn val="ctr"/>
        <c:lblOffset val="100"/>
        <c:noMultiLvlLbl val="0"/>
      </c:catAx>
      <c:valAx>
        <c:axId val="229664552"/>
        <c:scaling>
          <c:orientation val="minMax"/>
          <c:max val="1"/>
        </c:scaling>
        <c:delete val="1"/>
        <c:axPos val="t"/>
        <c:numFmt formatCode="###0.0%" sourceLinked="1"/>
        <c:majorTickMark val="out"/>
        <c:minorTickMark val="none"/>
        <c:tickLblPos val="nextTo"/>
        <c:crossAx val="229664160"/>
        <c:crosses val="autoZero"/>
        <c:crossBetween val="between"/>
      </c:valAx>
    </c:plotArea>
    <c:plotVisOnly val="1"/>
    <c:dispBlanksAs val="gap"/>
    <c:showDLblsOverMax val="0"/>
  </c:chart>
  <c:txPr>
    <a:bodyPr/>
    <a:lstStyle/>
    <a:p>
      <a:pPr>
        <a:defRPr sz="1800"/>
      </a:pPr>
      <a:endParaRPr lang="es-MX"/>
    </a:p>
  </c:txPr>
  <c:externalData r:id="rId1">
    <c:autoUpdate val="0"/>
  </c:externalData>
</c:chartSpace>
</file>

<file path=ppt/charts/chart15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0"/>
      <c:rotY val="0"/>
      <c:rAngAx val="0"/>
      <c:perspective val="0"/>
    </c:view3D>
    <c:floor>
      <c:thickness val="0"/>
    </c:floor>
    <c:sideWall>
      <c:thickness val="0"/>
    </c:sideWall>
    <c:backWall>
      <c:thickness val="0"/>
    </c:backWall>
    <c:plotArea>
      <c:layout>
        <c:manualLayout>
          <c:layoutTarget val="inner"/>
          <c:xMode val="edge"/>
          <c:yMode val="edge"/>
          <c:x val="1.0880031687807616E-2"/>
          <c:y val="1.1600389678645391E-3"/>
          <c:w val="0.90340409394944288"/>
          <c:h val="0.96627898152161495"/>
        </c:manualLayout>
      </c:layout>
      <c:bar3DChart>
        <c:barDir val="bar"/>
        <c:grouping val="clustered"/>
        <c:varyColors val="0"/>
        <c:ser>
          <c:idx val="0"/>
          <c:order val="0"/>
          <c:tx>
            <c:strRef>
              <c:f>Hoja1!$B$1</c:f>
              <c:strCache>
                <c:ptCount val="1"/>
                <c:pt idx="0">
                  <c:v>Serie 1</c:v>
                </c:pt>
              </c:strCache>
            </c:strRef>
          </c:tx>
          <c:spPr>
            <a:gradFill flip="none" rotWithShape="1">
              <a:gsLst>
                <a:gs pos="0">
                  <a:schemeClr val="accent5">
                    <a:lumMod val="50000"/>
                    <a:shade val="30000"/>
                    <a:satMod val="115000"/>
                  </a:schemeClr>
                </a:gs>
                <a:gs pos="50000">
                  <a:schemeClr val="accent5">
                    <a:lumMod val="50000"/>
                    <a:shade val="67500"/>
                    <a:satMod val="115000"/>
                  </a:schemeClr>
                </a:gs>
                <a:gs pos="100000">
                  <a:schemeClr val="accent5">
                    <a:lumMod val="50000"/>
                    <a:shade val="100000"/>
                    <a:satMod val="115000"/>
                  </a:schemeClr>
                </a:gs>
              </a:gsLst>
              <a:lin ang="10800000" scaled="1"/>
              <a:tileRect/>
            </a:gradFill>
            <a:ln>
              <a:solidFill>
                <a:schemeClr val="tx1">
                  <a:lumMod val="95000"/>
                  <a:lumOff val="5000"/>
                </a:schemeClr>
              </a:solidFill>
            </a:ln>
            <a:scene3d>
              <a:camera prst="orthographicFront"/>
              <a:lightRig rig="threePt" dir="t"/>
            </a:scene3d>
            <a:sp3d>
              <a:bevelT w="0" h="0"/>
            </a:sp3d>
          </c:spPr>
          <c:invertIfNegative val="0"/>
          <c:dPt>
            <c:idx val="0"/>
            <c:invertIfNegative val="0"/>
            <c:bubble3D val="0"/>
            <c:extLst>
              <c:ext xmlns:c16="http://schemas.microsoft.com/office/drawing/2014/chart" uri="{C3380CC4-5D6E-409C-BE32-E72D297353CC}">
                <c16:uniqueId val="{00000000-2A68-4A03-81E3-C604E8F629DE}"/>
              </c:ext>
            </c:extLst>
          </c:dPt>
          <c:dPt>
            <c:idx val="1"/>
            <c:invertIfNegative val="0"/>
            <c:bubble3D val="0"/>
            <c:extLst>
              <c:ext xmlns:c16="http://schemas.microsoft.com/office/drawing/2014/chart" uri="{C3380CC4-5D6E-409C-BE32-E72D297353CC}">
                <c16:uniqueId val="{00000001-2A68-4A03-81E3-C604E8F629DE}"/>
              </c:ext>
            </c:extLst>
          </c:dPt>
          <c:dPt>
            <c:idx val="2"/>
            <c:invertIfNegative val="0"/>
            <c:bubble3D val="0"/>
            <c:extLst>
              <c:ext xmlns:c16="http://schemas.microsoft.com/office/drawing/2014/chart" uri="{C3380CC4-5D6E-409C-BE32-E72D297353CC}">
                <c16:uniqueId val="{00000002-2A68-4A03-81E3-C604E8F629DE}"/>
              </c:ext>
            </c:extLst>
          </c:dPt>
          <c:dLbls>
            <c:dLbl>
              <c:idx val="5"/>
              <c:layout>
                <c:manualLayout>
                  <c:x val="-2.7588013209972399E-2"/>
                  <c:y val="6.6427527577734853E-7"/>
                </c:manualLayout>
              </c:layout>
              <c:showLegendKey val="0"/>
              <c:showVal val="1"/>
              <c:showCatName val="0"/>
              <c:showSerName val="0"/>
              <c:showPercent val="0"/>
              <c:showBubbleSize val="0"/>
              <c:extLst>
                <c:ext xmlns:c15="http://schemas.microsoft.com/office/drawing/2012/chart" uri="{CE6537A1-D6FC-4f65-9D91-7224C49458BB}">
                  <c15:layout>
                    <c:manualLayout>
                      <c:w val="0.3081186961079489"/>
                      <c:h val="8.3969266197245471E-2"/>
                    </c:manualLayout>
                  </c15:layout>
                </c:ext>
                <c:ext xmlns:c16="http://schemas.microsoft.com/office/drawing/2014/chart" uri="{C3380CC4-5D6E-409C-BE32-E72D297353CC}">
                  <c16:uniqueId val="{00000005-2A68-4A03-81E3-C604E8F629DE}"/>
                </c:ext>
              </c:extLst>
            </c:dLbl>
            <c:spPr>
              <a:noFill/>
              <a:ln>
                <a:noFill/>
              </a:ln>
              <a:effectLst/>
            </c:spPr>
            <c:txPr>
              <a:bodyPr/>
              <a:lstStyle/>
              <a:p>
                <a:pPr algn="ctr">
                  <a:defRPr lang="es-MX" sz="1100" b="1" i="0" u="none" strike="noStrike" kern="1200" baseline="0">
                    <a:solidFill>
                      <a:schemeClr val="tx1">
                        <a:lumMod val="75000"/>
                        <a:lumOff val="25000"/>
                      </a:schemeClr>
                    </a:solidFill>
                    <a:effectLst/>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Hoja1!$A$2:$A$7</c:f>
              <c:strCache>
                <c:ptCount val="6"/>
                <c:pt idx="0">
                  <c:v>Botiquín doméstico </c:v>
                </c:pt>
                <c:pt idx="1">
                  <c:v>Acceso a programas que fomentan la salud</c:v>
                </c:pt>
                <c:pt idx="2">
                  <c:v>Visitas periódicas al médico para detectar oportunamente enfermedades</c:v>
                </c:pt>
                <c:pt idx="3">
                  <c:v>Revisiones dentales preventivas de forma periódica</c:v>
                </c:pt>
                <c:pt idx="4">
                  <c:v>Radiografías y exámenes de laboratorio (recomendados por el médico)</c:v>
                </c:pt>
                <c:pt idx="5">
                  <c:v>Acceso a métodos anticonceptivos</c:v>
                </c:pt>
              </c:strCache>
            </c:strRef>
          </c:cat>
          <c:val>
            <c:numRef>
              <c:f>Hoja1!$B$2:$B$7</c:f>
              <c:numCache>
                <c:formatCode>###0.0%</c:formatCode>
                <c:ptCount val="6"/>
                <c:pt idx="0">
                  <c:v>0.56100000000000005</c:v>
                </c:pt>
                <c:pt idx="1">
                  <c:v>0.436</c:v>
                </c:pt>
                <c:pt idx="2">
                  <c:v>0.46</c:v>
                </c:pt>
                <c:pt idx="3">
                  <c:v>0.45700000000000002</c:v>
                </c:pt>
                <c:pt idx="4">
                  <c:v>0.46</c:v>
                </c:pt>
                <c:pt idx="5">
                  <c:v>0.42399999999999999</c:v>
                </c:pt>
              </c:numCache>
            </c:numRef>
          </c:val>
          <c:extLst>
            <c:ext xmlns:c16="http://schemas.microsoft.com/office/drawing/2014/chart" uri="{C3380CC4-5D6E-409C-BE32-E72D297353CC}">
              <c16:uniqueId val="{00000006-2A68-4A03-81E3-C604E8F629DE}"/>
            </c:ext>
          </c:extLst>
        </c:ser>
        <c:dLbls>
          <c:showLegendKey val="0"/>
          <c:showVal val="0"/>
          <c:showCatName val="0"/>
          <c:showSerName val="0"/>
          <c:showPercent val="0"/>
          <c:showBubbleSize val="0"/>
        </c:dLbls>
        <c:gapWidth val="25"/>
        <c:gapDepth val="138"/>
        <c:shape val="box"/>
        <c:axId val="229664160"/>
        <c:axId val="229664552"/>
        <c:axId val="0"/>
      </c:bar3DChart>
      <c:catAx>
        <c:axId val="229664160"/>
        <c:scaling>
          <c:orientation val="maxMin"/>
        </c:scaling>
        <c:delete val="1"/>
        <c:axPos val="l"/>
        <c:numFmt formatCode="General" sourceLinked="0"/>
        <c:majorTickMark val="out"/>
        <c:minorTickMark val="none"/>
        <c:tickLblPos val="nextTo"/>
        <c:crossAx val="229664552"/>
        <c:crosses val="autoZero"/>
        <c:auto val="1"/>
        <c:lblAlgn val="ctr"/>
        <c:lblOffset val="100"/>
        <c:noMultiLvlLbl val="0"/>
      </c:catAx>
      <c:valAx>
        <c:axId val="229664552"/>
        <c:scaling>
          <c:orientation val="minMax"/>
          <c:max val="1"/>
        </c:scaling>
        <c:delete val="1"/>
        <c:axPos val="t"/>
        <c:numFmt formatCode="###0.0%" sourceLinked="1"/>
        <c:majorTickMark val="out"/>
        <c:minorTickMark val="none"/>
        <c:tickLblPos val="nextTo"/>
        <c:crossAx val="229664160"/>
        <c:crosses val="autoZero"/>
        <c:crossBetween val="between"/>
      </c:valAx>
    </c:plotArea>
    <c:plotVisOnly val="1"/>
    <c:dispBlanksAs val="gap"/>
    <c:showDLblsOverMax val="0"/>
  </c:chart>
  <c:txPr>
    <a:bodyPr/>
    <a:lstStyle/>
    <a:p>
      <a:pPr>
        <a:defRPr sz="1800"/>
      </a:pPr>
      <a:endParaRPr lang="es-MX"/>
    </a:p>
  </c:txPr>
  <c:externalData r:id="rId1">
    <c:autoUpdate val="0"/>
  </c:externalData>
</c:chartSpace>
</file>

<file path=ppt/charts/chart15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0"/>
      <c:rotY val="0"/>
      <c:rAngAx val="0"/>
      <c:perspective val="0"/>
    </c:view3D>
    <c:floor>
      <c:thickness val="0"/>
    </c:floor>
    <c:sideWall>
      <c:thickness val="0"/>
    </c:sideWall>
    <c:backWall>
      <c:thickness val="0"/>
    </c:backWall>
    <c:plotArea>
      <c:layout>
        <c:manualLayout>
          <c:layoutTarget val="inner"/>
          <c:xMode val="edge"/>
          <c:yMode val="edge"/>
          <c:x val="4.5033940393754496E-2"/>
          <c:y val="1.1600892929016645E-3"/>
          <c:w val="0.90340409394944288"/>
          <c:h val="0.96627898152161495"/>
        </c:manualLayout>
      </c:layout>
      <c:bar3DChart>
        <c:barDir val="bar"/>
        <c:grouping val="clustered"/>
        <c:varyColors val="0"/>
        <c:ser>
          <c:idx val="0"/>
          <c:order val="0"/>
          <c:tx>
            <c:strRef>
              <c:f>Hoja1!$B$1</c:f>
              <c:strCache>
                <c:ptCount val="1"/>
                <c:pt idx="0">
                  <c:v>Serie 1</c:v>
                </c:pt>
              </c:strCache>
            </c:strRef>
          </c:tx>
          <c:spPr>
            <a:gradFill flip="none" rotWithShape="1">
              <a:gsLst>
                <a:gs pos="0">
                  <a:schemeClr val="accent5">
                    <a:lumMod val="50000"/>
                    <a:shade val="30000"/>
                    <a:satMod val="115000"/>
                  </a:schemeClr>
                </a:gs>
                <a:gs pos="50000">
                  <a:schemeClr val="accent5">
                    <a:lumMod val="50000"/>
                    <a:shade val="67500"/>
                    <a:satMod val="115000"/>
                  </a:schemeClr>
                </a:gs>
                <a:gs pos="100000">
                  <a:schemeClr val="accent5">
                    <a:lumMod val="50000"/>
                    <a:shade val="100000"/>
                    <a:satMod val="115000"/>
                  </a:schemeClr>
                </a:gs>
              </a:gsLst>
              <a:lin ang="10800000" scaled="1"/>
              <a:tileRect/>
            </a:gradFill>
            <a:ln>
              <a:solidFill>
                <a:schemeClr val="tx1">
                  <a:lumMod val="95000"/>
                  <a:lumOff val="5000"/>
                </a:schemeClr>
              </a:solidFill>
            </a:ln>
            <a:scene3d>
              <a:camera prst="orthographicFront"/>
              <a:lightRig rig="threePt" dir="t"/>
            </a:scene3d>
            <a:sp3d>
              <a:bevelT w="0" h="0"/>
            </a:sp3d>
          </c:spPr>
          <c:invertIfNegative val="0"/>
          <c:dPt>
            <c:idx val="0"/>
            <c:invertIfNegative val="0"/>
            <c:bubble3D val="0"/>
            <c:extLst>
              <c:ext xmlns:c16="http://schemas.microsoft.com/office/drawing/2014/chart" uri="{C3380CC4-5D6E-409C-BE32-E72D297353CC}">
                <c16:uniqueId val="{00000001-5640-4AF7-BF58-E04464C5F302}"/>
              </c:ext>
            </c:extLst>
          </c:dPt>
          <c:dPt>
            <c:idx val="1"/>
            <c:invertIfNegative val="0"/>
            <c:bubble3D val="0"/>
            <c:extLst>
              <c:ext xmlns:c16="http://schemas.microsoft.com/office/drawing/2014/chart" uri="{C3380CC4-5D6E-409C-BE32-E72D297353CC}">
                <c16:uniqueId val="{00000003-5640-4AF7-BF58-E04464C5F302}"/>
              </c:ext>
            </c:extLst>
          </c:dPt>
          <c:dPt>
            <c:idx val="2"/>
            <c:invertIfNegative val="0"/>
            <c:bubble3D val="0"/>
            <c:extLst>
              <c:ext xmlns:c16="http://schemas.microsoft.com/office/drawing/2014/chart" uri="{C3380CC4-5D6E-409C-BE32-E72D297353CC}">
                <c16:uniqueId val="{00000005-5640-4AF7-BF58-E04464C5F302}"/>
              </c:ext>
            </c:extLst>
          </c:dPt>
          <c:dLbls>
            <c:spPr>
              <a:noFill/>
              <a:ln>
                <a:noFill/>
              </a:ln>
              <a:effectLst/>
            </c:spPr>
            <c:txPr>
              <a:bodyPr/>
              <a:lstStyle/>
              <a:p>
                <a:pPr algn="ctr">
                  <a:defRPr lang="es-MX" sz="1100" b="1" i="0" u="none" strike="noStrike" kern="1200" baseline="0">
                    <a:solidFill>
                      <a:schemeClr val="tx1">
                        <a:lumMod val="75000"/>
                        <a:lumOff val="25000"/>
                      </a:schemeClr>
                    </a:solidFill>
                    <a:effectLst/>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Hoja1!$A$2:$A$7</c:f>
              <c:strCache>
                <c:ptCount val="6"/>
                <c:pt idx="0">
                  <c:v>alguna vez usted se preocupó de que la comida se acabara</c:v>
                </c:pt>
                <c:pt idx="1">
                  <c:v>alguna vez se quedaron sin comida</c:v>
                </c:pt>
                <c:pt idx="2">
                  <c:v>alguna vez se quedaron sin dinero o recursos para obtener una alimentación sana y variada</c:v>
                </c:pt>
                <c:pt idx="3">
                  <c:v>alguna vez usted o algún adulto en su hogar tuvo una alimentación basada en muy poca variedad de alimentos</c:v>
                </c:pt>
                <c:pt idx="4">
                  <c:v>alguna vez usted o algún adulto en su hogar dejó de desayunar, comer o cenar</c:v>
                </c:pt>
                <c:pt idx="5">
                  <c:v>alguna vez usted o algún adulto en su hogar comió menos de lo que usted piensa debía comer</c:v>
                </c:pt>
              </c:strCache>
            </c:strRef>
          </c:cat>
          <c:val>
            <c:numRef>
              <c:f>Hoja1!$B$2:$B$7</c:f>
              <c:numCache>
                <c:formatCode>###0.0%</c:formatCode>
                <c:ptCount val="6"/>
                <c:pt idx="0">
                  <c:v>0.43</c:v>
                </c:pt>
                <c:pt idx="1">
                  <c:v>0.19</c:v>
                </c:pt>
                <c:pt idx="2">
                  <c:v>0.33</c:v>
                </c:pt>
                <c:pt idx="3">
                  <c:v>0.35</c:v>
                </c:pt>
                <c:pt idx="4">
                  <c:v>0.24</c:v>
                </c:pt>
                <c:pt idx="5">
                  <c:v>0.3</c:v>
                </c:pt>
              </c:numCache>
            </c:numRef>
          </c:val>
          <c:extLst>
            <c:ext xmlns:c16="http://schemas.microsoft.com/office/drawing/2014/chart" uri="{C3380CC4-5D6E-409C-BE32-E72D297353CC}">
              <c16:uniqueId val="{00000006-5640-4AF7-BF58-E04464C5F302}"/>
            </c:ext>
          </c:extLst>
        </c:ser>
        <c:dLbls>
          <c:showLegendKey val="0"/>
          <c:showVal val="0"/>
          <c:showCatName val="0"/>
          <c:showSerName val="0"/>
          <c:showPercent val="0"/>
          <c:showBubbleSize val="0"/>
        </c:dLbls>
        <c:gapWidth val="25"/>
        <c:gapDepth val="138"/>
        <c:shape val="box"/>
        <c:axId val="229664160"/>
        <c:axId val="229664552"/>
        <c:axId val="0"/>
      </c:bar3DChart>
      <c:catAx>
        <c:axId val="229664160"/>
        <c:scaling>
          <c:orientation val="maxMin"/>
        </c:scaling>
        <c:delete val="1"/>
        <c:axPos val="l"/>
        <c:numFmt formatCode="General" sourceLinked="0"/>
        <c:majorTickMark val="out"/>
        <c:minorTickMark val="none"/>
        <c:tickLblPos val="nextTo"/>
        <c:crossAx val="229664552"/>
        <c:crosses val="autoZero"/>
        <c:auto val="1"/>
        <c:lblAlgn val="ctr"/>
        <c:lblOffset val="100"/>
        <c:noMultiLvlLbl val="0"/>
      </c:catAx>
      <c:valAx>
        <c:axId val="229664552"/>
        <c:scaling>
          <c:orientation val="minMax"/>
          <c:max val="1"/>
        </c:scaling>
        <c:delete val="1"/>
        <c:axPos val="t"/>
        <c:numFmt formatCode="###0.0%" sourceLinked="1"/>
        <c:majorTickMark val="out"/>
        <c:minorTickMark val="none"/>
        <c:tickLblPos val="nextTo"/>
        <c:crossAx val="229664160"/>
        <c:crosses val="autoZero"/>
        <c:crossBetween val="between"/>
      </c:valAx>
    </c:plotArea>
    <c:plotVisOnly val="1"/>
    <c:dispBlanksAs val="gap"/>
    <c:showDLblsOverMax val="0"/>
  </c:chart>
  <c:txPr>
    <a:bodyPr/>
    <a:lstStyle/>
    <a:p>
      <a:pPr>
        <a:defRPr sz="1800"/>
      </a:pPr>
      <a:endParaRPr lang="es-MX"/>
    </a:p>
  </c:txPr>
  <c:externalData r:id="rId1">
    <c:autoUpdate val="0"/>
  </c:externalData>
</c:chartSpace>
</file>

<file path=ppt/charts/chart15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0"/>
      <c:rotY val="0"/>
      <c:rAngAx val="0"/>
      <c:perspective val="0"/>
    </c:view3D>
    <c:floor>
      <c:thickness val="0"/>
    </c:floor>
    <c:sideWall>
      <c:thickness val="0"/>
    </c:sideWall>
    <c:backWall>
      <c:thickness val="0"/>
    </c:backWall>
    <c:plotArea>
      <c:layout>
        <c:manualLayout>
          <c:layoutTarget val="inner"/>
          <c:xMode val="edge"/>
          <c:yMode val="edge"/>
          <c:x val="4.5033940393754496E-2"/>
          <c:y val="1.1600892929016645E-3"/>
          <c:w val="0.90340409394944288"/>
          <c:h val="0.96627898152161495"/>
        </c:manualLayout>
      </c:layout>
      <c:bar3DChart>
        <c:barDir val="bar"/>
        <c:grouping val="clustered"/>
        <c:varyColors val="0"/>
        <c:ser>
          <c:idx val="0"/>
          <c:order val="0"/>
          <c:tx>
            <c:strRef>
              <c:f>Hoja1!$B$1</c:f>
              <c:strCache>
                <c:ptCount val="1"/>
                <c:pt idx="0">
                  <c:v>Serie 1</c:v>
                </c:pt>
              </c:strCache>
            </c:strRef>
          </c:tx>
          <c:spPr>
            <a:gradFill flip="none" rotWithShape="1">
              <a:gsLst>
                <a:gs pos="0">
                  <a:schemeClr val="accent5">
                    <a:lumMod val="50000"/>
                    <a:shade val="30000"/>
                    <a:satMod val="115000"/>
                  </a:schemeClr>
                </a:gs>
                <a:gs pos="50000">
                  <a:schemeClr val="accent5">
                    <a:lumMod val="50000"/>
                    <a:shade val="67500"/>
                    <a:satMod val="115000"/>
                  </a:schemeClr>
                </a:gs>
                <a:gs pos="100000">
                  <a:schemeClr val="accent5">
                    <a:lumMod val="50000"/>
                    <a:shade val="100000"/>
                    <a:satMod val="115000"/>
                  </a:schemeClr>
                </a:gs>
              </a:gsLst>
              <a:lin ang="10800000" scaled="1"/>
              <a:tileRect/>
            </a:gradFill>
            <a:ln>
              <a:solidFill>
                <a:schemeClr val="tx1">
                  <a:lumMod val="95000"/>
                  <a:lumOff val="5000"/>
                </a:schemeClr>
              </a:solidFill>
            </a:ln>
            <a:scene3d>
              <a:camera prst="orthographicFront"/>
              <a:lightRig rig="threePt" dir="t"/>
            </a:scene3d>
            <a:sp3d>
              <a:bevelT w="0" h="0"/>
            </a:sp3d>
          </c:spPr>
          <c:invertIfNegative val="0"/>
          <c:dPt>
            <c:idx val="0"/>
            <c:invertIfNegative val="0"/>
            <c:bubble3D val="0"/>
            <c:extLst>
              <c:ext xmlns:c16="http://schemas.microsoft.com/office/drawing/2014/chart" uri="{C3380CC4-5D6E-409C-BE32-E72D297353CC}">
                <c16:uniqueId val="{00000000-3722-4309-94C5-71A6E6B88709}"/>
              </c:ext>
            </c:extLst>
          </c:dPt>
          <c:dPt>
            <c:idx val="1"/>
            <c:invertIfNegative val="0"/>
            <c:bubble3D val="0"/>
            <c:extLst>
              <c:ext xmlns:c16="http://schemas.microsoft.com/office/drawing/2014/chart" uri="{C3380CC4-5D6E-409C-BE32-E72D297353CC}">
                <c16:uniqueId val="{00000001-3722-4309-94C5-71A6E6B88709}"/>
              </c:ext>
            </c:extLst>
          </c:dPt>
          <c:dPt>
            <c:idx val="2"/>
            <c:invertIfNegative val="0"/>
            <c:bubble3D val="0"/>
            <c:extLst>
              <c:ext xmlns:c16="http://schemas.microsoft.com/office/drawing/2014/chart" uri="{C3380CC4-5D6E-409C-BE32-E72D297353CC}">
                <c16:uniqueId val="{00000002-3722-4309-94C5-71A6E6B88709}"/>
              </c:ext>
            </c:extLst>
          </c:dPt>
          <c:dLbls>
            <c:spPr>
              <a:noFill/>
              <a:ln>
                <a:noFill/>
              </a:ln>
              <a:effectLst/>
            </c:spPr>
            <c:txPr>
              <a:bodyPr/>
              <a:lstStyle/>
              <a:p>
                <a:pPr algn="ctr">
                  <a:defRPr lang="es-MX" sz="1100" b="1" i="0" u="none" strike="noStrike" kern="1200" baseline="0">
                    <a:solidFill>
                      <a:schemeClr val="tx1">
                        <a:lumMod val="75000"/>
                        <a:lumOff val="25000"/>
                      </a:schemeClr>
                    </a:solidFill>
                    <a:effectLst/>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Hoja1!$A$2:$A$7</c:f>
              <c:strCache>
                <c:ptCount val="6"/>
                <c:pt idx="0">
                  <c:v>alguna vez usted se preocupó de que la comida se acabara</c:v>
                </c:pt>
                <c:pt idx="1">
                  <c:v>alguna vez se quedaron sin comida</c:v>
                </c:pt>
                <c:pt idx="2">
                  <c:v>alguna vez se quedaron sin dinero o recursos para obtener una alimentación sana y variada</c:v>
                </c:pt>
                <c:pt idx="3">
                  <c:v>alguna vez usted o algún adulto en su hogar tuvo una alimentación basada en muy poca variedad de alimentos</c:v>
                </c:pt>
                <c:pt idx="4">
                  <c:v>alguna vez usted o algún adulto en su hogar dejó de desayunar, comer o cenar</c:v>
                </c:pt>
                <c:pt idx="5">
                  <c:v>alguna vez usted o algún adulto en su hogar comió menos de lo que usted piensa debía comer</c:v>
                </c:pt>
              </c:strCache>
            </c:strRef>
          </c:cat>
          <c:val>
            <c:numRef>
              <c:f>Hoja1!$B$2:$B$7</c:f>
              <c:numCache>
                <c:formatCode>###0.0%</c:formatCode>
                <c:ptCount val="6"/>
                <c:pt idx="0">
                  <c:v>0.49</c:v>
                </c:pt>
                <c:pt idx="1">
                  <c:v>0.157</c:v>
                </c:pt>
                <c:pt idx="2">
                  <c:v>0.32800000000000001</c:v>
                </c:pt>
                <c:pt idx="3">
                  <c:v>0.33600000000000002</c:v>
                </c:pt>
                <c:pt idx="4">
                  <c:v>0.18099999999999999</c:v>
                </c:pt>
                <c:pt idx="5">
                  <c:v>0.27500000000000002</c:v>
                </c:pt>
              </c:numCache>
            </c:numRef>
          </c:val>
          <c:extLst>
            <c:ext xmlns:c16="http://schemas.microsoft.com/office/drawing/2014/chart" uri="{C3380CC4-5D6E-409C-BE32-E72D297353CC}">
              <c16:uniqueId val="{00000006-3722-4309-94C5-71A6E6B88709}"/>
            </c:ext>
          </c:extLst>
        </c:ser>
        <c:dLbls>
          <c:showLegendKey val="0"/>
          <c:showVal val="0"/>
          <c:showCatName val="0"/>
          <c:showSerName val="0"/>
          <c:showPercent val="0"/>
          <c:showBubbleSize val="0"/>
        </c:dLbls>
        <c:gapWidth val="25"/>
        <c:gapDepth val="138"/>
        <c:shape val="box"/>
        <c:axId val="229664160"/>
        <c:axId val="229664552"/>
        <c:axId val="0"/>
      </c:bar3DChart>
      <c:catAx>
        <c:axId val="229664160"/>
        <c:scaling>
          <c:orientation val="maxMin"/>
        </c:scaling>
        <c:delete val="1"/>
        <c:axPos val="l"/>
        <c:numFmt formatCode="General" sourceLinked="0"/>
        <c:majorTickMark val="out"/>
        <c:minorTickMark val="none"/>
        <c:tickLblPos val="nextTo"/>
        <c:crossAx val="229664552"/>
        <c:crosses val="autoZero"/>
        <c:auto val="1"/>
        <c:lblAlgn val="ctr"/>
        <c:lblOffset val="100"/>
        <c:noMultiLvlLbl val="0"/>
      </c:catAx>
      <c:valAx>
        <c:axId val="229664552"/>
        <c:scaling>
          <c:orientation val="minMax"/>
          <c:max val="1"/>
        </c:scaling>
        <c:delete val="1"/>
        <c:axPos val="t"/>
        <c:numFmt formatCode="###0.0%" sourceLinked="1"/>
        <c:majorTickMark val="out"/>
        <c:minorTickMark val="none"/>
        <c:tickLblPos val="nextTo"/>
        <c:crossAx val="229664160"/>
        <c:crosses val="autoZero"/>
        <c:crossBetween val="between"/>
      </c:valAx>
    </c:plotArea>
    <c:plotVisOnly val="1"/>
    <c:dispBlanksAs val="gap"/>
    <c:showDLblsOverMax val="0"/>
  </c:chart>
  <c:txPr>
    <a:bodyPr/>
    <a:lstStyle/>
    <a:p>
      <a:pPr>
        <a:defRPr sz="1800"/>
      </a:pPr>
      <a:endParaRPr lang="es-MX"/>
    </a:p>
  </c:txPr>
  <c:externalData r:id="rId1">
    <c:autoUpdate val="0"/>
  </c:externalData>
</c:chartSpace>
</file>

<file path=ppt/charts/chart15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0"/>
      <c:rotY val="0"/>
      <c:rAngAx val="0"/>
      <c:perspective val="0"/>
    </c:view3D>
    <c:floor>
      <c:thickness val="0"/>
    </c:floor>
    <c:sideWall>
      <c:thickness val="0"/>
    </c:sideWall>
    <c:backWall>
      <c:thickness val="0"/>
    </c:backWall>
    <c:plotArea>
      <c:layout>
        <c:manualLayout>
          <c:layoutTarget val="inner"/>
          <c:xMode val="edge"/>
          <c:yMode val="edge"/>
          <c:x val="4.5033940393754496E-2"/>
          <c:y val="1.1600892929016645E-3"/>
          <c:w val="0.90340409394944288"/>
          <c:h val="0.96627898152161495"/>
        </c:manualLayout>
      </c:layout>
      <c:bar3DChart>
        <c:barDir val="bar"/>
        <c:grouping val="clustered"/>
        <c:varyColors val="0"/>
        <c:ser>
          <c:idx val="0"/>
          <c:order val="0"/>
          <c:tx>
            <c:strRef>
              <c:f>Hoja1!$B$1</c:f>
              <c:strCache>
                <c:ptCount val="1"/>
                <c:pt idx="0">
                  <c:v>Serie 1</c:v>
                </c:pt>
              </c:strCache>
            </c:strRef>
          </c:tx>
          <c:spPr>
            <a:gradFill flip="none" rotWithShape="1">
              <a:gsLst>
                <a:gs pos="0">
                  <a:schemeClr val="accent5">
                    <a:lumMod val="50000"/>
                    <a:shade val="30000"/>
                    <a:satMod val="115000"/>
                  </a:schemeClr>
                </a:gs>
                <a:gs pos="50000">
                  <a:schemeClr val="accent5">
                    <a:lumMod val="50000"/>
                    <a:shade val="67500"/>
                    <a:satMod val="115000"/>
                  </a:schemeClr>
                </a:gs>
                <a:gs pos="100000">
                  <a:schemeClr val="accent5">
                    <a:lumMod val="50000"/>
                    <a:shade val="100000"/>
                    <a:satMod val="115000"/>
                  </a:schemeClr>
                </a:gs>
              </a:gsLst>
              <a:lin ang="10800000" scaled="1"/>
              <a:tileRect/>
            </a:gradFill>
            <a:ln>
              <a:solidFill>
                <a:schemeClr val="tx1">
                  <a:lumMod val="95000"/>
                  <a:lumOff val="5000"/>
                </a:schemeClr>
              </a:solidFill>
            </a:ln>
            <a:scene3d>
              <a:camera prst="orthographicFront"/>
              <a:lightRig rig="threePt" dir="t"/>
            </a:scene3d>
            <a:sp3d>
              <a:bevelT w="0" h="0"/>
            </a:sp3d>
          </c:spPr>
          <c:invertIfNegative val="0"/>
          <c:dPt>
            <c:idx val="0"/>
            <c:invertIfNegative val="0"/>
            <c:bubble3D val="0"/>
            <c:extLst>
              <c:ext xmlns:c16="http://schemas.microsoft.com/office/drawing/2014/chart" uri="{C3380CC4-5D6E-409C-BE32-E72D297353CC}">
                <c16:uniqueId val="{00000000-C8DD-4EDA-9E28-AF15D915C140}"/>
              </c:ext>
            </c:extLst>
          </c:dPt>
          <c:dPt>
            <c:idx val="1"/>
            <c:invertIfNegative val="0"/>
            <c:bubble3D val="0"/>
            <c:extLst>
              <c:ext xmlns:c16="http://schemas.microsoft.com/office/drawing/2014/chart" uri="{C3380CC4-5D6E-409C-BE32-E72D297353CC}">
                <c16:uniqueId val="{00000001-C8DD-4EDA-9E28-AF15D915C140}"/>
              </c:ext>
            </c:extLst>
          </c:dPt>
          <c:dPt>
            <c:idx val="2"/>
            <c:invertIfNegative val="0"/>
            <c:bubble3D val="0"/>
            <c:extLst>
              <c:ext xmlns:c16="http://schemas.microsoft.com/office/drawing/2014/chart" uri="{C3380CC4-5D6E-409C-BE32-E72D297353CC}">
                <c16:uniqueId val="{00000002-C8DD-4EDA-9E28-AF15D915C140}"/>
              </c:ext>
            </c:extLst>
          </c:dPt>
          <c:dLbls>
            <c:spPr>
              <a:noFill/>
              <a:ln>
                <a:noFill/>
              </a:ln>
              <a:effectLst/>
            </c:spPr>
            <c:txPr>
              <a:bodyPr/>
              <a:lstStyle/>
              <a:p>
                <a:pPr algn="ctr">
                  <a:defRPr lang="es-MX" sz="1100" b="1" i="0" u="none" strike="noStrike" kern="1200" baseline="0">
                    <a:solidFill>
                      <a:schemeClr val="tx1">
                        <a:lumMod val="75000"/>
                        <a:lumOff val="25000"/>
                      </a:schemeClr>
                    </a:solidFill>
                    <a:effectLst/>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Hoja1!$A$2:$A$7</c:f>
              <c:strCache>
                <c:ptCount val="6"/>
                <c:pt idx="0">
                  <c:v>alguna vez usted se preocupó de que la comida se acabara</c:v>
                </c:pt>
                <c:pt idx="1">
                  <c:v>alguna vez se quedaron sin comida</c:v>
                </c:pt>
                <c:pt idx="2">
                  <c:v>alguna vez se quedaron sin dinero o recursos para obtener una alimentación sana y variada</c:v>
                </c:pt>
                <c:pt idx="3">
                  <c:v>alguna vez usted o algún adulto en su hogar tuvo una alimentación basada en muy poca variedad de alimentos</c:v>
                </c:pt>
                <c:pt idx="4">
                  <c:v>alguna vez usted o algún adulto en su hogar dejó de desayunar, comer o cenar</c:v>
                </c:pt>
                <c:pt idx="5">
                  <c:v>alguna vez usted o algún adulto en su hogar comió menos de lo que usted piensa debía comer</c:v>
                </c:pt>
              </c:strCache>
            </c:strRef>
          </c:cat>
          <c:val>
            <c:numRef>
              <c:f>Hoja1!$B$2:$B$7</c:f>
              <c:numCache>
                <c:formatCode>###0.0%</c:formatCode>
                <c:ptCount val="6"/>
                <c:pt idx="0">
                  <c:v>0.42899999999999999</c:v>
                </c:pt>
                <c:pt idx="1">
                  <c:v>0.18</c:v>
                </c:pt>
                <c:pt idx="2">
                  <c:v>0.34</c:v>
                </c:pt>
                <c:pt idx="3">
                  <c:v>0.35399999999999998</c:v>
                </c:pt>
                <c:pt idx="4">
                  <c:v>0.221</c:v>
                </c:pt>
                <c:pt idx="5">
                  <c:v>0.27800000000000002</c:v>
                </c:pt>
              </c:numCache>
            </c:numRef>
          </c:val>
          <c:extLst>
            <c:ext xmlns:c16="http://schemas.microsoft.com/office/drawing/2014/chart" uri="{C3380CC4-5D6E-409C-BE32-E72D297353CC}">
              <c16:uniqueId val="{00000006-C8DD-4EDA-9E28-AF15D915C140}"/>
            </c:ext>
          </c:extLst>
        </c:ser>
        <c:dLbls>
          <c:showLegendKey val="0"/>
          <c:showVal val="0"/>
          <c:showCatName val="0"/>
          <c:showSerName val="0"/>
          <c:showPercent val="0"/>
          <c:showBubbleSize val="0"/>
        </c:dLbls>
        <c:gapWidth val="25"/>
        <c:gapDepth val="138"/>
        <c:shape val="box"/>
        <c:axId val="229664160"/>
        <c:axId val="229664552"/>
        <c:axId val="0"/>
      </c:bar3DChart>
      <c:catAx>
        <c:axId val="229664160"/>
        <c:scaling>
          <c:orientation val="maxMin"/>
        </c:scaling>
        <c:delete val="1"/>
        <c:axPos val="l"/>
        <c:numFmt formatCode="General" sourceLinked="0"/>
        <c:majorTickMark val="out"/>
        <c:minorTickMark val="none"/>
        <c:tickLblPos val="nextTo"/>
        <c:crossAx val="229664552"/>
        <c:crosses val="autoZero"/>
        <c:auto val="1"/>
        <c:lblAlgn val="ctr"/>
        <c:lblOffset val="100"/>
        <c:noMultiLvlLbl val="0"/>
      </c:catAx>
      <c:valAx>
        <c:axId val="229664552"/>
        <c:scaling>
          <c:orientation val="minMax"/>
          <c:max val="1"/>
        </c:scaling>
        <c:delete val="1"/>
        <c:axPos val="t"/>
        <c:numFmt formatCode="###0.0%" sourceLinked="1"/>
        <c:majorTickMark val="out"/>
        <c:minorTickMark val="none"/>
        <c:tickLblPos val="nextTo"/>
        <c:crossAx val="229664160"/>
        <c:crosses val="autoZero"/>
        <c:crossBetween val="between"/>
      </c:valAx>
    </c:plotArea>
    <c:plotVisOnly val="1"/>
    <c:dispBlanksAs val="gap"/>
    <c:showDLblsOverMax val="0"/>
  </c:chart>
  <c:txPr>
    <a:bodyPr/>
    <a:lstStyle/>
    <a:p>
      <a:pPr>
        <a:defRPr sz="1800"/>
      </a:pPr>
      <a:endParaRPr lang="es-MX"/>
    </a:p>
  </c:txPr>
  <c:externalData r:id="rId1">
    <c:autoUpdate val="0"/>
  </c:externalData>
</c:chartSpace>
</file>

<file path=ppt/charts/chart15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0"/>
      <c:rotY val="0"/>
      <c:rAngAx val="0"/>
      <c:perspective val="0"/>
    </c:view3D>
    <c:floor>
      <c:thickness val="0"/>
    </c:floor>
    <c:sideWall>
      <c:thickness val="0"/>
    </c:sideWall>
    <c:backWall>
      <c:thickness val="0"/>
    </c:backWall>
    <c:plotArea>
      <c:layout>
        <c:manualLayout>
          <c:layoutTarget val="inner"/>
          <c:xMode val="edge"/>
          <c:yMode val="edge"/>
          <c:x val="4.5033940393754496E-2"/>
          <c:y val="1.1600892929016645E-3"/>
          <c:w val="0.90340409394944288"/>
          <c:h val="0.96627898152161495"/>
        </c:manualLayout>
      </c:layout>
      <c:bar3DChart>
        <c:barDir val="bar"/>
        <c:grouping val="clustered"/>
        <c:varyColors val="0"/>
        <c:ser>
          <c:idx val="0"/>
          <c:order val="0"/>
          <c:tx>
            <c:strRef>
              <c:f>Hoja1!$B$1</c:f>
              <c:strCache>
                <c:ptCount val="1"/>
                <c:pt idx="0">
                  <c:v>Serie 1</c:v>
                </c:pt>
              </c:strCache>
            </c:strRef>
          </c:tx>
          <c:spPr>
            <a:gradFill flip="none" rotWithShape="1">
              <a:gsLst>
                <a:gs pos="0">
                  <a:schemeClr val="accent5">
                    <a:lumMod val="50000"/>
                    <a:shade val="30000"/>
                    <a:satMod val="115000"/>
                  </a:schemeClr>
                </a:gs>
                <a:gs pos="50000">
                  <a:schemeClr val="accent5">
                    <a:lumMod val="50000"/>
                    <a:shade val="67500"/>
                    <a:satMod val="115000"/>
                  </a:schemeClr>
                </a:gs>
                <a:gs pos="100000">
                  <a:schemeClr val="accent5">
                    <a:lumMod val="50000"/>
                    <a:shade val="100000"/>
                    <a:satMod val="115000"/>
                  </a:schemeClr>
                </a:gs>
              </a:gsLst>
              <a:lin ang="10800000" scaled="1"/>
              <a:tileRect/>
            </a:gradFill>
            <a:ln>
              <a:solidFill>
                <a:schemeClr val="tx1">
                  <a:lumMod val="95000"/>
                  <a:lumOff val="5000"/>
                </a:schemeClr>
              </a:solidFill>
            </a:ln>
            <a:scene3d>
              <a:camera prst="orthographicFront"/>
              <a:lightRig rig="threePt" dir="t"/>
            </a:scene3d>
            <a:sp3d>
              <a:bevelT w="0" h="0"/>
            </a:sp3d>
          </c:spPr>
          <c:invertIfNegative val="0"/>
          <c:dPt>
            <c:idx val="0"/>
            <c:invertIfNegative val="0"/>
            <c:bubble3D val="0"/>
            <c:extLst>
              <c:ext xmlns:c16="http://schemas.microsoft.com/office/drawing/2014/chart" uri="{C3380CC4-5D6E-409C-BE32-E72D297353CC}">
                <c16:uniqueId val="{00000000-73EF-460D-BAE3-180189AA1A5C}"/>
              </c:ext>
            </c:extLst>
          </c:dPt>
          <c:dPt>
            <c:idx val="1"/>
            <c:invertIfNegative val="0"/>
            <c:bubble3D val="0"/>
            <c:extLst>
              <c:ext xmlns:c16="http://schemas.microsoft.com/office/drawing/2014/chart" uri="{C3380CC4-5D6E-409C-BE32-E72D297353CC}">
                <c16:uniqueId val="{00000001-73EF-460D-BAE3-180189AA1A5C}"/>
              </c:ext>
            </c:extLst>
          </c:dPt>
          <c:dPt>
            <c:idx val="2"/>
            <c:invertIfNegative val="0"/>
            <c:bubble3D val="0"/>
            <c:extLst>
              <c:ext xmlns:c16="http://schemas.microsoft.com/office/drawing/2014/chart" uri="{C3380CC4-5D6E-409C-BE32-E72D297353CC}">
                <c16:uniqueId val="{00000002-73EF-460D-BAE3-180189AA1A5C}"/>
              </c:ext>
            </c:extLst>
          </c:dPt>
          <c:dLbls>
            <c:spPr>
              <a:noFill/>
              <a:ln>
                <a:noFill/>
              </a:ln>
              <a:effectLst/>
            </c:spPr>
            <c:txPr>
              <a:bodyPr/>
              <a:lstStyle/>
              <a:p>
                <a:pPr algn="ctr">
                  <a:defRPr lang="es-MX" sz="1100" b="1" i="0" u="none" strike="noStrike" kern="1200" baseline="0">
                    <a:solidFill>
                      <a:schemeClr val="tx1">
                        <a:lumMod val="75000"/>
                        <a:lumOff val="25000"/>
                      </a:schemeClr>
                    </a:solidFill>
                    <a:effectLst/>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Hoja1!$A$2:$A$7</c:f>
              <c:strCache>
                <c:ptCount val="6"/>
                <c:pt idx="0">
                  <c:v>alguna vez usted se preocupó de que la comida se acabara</c:v>
                </c:pt>
                <c:pt idx="1">
                  <c:v>alguna vez se quedaron sin comida</c:v>
                </c:pt>
                <c:pt idx="2">
                  <c:v>alguna vez se quedaron sin dinero o recursos para obtener una alimentación sana y variada</c:v>
                </c:pt>
                <c:pt idx="3">
                  <c:v>alguna vez usted o algún adulto en su hogar tuvo una alimentación basada en muy poca variedad de alimentos</c:v>
                </c:pt>
                <c:pt idx="4">
                  <c:v>alguna vez usted o algún adulto en su hogar dejó de desayunar, comer o cenar</c:v>
                </c:pt>
                <c:pt idx="5">
                  <c:v>alguna vez usted o algún adulto en su hogar comió menos de lo que usted piensa debía comer</c:v>
                </c:pt>
              </c:strCache>
            </c:strRef>
          </c:cat>
          <c:val>
            <c:numRef>
              <c:f>Hoja1!$B$2:$B$7</c:f>
              <c:numCache>
                <c:formatCode>###0.0%</c:formatCode>
                <c:ptCount val="6"/>
                <c:pt idx="0">
                  <c:v>0.39400000000000002</c:v>
                </c:pt>
                <c:pt idx="1">
                  <c:v>0.127</c:v>
                </c:pt>
                <c:pt idx="2">
                  <c:v>0.29099999999999998</c:v>
                </c:pt>
                <c:pt idx="4">
                  <c:v>0.13500000000000001</c:v>
                </c:pt>
                <c:pt idx="5">
                  <c:v>0.26200000000000001</c:v>
                </c:pt>
              </c:numCache>
            </c:numRef>
          </c:val>
          <c:extLst>
            <c:ext xmlns:c16="http://schemas.microsoft.com/office/drawing/2014/chart" uri="{C3380CC4-5D6E-409C-BE32-E72D297353CC}">
              <c16:uniqueId val="{00000006-73EF-460D-BAE3-180189AA1A5C}"/>
            </c:ext>
          </c:extLst>
        </c:ser>
        <c:dLbls>
          <c:showLegendKey val="0"/>
          <c:showVal val="0"/>
          <c:showCatName val="0"/>
          <c:showSerName val="0"/>
          <c:showPercent val="0"/>
          <c:showBubbleSize val="0"/>
        </c:dLbls>
        <c:gapWidth val="25"/>
        <c:gapDepth val="138"/>
        <c:shape val="box"/>
        <c:axId val="229664160"/>
        <c:axId val="229664552"/>
        <c:axId val="0"/>
      </c:bar3DChart>
      <c:catAx>
        <c:axId val="229664160"/>
        <c:scaling>
          <c:orientation val="maxMin"/>
        </c:scaling>
        <c:delete val="1"/>
        <c:axPos val="l"/>
        <c:numFmt formatCode="General" sourceLinked="0"/>
        <c:majorTickMark val="out"/>
        <c:minorTickMark val="none"/>
        <c:tickLblPos val="nextTo"/>
        <c:crossAx val="229664552"/>
        <c:crosses val="autoZero"/>
        <c:auto val="1"/>
        <c:lblAlgn val="ctr"/>
        <c:lblOffset val="100"/>
        <c:noMultiLvlLbl val="0"/>
      </c:catAx>
      <c:valAx>
        <c:axId val="229664552"/>
        <c:scaling>
          <c:orientation val="minMax"/>
          <c:max val="1"/>
        </c:scaling>
        <c:delete val="1"/>
        <c:axPos val="t"/>
        <c:numFmt formatCode="###0.0%" sourceLinked="1"/>
        <c:majorTickMark val="out"/>
        <c:minorTickMark val="none"/>
        <c:tickLblPos val="nextTo"/>
        <c:crossAx val="229664160"/>
        <c:crosses val="autoZero"/>
        <c:crossBetween val="between"/>
      </c:valAx>
    </c:plotArea>
    <c:plotVisOnly val="1"/>
    <c:dispBlanksAs val="gap"/>
    <c:showDLblsOverMax val="0"/>
  </c:chart>
  <c:txPr>
    <a:bodyPr/>
    <a:lstStyle/>
    <a:p>
      <a:pPr>
        <a:defRPr sz="1800"/>
      </a:pPr>
      <a:endParaRPr lang="es-MX"/>
    </a:p>
  </c:txPr>
  <c:externalData r:id="rId1">
    <c:autoUpdate val="0"/>
  </c:externalData>
</c:chartSpace>
</file>

<file path=ppt/charts/chart15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0"/>
      <c:rotY val="0"/>
      <c:rAngAx val="0"/>
      <c:perspective val="0"/>
    </c:view3D>
    <c:floor>
      <c:thickness val="0"/>
    </c:floor>
    <c:sideWall>
      <c:thickness val="0"/>
    </c:sideWall>
    <c:backWall>
      <c:thickness val="0"/>
    </c:backWall>
    <c:plotArea>
      <c:layout>
        <c:manualLayout>
          <c:layoutTarget val="inner"/>
          <c:xMode val="edge"/>
          <c:yMode val="edge"/>
          <c:x val="1.0880031687807616E-2"/>
          <c:y val="1.1600389678645391E-3"/>
          <c:w val="0.90340409394944288"/>
          <c:h val="0.96627898152161495"/>
        </c:manualLayout>
      </c:layout>
      <c:bar3DChart>
        <c:barDir val="bar"/>
        <c:grouping val="clustered"/>
        <c:varyColors val="0"/>
        <c:ser>
          <c:idx val="0"/>
          <c:order val="0"/>
          <c:tx>
            <c:strRef>
              <c:f>Hoja1!$B$1</c:f>
              <c:strCache>
                <c:ptCount val="1"/>
                <c:pt idx="0">
                  <c:v>Serie 1</c:v>
                </c:pt>
              </c:strCache>
            </c:strRef>
          </c:tx>
          <c:spPr>
            <a:gradFill flip="none" rotWithShape="1">
              <a:gsLst>
                <a:gs pos="0">
                  <a:schemeClr val="accent5">
                    <a:lumMod val="50000"/>
                    <a:shade val="30000"/>
                    <a:satMod val="115000"/>
                  </a:schemeClr>
                </a:gs>
                <a:gs pos="50000">
                  <a:schemeClr val="accent5">
                    <a:lumMod val="50000"/>
                    <a:shade val="67500"/>
                    <a:satMod val="115000"/>
                  </a:schemeClr>
                </a:gs>
                <a:gs pos="100000">
                  <a:schemeClr val="accent5">
                    <a:lumMod val="50000"/>
                    <a:shade val="100000"/>
                    <a:satMod val="115000"/>
                  </a:schemeClr>
                </a:gs>
              </a:gsLst>
              <a:lin ang="10800000" scaled="1"/>
              <a:tileRect/>
            </a:gradFill>
            <a:ln>
              <a:solidFill>
                <a:schemeClr val="tx1">
                  <a:lumMod val="95000"/>
                  <a:lumOff val="5000"/>
                </a:schemeClr>
              </a:solidFill>
            </a:ln>
            <a:scene3d>
              <a:camera prst="orthographicFront"/>
              <a:lightRig rig="threePt" dir="t"/>
            </a:scene3d>
            <a:sp3d>
              <a:bevelT w="0" h="0"/>
            </a:sp3d>
          </c:spPr>
          <c:invertIfNegative val="0"/>
          <c:dPt>
            <c:idx val="0"/>
            <c:invertIfNegative val="0"/>
            <c:bubble3D val="0"/>
            <c:extLst>
              <c:ext xmlns:c16="http://schemas.microsoft.com/office/drawing/2014/chart" uri="{C3380CC4-5D6E-409C-BE32-E72D297353CC}">
                <c16:uniqueId val="{00000001-5640-4AF7-BF58-E04464C5F302}"/>
              </c:ext>
            </c:extLst>
          </c:dPt>
          <c:dPt>
            <c:idx val="1"/>
            <c:invertIfNegative val="0"/>
            <c:bubble3D val="0"/>
            <c:extLst>
              <c:ext xmlns:c16="http://schemas.microsoft.com/office/drawing/2014/chart" uri="{C3380CC4-5D6E-409C-BE32-E72D297353CC}">
                <c16:uniqueId val="{00000003-5640-4AF7-BF58-E04464C5F302}"/>
              </c:ext>
            </c:extLst>
          </c:dPt>
          <c:dPt>
            <c:idx val="2"/>
            <c:invertIfNegative val="0"/>
            <c:bubble3D val="0"/>
            <c:extLst>
              <c:ext xmlns:c16="http://schemas.microsoft.com/office/drawing/2014/chart" uri="{C3380CC4-5D6E-409C-BE32-E72D297353CC}">
                <c16:uniqueId val="{00000005-5640-4AF7-BF58-E04464C5F302}"/>
              </c:ext>
            </c:extLst>
          </c:dPt>
          <c:dLbls>
            <c:spPr>
              <a:noFill/>
              <a:ln>
                <a:noFill/>
              </a:ln>
              <a:effectLst/>
            </c:spPr>
            <c:txPr>
              <a:bodyPr/>
              <a:lstStyle/>
              <a:p>
                <a:pPr algn="ctr">
                  <a:defRPr lang="es-MX" sz="1100" b="1" i="0" u="none" strike="noStrike" kern="1200" baseline="0">
                    <a:solidFill>
                      <a:schemeClr val="tx1">
                        <a:lumMod val="75000"/>
                        <a:lumOff val="25000"/>
                      </a:schemeClr>
                    </a:solidFill>
                    <a:effectLst/>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Hoja1!$A$2:$A$4</c:f>
              <c:strCache>
                <c:ptCount val="3"/>
                <c:pt idx="0">
                  <c:v>alguna vez usted o algún adulto en su hogar sintió hambre, pero no comió</c:v>
                </c:pt>
                <c:pt idx="1">
                  <c:v>alguna vez usted o algún adulto en su hogar sólo comió una vez al día o dejó de comer todo un día</c:v>
                </c:pt>
                <c:pt idx="2">
                  <c:v>alguna vez tuvieron que hacer algo que hubieran preferido no hacer para conseguir comida, tal como mendigar (pedir limosna) o mandar a los niños a trabajar</c:v>
                </c:pt>
              </c:strCache>
            </c:strRef>
          </c:cat>
          <c:val>
            <c:numRef>
              <c:f>Hoja1!$B$2:$B$4</c:f>
              <c:numCache>
                <c:formatCode>###0.0%</c:formatCode>
                <c:ptCount val="3"/>
                <c:pt idx="0">
                  <c:v>0.44</c:v>
                </c:pt>
                <c:pt idx="1">
                  <c:v>0.4</c:v>
                </c:pt>
                <c:pt idx="2">
                  <c:v>7.0000000000000007E-2</c:v>
                </c:pt>
              </c:numCache>
            </c:numRef>
          </c:val>
          <c:extLst>
            <c:ext xmlns:c16="http://schemas.microsoft.com/office/drawing/2014/chart" uri="{C3380CC4-5D6E-409C-BE32-E72D297353CC}">
              <c16:uniqueId val="{00000006-5640-4AF7-BF58-E04464C5F302}"/>
            </c:ext>
          </c:extLst>
        </c:ser>
        <c:dLbls>
          <c:showLegendKey val="0"/>
          <c:showVal val="0"/>
          <c:showCatName val="0"/>
          <c:showSerName val="0"/>
          <c:showPercent val="0"/>
          <c:showBubbleSize val="0"/>
        </c:dLbls>
        <c:gapWidth val="25"/>
        <c:gapDepth val="138"/>
        <c:shape val="box"/>
        <c:axId val="229664160"/>
        <c:axId val="229664552"/>
        <c:axId val="0"/>
      </c:bar3DChart>
      <c:catAx>
        <c:axId val="229664160"/>
        <c:scaling>
          <c:orientation val="maxMin"/>
        </c:scaling>
        <c:delete val="1"/>
        <c:axPos val="l"/>
        <c:numFmt formatCode="General" sourceLinked="0"/>
        <c:majorTickMark val="out"/>
        <c:minorTickMark val="none"/>
        <c:tickLblPos val="nextTo"/>
        <c:crossAx val="229664552"/>
        <c:crosses val="autoZero"/>
        <c:auto val="1"/>
        <c:lblAlgn val="ctr"/>
        <c:lblOffset val="100"/>
        <c:noMultiLvlLbl val="0"/>
      </c:catAx>
      <c:valAx>
        <c:axId val="229664552"/>
        <c:scaling>
          <c:orientation val="minMax"/>
          <c:max val="1"/>
        </c:scaling>
        <c:delete val="1"/>
        <c:axPos val="t"/>
        <c:numFmt formatCode="###0.0%" sourceLinked="1"/>
        <c:majorTickMark val="out"/>
        <c:minorTickMark val="none"/>
        <c:tickLblPos val="nextTo"/>
        <c:crossAx val="229664160"/>
        <c:crosses val="autoZero"/>
        <c:crossBetween val="between"/>
      </c:valAx>
    </c:plotArea>
    <c:plotVisOnly val="1"/>
    <c:dispBlanksAs val="gap"/>
    <c:showDLblsOverMax val="0"/>
  </c:chart>
  <c:txPr>
    <a:bodyPr/>
    <a:lstStyle/>
    <a:p>
      <a:pPr>
        <a:defRPr sz="1800"/>
      </a:pPr>
      <a:endParaRPr lang="es-MX"/>
    </a:p>
  </c:txPr>
  <c:externalData r:id="rId1">
    <c:autoUpdate val="0"/>
  </c:externalData>
</c:chartSpace>
</file>

<file path=ppt/charts/chart15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0"/>
      <c:rotY val="0"/>
      <c:rAngAx val="0"/>
      <c:perspective val="0"/>
    </c:view3D>
    <c:floor>
      <c:thickness val="0"/>
    </c:floor>
    <c:sideWall>
      <c:thickness val="0"/>
    </c:sideWall>
    <c:backWall>
      <c:thickness val="0"/>
    </c:backWall>
    <c:plotArea>
      <c:layout>
        <c:manualLayout>
          <c:layoutTarget val="inner"/>
          <c:xMode val="edge"/>
          <c:yMode val="edge"/>
          <c:x val="1.0880031687807616E-2"/>
          <c:y val="1.1600389678645391E-3"/>
          <c:w val="0.90340409394944288"/>
          <c:h val="0.96627898152161495"/>
        </c:manualLayout>
      </c:layout>
      <c:bar3DChart>
        <c:barDir val="bar"/>
        <c:grouping val="clustered"/>
        <c:varyColors val="0"/>
        <c:ser>
          <c:idx val="0"/>
          <c:order val="0"/>
          <c:tx>
            <c:strRef>
              <c:f>Hoja1!$B$1</c:f>
              <c:strCache>
                <c:ptCount val="1"/>
                <c:pt idx="0">
                  <c:v>Serie 1</c:v>
                </c:pt>
              </c:strCache>
            </c:strRef>
          </c:tx>
          <c:spPr>
            <a:gradFill flip="none" rotWithShape="1">
              <a:gsLst>
                <a:gs pos="0">
                  <a:schemeClr val="accent5">
                    <a:lumMod val="50000"/>
                    <a:shade val="30000"/>
                    <a:satMod val="115000"/>
                  </a:schemeClr>
                </a:gs>
                <a:gs pos="50000">
                  <a:schemeClr val="accent5">
                    <a:lumMod val="50000"/>
                    <a:shade val="67500"/>
                    <a:satMod val="115000"/>
                  </a:schemeClr>
                </a:gs>
                <a:gs pos="100000">
                  <a:schemeClr val="accent5">
                    <a:lumMod val="50000"/>
                    <a:shade val="100000"/>
                    <a:satMod val="115000"/>
                  </a:schemeClr>
                </a:gs>
              </a:gsLst>
              <a:lin ang="10800000" scaled="1"/>
              <a:tileRect/>
            </a:gradFill>
            <a:ln>
              <a:solidFill>
                <a:schemeClr val="tx1">
                  <a:lumMod val="95000"/>
                  <a:lumOff val="5000"/>
                </a:schemeClr>
              </a:solidFill>
            </a:ln>
            <a:scene3d>
              <a:camera prst="orthographicFront"/>
              <a:lightRig rig="threePt" dir="t"/>
            </a:scene3d>
            <a:sp3d>
              <a:bevelT w="0" h="0"/>
            </a:sp3d>
          </c:spPr>
          <c:invertIfNegative val="0"/>
          <c:dPt>
            <c:idx val="0"/>
            <c:invertIfNegative val="0"/>
            <c:bubble3D val="0"/>
            <c:extLst>
              <c:ext xmlns:c16="http://schemas.microsoft.com/office/drawing/2014/chart" uri="{C3380CC4-5D6E-409C-BE32-E72D297353CC}">
                <c16:uniqueId val="{00000000-437E-45A8-962E-CB4E2C2ED2F4}"/>
              </c:ext>
            </c:extLst>
          </c:dPt>
          <c:dPt>
            <c:idx val="1"/>
            <c:invertIfNegative val="0"/>
            <c:bubble3D val="0"/>
            <c:extLst>
              <c:ext xmlns:c16="http://schemas.microsoft.com/office/drawing/2014/chart" uri="{C3380CC4-5D6E-409C-BE32-E72D297353CC}">
                <c16:uniqueId val="{00000001-437E-45A8-962E-CB4E2C2ED2F4}"/>
              </c:ext>
            </c:extLst>
          </c:dPt>
          <c:dPt>
            <c:idx val="2"/>
            <c:invertIfNegative val="0"/>
            <c:bubble3D val="0"/>
            <c:extLst>
              <c:ext xmlns:c16="http://schemas.microsoft.com/office/drawing/2014/chart" uri="{C3380CC4-5D6E-409C-BE32-E72D297353CC}">
                <c16:uniqueId val="{00000002-437E-45A8-962E-CB4E2C2ED2F4}"/>
              </c:ext>
            </c:extLst>
          </c:dPt>
          <c:dLbls>
            <c:dLbl>
              <c:idx val="1"/>
              <c:layout>
                <c:manualLayout>
                  <c:x val="-1.9705723721408858E-2"/>
                  <c:y val="-1.0278148568197441E-2"/>
                </c:manualLayout>
              </c:layout>
              <c:showLegendKey val="0"/>
              <c:showVal val="1"/>
              <c:showCatName val="0"/>
              <c:showSerName val="0"/>
              <c:showPercent val="0"/>
              <c:showBubbleSize val="0"/>
              <c:extLst>
                <c:ext xmlns:c15="http://schemas.microsoft.com/office/drawing/2012/chart" uri="{CE6537A1-D6FC-4f65-9D91-7224C49458BB}">
                  <c15:layout>
                    <c:manualLayout>
                      <c:w val="0.35541243303933023"/>
                      <c:h val="0.10230452390689965"/>
                    </c:manualLayout>
                  </c15:layout>
                </c:ext>
                <c:ext xmlns:c16="http://schemas.microsoft.com/office/drawing/2014/chart" uri="{C3380CC4-5D6E-409C-BE32-E72D297353CC}">
                  <c16:uniqueId val="{00000001-437E-45A8-962E-CB4E2C2ED2F4}"/>
                </c:ext>
              </c:extLst>
            </c:dLbl>
            <c:spPr>
              <a:noFill/>
              <a:ln>
                <a:noFill/>
              </a:ln>
              <a:effectLst/>
            </c:spPr>
            <c:txPr>
              <a:bodyPr/>
              <a:lstStyle/>
              <a:p>
                <a:pPr algn="ctr">
                  <a:defRPr lang="es-MX" sz="1100" b="1" i="0" u="none" strike="noStrike" kern="1200" baseline="0">
                    <a:solidFill>
                      <a:schemeClr val="tx1">
                        <a:lumMod val="75000"/>
                        <a:lumOff val="25000"/>
                      </a:schemeClr>
                    </a:solidFill>
                    <a:effectLst/>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Hoja1!$A$2:$A$4</c:f>
              <c:strCache>
                <c:ptCount val="3"/>
                <c:pt idx="0">
                  <c:v>alguna vez usted o algún adulto en su hogar sintió hambre, pero no comió</c:v>
                </c:pt>
                <c:pt idx="1">
                  <c:v>alguna vez usted o algún adulto en su hogar sólo comió una vez al día o dejó de comer todo un día</c:v>
                </c:pt>
                <c:pt idx="2">
                  <c:v>alguna vez tuvieron que hacer algo que hubieran preferido no hacer para conseguir comida, tal como mendigar (pedir limosna) o mandar a los niños a trabajar</c:v>
                </c:pt>
              </c:strCache>
            </c:strRef>
          </c:cat>
          <c:val>
            <c:numRef>
              <c:f>Hoja1!$B$2:$B$4</c:f>
              <c:numCache>
                <c:formatCode>###0.0%</c:formatCode>
                <c:ptCount val="3"/>
                <c:pt idx="0">
                  <c:v>0.20499999999999999</c:v>
                </c:pt>
                <c:pt idx="1">
                  <c:v>0.125</c:v>
                </c:pt>
              </c:numCache>
            </c:numRef>
          </c:val>
          <c:extLst>
            <c:ext xmlns:c16="http://schemas.microsoft.com/office/drawing/2014/chart" uri="{C3380CC4-5D6E-409C-BE32-E72D297353CC}">
              <c16:uniqueId val="{00000003-437E-45A8-962E-CB4E2C2ED2F4}"/>
            </c:ext>
          </c:extLst>
        </c:ser>
        <c:dLbls>
          <c:showLegendKey val="0"/>
          <c:showVal val="0"/>
          <c:showCatName val="0"/>
          <c:showSerName val="0"/>
          <c:showPercent val="0"/>
          <c:showBubbleSize val="0"/>
        </c:dLbls>
        <c:gapWidth val="25"/>
        <c:gapDepth val="138"/>
        <c:shape val="box"/>
        <c:axId val="229664160"/>
        <c:axId val="229664552"/>
        <c:axId val="0"/>
      </c:bar3DChart>
      <c:catAx>
        <c:axId val="229664160"/>
        <c:scaling>
          <c:orientation val="maxMin"/>
        </c:scaling>
        <c:delete val="1"/>
        <c:axPos val="l"/>
        <c:numFmt formatCode="General" sourceLinked="0"/>
        <c:majorTickMark val="out"/>
        <c:minorTickMark val="none"/>
        <c:tickLblPos val="nextTo"/>
        <c:crossAx val="229664552"/>
        <c:crosses val="autoZero"/>
        <c:auto val="1"/>
        <c:lblAlgn val="ctr"/>
        <c:lblOffset val="100"/>
        <c:noMultiLvlLbl val="0"/>
      </c:catAx>
      <c:valAx>
        <c:axId val="229664552"/>
        <c:scaling>
          <c:orientation val="minMax"/>
          <c:max val="1"/>
        </c:scaling>
        <c:delete val="1"/>
        <c:axPos val="t"/>
        <c:numFmt formatCode="###0.0%" sourceLinked="1"/>
        <c:majorTickMark val="out"/>
        <c:minorTickMark val="none"/>
        <c:tickLblPos val="nextTo"/>
        <c:crossAx val="229664160"/>
        <c:crosses val="autoZero"/>
        <c:crossBetween val="between"/>
      </c:valAx>
    </c:plotArea>
    <c:plotVisOnly val="1"/>
    <c:dispBlanksAs val="gap"/>
    <c:showDLblsOverMax val="0"/>
  </c:chart>
  <c:txPr>
    <a:bodyPr/>
    <a:lstStyle/>
    <a:p>
      <a:pPr>
        <a:defRPr sz="1800"/>
      </a:pPr>
      <a:endParaRPr lang="es-MX"/>
    </a:p>
  </c:txPr>
  <c:externalData r:id="rId1">
    <c:autoUpdate val="0"/>
  </c:externalData>
</c:chartSpace>
</file>

<file path=ppt/charts/chart15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0"/>
      <c:rotY val="0"/>
      <c:rAngAx val="0"/>
      <c:perspective val="0"/>
    </c:view3D>
    <c:floor>
      <c:thickness val="0"/>
    </c:floor>
    <c:sideWall>
      <c:thickness val="0"/>
    </c:sideWall>
    <c:backWall>
      <c:thickness val="0"/>
    </c:backWall>
    <c:plotArea>
      <c:layout>
        <c:manualLayout>
          <c:layoutTarget val="inner"/>
          <c:xMode val="edge"/>
          <c:yMode val="edge"/>
          <c:x val="1.0880031687807616E-2"/>
          <c:y val="1.1600389678645391E-3"/>
          <c:w val="0.90340409394944288"/>
          <c:h val="0.96627898152161495"/>
        </c:manualLayout>
      </c:layout>
      <c:bar3DChart>
        <c:barDir val="bar"/>
        <c:grouping val="clustered"/>
        <c:varyColors val="0"/>
        <c:ser>
          <c:idx val="0"/>
          <c:order val="0"/>
          <c:tx>
            <c:strRef>
              <c:f>Hoja1!$B$1</c:f>
              <c:strCache>
                <c:ptCount val="1"/>
                <c:pt idx="0">
                  <c:v>Serie 1</c:v>
                </c:pt>
              </c:strCache>
            </c:strRef>
          </c:tx>
          <c:spPr>
            <a:gradFill flip="none" rotWithShape="1">
              <a:gsLst>
                <a:gs pos="0">
                  <a:schemeClr val="accent5">
                    <a:lumMod val="50000"/>
                    <a:shade val="30000"/>
                    <a:satMod val="115000"/>
                  </a:schemeClr>
                </a:gs>
                <a:gs pos="50000">
                  <a:schemeClr val="accent5">
                    <a:lumMod val="50000"/>
                    <a:shade val="67500"/>
                    <a:satMod val="115000"/>
                  </a:schemeClr>
                </a:gs>
                <a:gs pos="100000">
                  <a:schemeClr val="accent5">
                    <a:lumMod val="50000"/>
                    <a:shade val="100000"/>
                    <a:satMod val="115000"/>
                  </a:schemeClr>
                </a:gs>
              </a:gsLst>
              <a:lin ang="10800000" scaled="1"/>
              <a:tileRect/>
            </a:gradFill>
            <a:ln>
              <a:solidFill>
                <a:schemeClr val="tx1">
                  <a:lumMod val="95000"/>
                  <a:lumOff val="5000"/>
                </a:schemeClr>
              </a:solidFill>
            </a:ln>
            <a:scene3d>
              <a:camera prst="orthographicFront"/>
              <a:lightRig rig="threePt" dir="t"/>
            </a:scene3d>
            <a:sp3d>
              <a:bevelT w="0" h="0"/>
            </a:sp3d>
          </c:spPr>
          <c:invertIfNegative val="0"/>
          <c:dPt>
            <c:idx val="0"/>
            <c:invertIfNegative val="0"/>
            <c:bubble3D val="0"/>
            <c:extLst>
              <c:ext xmlns:c16="http://schemas.microsoft.com/office/drawing/2014/chart" uri="{C3380CC4-5D6E-409C-BE32-E72D297353CC}">
                <c16:uniqueId val="{00000000-7499-4134-AD58-4622A7CE611D}"/>
              </c:ext>
            </c:extLst>
          </c:dPt>
          <c:dPt>
            <c:idx val="1"/>
            <c:invertIfNegative val="0"/>
            <c:bubble3D val="0"/>
            <c:extLst>
              <c:ext xmlns:c16="http://schemas.microsoft.com/office/drawing/2014/chart" uri="{C3380CC4-5D6E-409C-BE32-E72D297353CC}">
                <c16:uniqueId val="{00000001-7499-4134-AD58-4622A7CE611D}"/>
              </c:ext>
            </c:extLst>
          </c:dPt>
          <c:dPt>
            <c:idx val="2"/>
            <c:invertIfNegative val="0"/>
            <c:bubble3D val="0"/>
            <c:extLst>
              <c:ext xmlns:c16="http://schemas.microsoft.com/office/drawing/2014/chart" uri="{C3380CC4-5D6E-409C-BE32-E72D297353CC}">
                <c16:uniqueId val="{00000002-7499-4134-AD58-4622A7CE611D}"/>
              </c:ext>
            </c:extLst>
          </c:dPt>
          <c:dLbls>
            <c:spPr>
              <a:noFill/>
              <a:ln>
                <a:noFill/>
              </a:ln>
              <a:effectLst/>
            </c:spPr>
            <c:txPr>
              <a:bodyPr/>
              <a:lstStyle/>
              <a:p>
                <a:pPr algn="ctr">
                  <a:defRPr lang="es-MX" sz="1100" b="1" i="0" u="none" strike="noStrike" kern="1200" baseline="0">
                    <a:solidFill>
                      <a:schemeClr val="tx1">
                        <a:lumMod val="75000"/>
                        <a:lumOff val="25000"/>
                      </a:schemeClr>
                    </a:solidFill>
                    <a:effectLst/>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Hoja1!$A$2:$A$4</c:f>
              <c:strCache>
                <c:ptCount val="3"/>
                <c:pt idx="0">
                  <c:v>alguna vez usted o algún adulto en su hogar sintió hambre, pero no comió</c:v>
                </c:pt>
                <c:pt idx="1">
                  <c:v>alguna vez usted o algún adulto en su hogar sólo comió una vez al día o dejó de comer todo un día</c:v>
                </c:pt>
                <c:pt idx="2">
                  <c:v>alguna vez tuvieron que hacer algo que hubieran preferido no hacer para conseguir comida, tal como mendigar (pedir limosna) o mandar a los niños a trabajar</c:v>
                </c:pt>
              </c:strCache>
            </c:strRef>
          </c:cat>
          <c:val>
            <c:numRef>
              <c:f>Hoja1!$B$2:$B$4</c:f>
              <c:numCache>
                <c:formatCode>General</c:formatCode>
                <c:ptCount val="3"/>
                <c:pt idx="2" formatCode="###0.0%">
                  <c:v>0.104</c:v>
                </c:pt>
              </c:numCache>
            </c:numRef>
          </c:val>
          <c:extLst>
            <c:ext xmlns:c16="http://schemas.microsoft.com/office/drawing/2014/chart" uri="{C3380CC4-5D6E-409C-BE32-E72D297353CC}">
              <c16:uniqueId val="{00000003-7499-4134-AD58-4622A7CE611D}"/>
            </c:ext>
          </c:extLst>
        </c:ser>
        <c:dLbls>
          <c:showLegendKey val="0"/>
          <c:showVal val="0"/>
          <c:showCatName val="0"/>
          <c:showSerName val="0"/>
          <c:showPercent val="0"/>
          <c:showBubbleSize val="0"/>
        </c:dLbls>
        <c:gapWidth val="25"/>
        <c:gapDepth val="138"/>
        <c:shape val="box"/>
        <c:axId val="229664160"/>
        <c:axId val="229664552"/>
        <c:axId val="0"/>
      </c:bar3DChart>
      <c:catAx>
        <c:axId val="229664160"/>
        <c:scaling>
          <c:orientation val="maxMin"/>
        </c:scaling>
        <c:delete val="1"/>
        <c:axPos val="l"/>
        <c:numFmt formatCode="General" sourceLinked="0"/>
        <c:majorTickMark val="out"/>
        <c:minorTickMark val="none"/>
        <c:tickLblPos val="nextTo"/>
        <c:crossAx val="229664552"/>
        <c:crosses val="autoZero"/>
        <c:auto val="1"/>
        <c:lblAlgn val="ctr"/>
        <c:lblOffset val="100"/>
        <c:noMultiLvlLbl val="0"/>
      </c:catAx>
      <c:valAx>
        <c:axId val="229664552"/>
        <c:scaling>
          <c:orientation val="minMax"/>
          <c:max val="1"/>
        </c:scaling>
        <c:delete val="1"/>
        <c:axPos val="t"/>
        <c:numFmt formatCode="General" sourceLinked="1"/>
        <c:majorTickMark val="out"/>
        <c:minorTickMark val="none"/>
        <c:tickLblPos val="nextTo"/>
        <c:crossAx val="229664160"/>
        <c:crosses val="autoZero"/>
        <c:crossBetween val="between"/>
      </c:valAx>
    </c:plotArea>
    <c:plotVisOnly val="1"/>
    <c:dispBlanksAs val="gap"/>
    <c:showDLblsOverMax val="0"/>
  </c:chart>
  <c:txPr>
    <a:bodyPr/>
    <a:lstStyle/>
    <a:p>
      <a:pPr>
        <a:defRPr sz="1800"/>
      </a:pPr>
      <a:endParaRPr lang="es-MX"/>
    </a:p>
  </c:txPr>
  <c:externalData r:id="rId1">
    <c:autoUpdate val="0"/>
  </c:externalData>
</c:chartSpace>
</file>

<file path=ppt/charts/chart15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0"/>
      <c:rotY val="0"/>
      <c:rAngAx val="0"/>
      <c:perspective val="0"/>
    </c:view3D>
    <c:floor>
      <c:thickness val="0"/>
    </c:floor>
    <c:sideWall>
      <c:thickness val="0"/>
    </c:sideWall>
    <c:backWall>
      <c:thickness val="0"/>
    </c:backWall>
    <c:plotArea>
      <c:layout>
        <c:manualLayout>
          <c:layoutTarget val="inner"/>
          <c:xMode val="edge"/>
          <c:yMode val="edge"/>
          <c:x val="1.0880031687807616E-2"/>
          <c:y val="1.1600389678645391E-3"/>
          <c:w val="0.90340409394944288"/>
          <c:h val="0.96627898152161495"/>
        </c:manualLayout>
      </c:layout>
      <c:bar3DChart>
        <c:barDir val="bar"/>
        <c:grouping val="clustered"/>
        <c:varyColors val="0"/>
        <c:ser>
          <c:idx val="0"/>
          <c:order val="0"/>
          <c:tx>
            <c:strRef>
              <c:f>Hoja1!$B$1</c:f>
              <c:strCache>
                <c:ptCount val="1"/>
                <c:pt idx="0">
                  <c:v>Serie 1</c:v>
                </c:pt>
              </c:strCache>
            </c:strRef>
          </c:tx>
          <c:spPr>
            <a:gradFill flip="none" rotWithShape="1">
              <a:gsLst>
                <a:gs pos="0">
                  <a:schemeClr val="accent5">
                    <a:lumMod val="50000"/>
                    <a:shade val="30000"/>
                    <a:satMod val="115000"/>
                  </a:schemeClr>
                </a:gs>
                <a:gs pos="50000">
                  <a:schemeClr val="accent5">
                    <a:lumMod val="50000"/>
                    <a:shade val="67500"/>
                    <a:satMod val="115000"/>
                  </a:schemeClr>
                </a:gs>
                <a:gs pos="100000">
                  <a:schemeClr val="accent5">
                    <a:lumMod val="50000"/>
                    <a:shade val="100000"/>
                    <a:satMod val="115000"/>
                  </a:schemeClr>
                </a:gs>
              </a:gsLst>
              <a:lin ang="10800000" scaled="1"/>
              <a:tileRect/>
            </a:gradFill>
            <a:ln>
              <a:solidFill>
                <a:schemeClr val="tx1">
                  <a:lumMod val="95000"/>
                  <a:lumOff val="5000"/>
                </a:schemeClr>
              </a:solidFill>
            </a:ln>
            <a:scene3d>
              <a:camera prst="orthographicFront"/>
              <a:lightRig rig="threePt" dir="t"/>
            </a:scene3d>
            <a:sp3d>
              <a:bevelT w="0" h="0"/>
            </a:sp3d>
          </c:spPr>
          <c:invertIfNegative val="0"/>
          <c:dPt>
            <c:idx val="0"/>
            <c:invertIfNegative val="0"/>
            <c:bubble3D val="0"/>
            <c:extLst>
              <c:ext xmlns:c16="http://schemas.microsoft.com/office/drawing/2014/chart" uri="{C3380CC4-5D6E-409C-BE32-E72D297353CC}">
                <c16:uniqueId val="{00000000-BD2A-4D70-9240-23B696C26FF0}"/>
              </c:ext>
            </c:extLst>
          </c:dPt>
          <c:dPt>
            <c:idx val="1"/>
            <c:invertIfNegative val="0"/>
            <c:bubble3D val="0"/>
            <c:extLst>
              <c:ext xmlns:c16="http://schemas.microsoft.com/office/drawing/2014/chart" uri="{C3380CC4-5D6E-409C-BE32-E72D297353CC}">
                <c16:uniqueId val="{00000001-BD2A-4D70-9240-23B696C26FF0}"/>
              </c:ext>
            </c:extLst>
          </c:dPt>
          <c:dPt>
            <c:idx val="2"/>
            <c:invertIfNegative val="0"/>
            <c:bubble3D val="0"/>
            <c:extLst>
              <c:ext xmlns:c16="http://schemas.microsoft.com/office/drawing/2014/chart" uri="{C3380CC4-5D6E-409C-BE32-E72D297353CC}">
                <c16:uniqueId val="{00000002-BD2A-4D70-9240-23B696C26FF0}"/>
              </c:ext>
            </c:extLst>
          </c:dPt>
          <c:dLbls>
            <c:spPr>
              <a:noFill/>
              <a:ln>
                <a:noFill/>
              </a:ln>
              <a:effectLst/>
            </c:spPr>
            <c:txPr>
              <a:bodyPr/>
              <a:lstStyle/>
              <a:p>
                <a:pPr algn="ctr">
                  <a:defRPr lang="es-MX" sz="1100" b="1" i="0" u="none" strike="noStrike" kern="1200" baseline="0">
                    <a:solidFill>
                      <a:schemeClr val="tx1">
                        <a:lumMod val="75000"/>
                        <a:lumOff val="25000"/>
                      </a:schemeClr>
                    </a:solidFill>
                    <a:effectLst/>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Hoja1!$A$2:$A$4</c:f>
              <c:strCache>
                <c:ptCount val="3"/>
                <c:pt idx="0">
                  <c:v>alguna vez usted o algún adulto en su hogar sintió hambre, pero no comió</c:v>
                </c:pt>
                <c:pt idx="1">
                  <c:v>alguna vez usted o algún adulto en su hogar sólo comió una vez al día o dejó de comer todo un día</c:v>
                </c:pt>
                <c:pt idx="2">
                  <c:v>alguna vez tuvieron que hacer algo que hubieran preferido no hacer para conseguir comida, tal como mendigar (pedir limosna) o mandar a los niños a trabajar</c:v>
                </c:pt>
              </c:strCache>
            </c:strRef>
          </c:cat>
          <c:val>
            <c:numRef>
              <c:f>Hoja1!$B$2:$B$4</c:f>
              <c:numCache>
                <c:formatCode>###0.0%</c:formatCode>
                <c:ptCount val="3"/>
                <c:pt idx="1">
                  <c:v>0.11600000000000001</c:v>
                </c:pt>
              </c:numCache>
            </c:numRef>
          </c:val>
          <c:extLst>
            <c:ext xmlns:c16="http://schemas.microsoft.com/office/drawing/2014/chart" uri="{C3380CC4-5D6E-409C-BE32-E72D297353CC}">
              <c16:uniqueId val="{00000003-BD2A-4D70-9240-23B696C26FF0}"/>
            </c:ext>
          </c:extLst>
        </c:ser>
        <c:dLbls>
          <c:showLegendKey val="0"/>
          <c:showVal val="0"/>
          <c:showCatName val="0"/>
          <c:showSerName val="0"/>
          <c:showPercent val="0"/>
          <c:showBubbleSize val="0"/>
        </c:dLbls>
        <c:gapWidth val="25"/>
        <c:gapDepth val="138"/>
        <c:shape val="box"/>
        <c:axId val="229664160"/>
        <c:axId val="229664552"/>
        <c:axId val="0"/>
      </c:bar3DChart>
      <c:catAx>
        <c:axId val="229664160"/>
        <c:scaling>
          <c:orientation val="maxMin"/>
        </c:scaling>
        <c:delete val="1"/>
        <c:axPos val="l"/>
        <c:numFmt formatCode="General" sourceLinked="0"/>
        <c:majorTickMark val="out"/>
        <c:minorTickMark val="none"/>
        <c:tickLblPos val="nextTo"/>
        <c:crossAx val="229664552"/>
        <c:crosses val="autoZero"/>
        <c:auto val="1"/>
        <c:lblAlgn val="ctr"/>
        <c:lblOffset val="100"/>
        <c:noMultiLvlLbl val="0"/>
      </c:catAx>
      <c:valAx>
        <c:axId val="229664552"/>
        <c:scaling>
          <c:orientation val="minMax"/>
          <c:max val="1"/>
        </c:scaling>
        <c:delete val="1"/>
        <c:axPos val="t"/>
        <c:numFmt formatCode="###0.0%" sourceLinked="1"/>
        <c:majorTickMark val="out"/>
        <c:minorTickMark val="none"/>
        <c:tickLblPos val="nextTo"/>
        <c:crossAx val="229664160"/>
        <c:crosses val="autoZero"/>
        <c:crossBetween val="between"/>
      </c:valAx>
    </c:plotArea>
    <c:plotVisOnly val="1"/>
    <c:dispBlanksAs val="gap"/>
    <c:showDLblsOverMax val="0"/>
  </c:chart>
  <c:txPr>
    <a:bodyPr/>
    <a:lstStyle/>
    <a:p>
      <a:pPr>
        <a:defRPr sz="1800"/>
      </a:pPr>
      <a:endParaRPr lang="es-MX"/>
    </a:p>
  </c:txPr>
  <c:externalData r:id="rId1">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0"/>
      <c:rotY val="0"/>
      <c:rAngAx val="0"/>
      <c:perspective val="0"/>
    </c:view3D>
    <c:floor>
      <c:thickness val="0"/>
    </c:floor>
    <c:sideWall>
      <c:thickness val="0"/>
    </c:sideWall>
    <c:backWall>
      <c:thickness val="0"/>
    </c:backWall>
    <c:plotArea>
      <c:layout>
        <c:manualLayout>
          <c:layoutTarget val="inner"/>
          <c:xMode val="edge"/>
          <c:yMode val="edge"/>
          <c:x val="3.0703052767890589E-2"/>
          <c:y val="1.4206959762781664E-2"/>
          <c:w val="0.80911504000878565"/>
          <c:h val="0.96627898152161495"/>
        </c:manualLayout>
      </c:layout>
      <c:bar3DChart>
        <c:barDir val="bar"/>
        <c:grouping val="clustered"/>
        <c:varyColors val="0"/>
        <c:ser>
          <c:idx val="0"/>
          <c:order val="0"/>
          <c:tx>
            <c:strRef>
              <c:f>Hoja1!$B$1</c:f>
              <c:strCache>
                <c:ptCount val="1"/>
                <c:pt idx="0">
                  <c:v>Serie 1</c:v>
                </c:pt>
              </c:strCache>
            </c:strRef>
          </c:tx>
          <c:spPr>
            <a:gradFill flip="none" rotWithShape="1">
              <a:gsLst>
                <a:gs pos="0">
                  <a:schemeClr val="accent5">
                    <a:lumMod val="50000"/>
                    <a:shade val="30000"/>
                    <a:satMod val="115000"/>
                  </a:schemeClr>
                </a:gs>
                <a:gs pos="50000">
                  <a:schemeClr val="accent5">
                    <a:lumMod val="50000"/>
                    <a:shade val="67500"/>
                    <a:satMod val="115000"/>
                  </a:schemeClr>
                </a:gs>
                <a:gs pos="100000">
                  <a:schemeClr val="accent5">
                    <a:lumMod val="50000"/>
                    <a:shade val="100000"/>
                    <a:satMod val="115000"/>
                  </a:schemeClr>
                </a:gs>
              </a:gsLst>
              <a:lin ang="2700000" scaled="1"/>
              <a:tileRect/>
            </a:gradFill>
            <a:ln>
              <a:solidFill>
                <a:schemeClr val="tx1">
                  <a:lumMod val="95000"/>
                  <a:lumOff val="5000"/>
                </a:schemeClr>
              </a:solidFill>
            </a:ln>
            <a:scene3d>
              <a:camera prst="orthographicFront"/>
              <a:lightRig rig="threePt" dir="t"/>
            </a:scene3d>
            <a:sp3d>
              <a:bevelT w="0" h="0"/>
            </a:sp3d>
          </c:spPr>
          <c:invertIfNegative val="0"/>
          <c:dPt>
            <c:idx val="0"/>
            <c:invertIfNegative val="0"/>
            <c:bubble3D val="0"/>
            <c:extLst>
              <c:ext xmlns:c16="http://schemas.microsoft.com/office/drawing/2014/chart" uri="{C3380CC4-5D6E-409C-BE32-E72D297353CC}">
                <c16:uniqueId val="{00000000-E137-481E-8C9D-5EE8AF0E12F1}"/>
              </c:ext>
            </c:extLst>
          </c:dPt>
          <c:dPt>
            <c:idx val="1"/>
            <c:invertIfNegative val="0"/>
            <c:bubble3D val="0"/>
            <c:extLst>
              <c:ext xmlns:c16="http://schemas.microsoft.com/office/drawing/2014/chart" uri="{C3380CC4-5D6E-409C-BE32-E72D297353CC}">
                <c16:uniqueId val="{00000001-E137-481E-8C9D-5EE8AF0E12F1}"/>
              </c:ext>
            </c:extLst>
          </c:dPt>
          <c:dPt>
            <c:idx val="2"/>
            <c:invertIfNegative val="0"/>
            <c:bubble3D val="0"/>
            <c:extLst>
              <c:ext xmlns:c16="http://schemas.microsoft.com/office/drawing/2014/chart" uri="{C3380CC4-5D6E-409C-BE32-E72D297353CC}">
                <c16:uniqueId val="{00000002-E137-481E-8C9D-5EE8AF0E12F1}"/>
              </c:ext>
            </c:extLst>
          </c:dPt>
          <c:dLbls>
            <c:spPr>
              <a:noFill/>
              <a:ln>
                <a:noFill/>
              </a:ln>
              <a:effectLst/>
            </c:spPr>
            <c:txPr>
              <a:bodyPr wrap="square" lIns="38100" tIns="19050" rIns="38100" bIns="19050" anchor="ctr">
                <a:spAutoFit/>
              </a:bodyPr>
              <a:lstStyle/>
              <a:p>
                <a:pPr>
                  <a:defRPr sz="1100" b="1">
                    <a:solidFill>
                      <a:schemeClr val="tx1">
                        <a:lumMod val="75000"/>
                        <a:lumOff val="25000"/>
                      </a:schemeClr>
                    </a:solidFill>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layout/>
                <c15:showLeaderLines val="1"/>
              </c:ext>
            </c:extLst>
          </c:dLbls>
          <c:cat>
            <c:strRef>
              <c:f>Hoja1!$A$2:$A$4</c:f>
              <c:strCache>
                <c:ptCount val="3"/>
                <c:pt idx="0">
                  <c:v>Casa</c:v>
                </c:pt>
                <c:pt idx="1">
                  <c:v>Departamento en el último piso</c:v>
                </c:pt>
                <c:pt idx="2">
                  <c:v>Departamento en planta baja o piso intermedio</c:v>
                </c:pt>
              </c:strCache>
            </c:strRef>
          </c:cat>
          <c:val>
            <c:numRef>
              <c:f>Hoja1!$B$2:$B$4</c:f>
              <c:numCache>
                <c:formatCode>###0.0%</c:formatCode>
                <c:ptCount val="3"/>
                <c:pt idx="0">
                  <c:v>0.71799999999999997</c:v>
                </c:pt>
                <c:pt idx="1">
                  <c:v>8.3000000000000004E-2</c:v>
                </c:pt>
                <c:pt idx="2">
                  <c:v>0.19900000000000001</c:v>
                </c:pt>
              </c:numCache>
            </c:numRef>
          </c:val>
          <c:shape val="cylinder"/>
          <c:extLst>
            <c:ext xmlns:c16="http://schemas.microsoft.com/office/drawing/2014/chart" uri="{C3380CC4-5D6E-409C-BE32-E72D297353CC}">
              <c16:uniqueId val="{00000003-E137-481E-8C9D-5EE8AF0E12F1}"/>
            </c:ext>
          </c:extLst>
        </c:ser>
        <c:dLbls>
          <c:showLegendKey val="0"/>
          <c:showVal val="1"/>
          <c:showCatName val="0"/>
          <c:showSerName val="0"/>
          <c:showPercent val="0"/>
          <c:showBubbleSize val="0"/>
        </c:dLbls>
        <c:gapWidth val="25"/>
        <c:gapDepth val="138"/>
        <c:shape val="box"/>
        <c:axId val="229664160"/>
        <c:axId val="229664552"/>
        <c:axId val="0"/>
      </c:bar3DChart>
      <c:catAx>
        <c:axId val="229664160"/>
        <c:scaling>
          <c:orientation val="maxMin"/>
        </c:scaling>
        <c:delete val="1"/>
        <c:axPos val="l"/>
        <c:numFmt formatCode="General" sourceLinked="0"/>
        <c:majorTickMark val="out"/>
        <c:minorTickMark val="none"/>
        <c:tickLblPos val="nextTo"/>
        <c:crossAx val="229664552"/>
        <c:crosses val="autoZero"/>
        <c:auto val="1"/>
        <c:lblAlgn val="ctr"/>
        <c:lblOffset val="100"/>
        <c:noMultiLvlLbl val="0"/>
      </c:catAx>
      <c:valAx>
        <c:axId val="229664552"/>
        <c:scaling>
          <c:orientation val="minMax"/>
          <c:max val="1"/>
        </c:scaling>
        <c:delete val="1"/>
        <c:axPos val="t"/>
        <c:numFmt formatCode="###0.0%" sourceLinked="1"/>
        <c:majorTickMark val="out"/>
        <c:minorTickMark val="none"/>
        <c:tickLblPos val="nextTo"/>
        <c:crossAx val="229664160"/>
        <c:crosses val="autoZero"/>
        <c:crossBetween val="between"/>
      </c:valAx>
    </c:plotArea>
    <c:plotVisOnly val="1"/>
    <c:dispBlanksAs val="gap"/>
    <c:showDLblsOverMax val="0"/>
  </c:chart>
  <c:txPr>
    <a:bodyPr/>
    <a:lstStyle/>
    <a:p>
      <a:pPr>
        <a:defRPr sz="1800"/>
      </a:pPr>
      <a:endParaRPr lang="es-MX"/>
    </a:p>
  </c:txPr>
  <c:externalData r:id="rId1">
    <c:autoUpdate val="0"/>
  </c:externalData>
</c:chartSpace>
</file>

<file path=ppt/charts/chart16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0"/>
      <c:rotY val="0"/>
      <c:rAngAx val="0"/>
      <c:perspective val="0"/>
    </c:view3D>
    <c:floor>
      <c:thickness val="0"/>
    </c:floor>
    <c:sideWall>
      <c:thickness val="0"/>
    </c:sideWall>
    <c:backWall>
      <c:thickness val="0"/>
    </c:backWall>
    <c:plotArea>
      <c:layout>
        <c:manualLayout>
          <c:layoutTarget val="inner"/>
          <c:xMode val="edge"/>
          <c:yMode val="edge"/>
          <c:x val="1.0880031687807616E-2"/>
          <c:y val="1.1600389678645391E-3"/>
          <c:w val="0.90340409394944288"/>
          <c:h val="0.96627898152161495"/>
        </c:manualLayout>
      </c:layout>
      <c:bar3DChart>
        <c:barDir val="bar"/>
        <c:grouping val="clustered"/>
        <c:varyColors val="0"/>
        <c:ser>
          <c:idx val="0"/>
          <c:order val="0"/>
          <c:tx>
            <c:strRef>
              <c:f>Hoja1!$B$1</c:f>
              <c:strCache>
                <c:ptCount val="1"/>
                <c:pt idx="0">
                  <c:v>Serie 1</c:v>
                </c:pt>
              </c:strCache>
            </c:strRef>
          </c:tx>
          <c:spPr>
            <a:gradFill flip="none" rotWithShape="1">
              <a:gsLst>
                <a:gs pos="0">
                  <a:schemeClr val="accent5">
                    <a:lumMod val="50000"/>
                    <a:shade val="30000"/>
                    <a:satMod val="115000"/>
                  </a:schemeClr>
                </a:gs>
                <a:gs pos="50000">
                  <a:schemeClr val="accent5">
                    <a:lumMod val="50000"/>
                    <a:shade val="67500"/>
                    <a:satMod val="115000"/>
                  </a:schemeClr>
                </a:gs>
                <a:gs pos="100000">
                  <a:schemeClr val="accent5">
                    <a:lumMod val="50000"/>
                    <a:shade val="100000"/>
                    <a:satMod val="115000"/>
                  </a:schemeClr>
                </a:gs>
              </a:gsLst>
              <a:lin ang="10800000" scaled="1"/>
              <a:tileRect/>
            </a:gradFill>
            <a:ln>
              <a:solidFill>
                <a:schemeClr val="tx1">
                  <a:lumMod val="95000"/>
                  <a:lumOff val="5000"/>
                </a:schemeClr>
              </a:solidFill>
            </a:ln>
            <a:scene3d>
              <a:camera prst="orthographicFront"/>
              <a:lightRig rig="threePt" dir="t"/>
            </a:scene3d>
            <a:sp3d>
              <a:bevelT w="0" h="0"/>
            </a:sp3d>
          </c:spPr>
          <c:invertIfNegative val="0"/>
          <c:dPt>
            <c:idx val="0"/>
            <c:invertIfNegative val="0"/>
            <c:bubble3D val="0"/>
            <c:extLst>
              <c:ext xmlns:c16="http://schemas.microsoft.com/office/drawing/2014/chart" uri="{C3380CC4-5D6E-409C-BE32-E72D297353CC}">
                <c16:uniqueId val="{00000001-5640-4AF7-BF58-E04464C5F302}"/>
              </c:ext>
            </c:extLst>
          </c:dPt>
          <c:dPt>
            <c:idx val="1"/>
            <c:invertIfNegative val="0"/>
            <c:bubble3D val="0"/>
            <c:extLst>
              <c:ext xmlns:c16="http://schemas.microsoft.com/office/drawing/2014/chart" uri="{C3380CC4-5D6E-409C-BE32-E72D297353CC}">
                <c16:uniqueId val="{00000003-5640-4AF7-BF58-E04464C5F302}"/>
              </c:ext>
            </c:extLst>
          </c:dPt>
          <c:dLbls>
            <c:spPr>
              <a:noFill/>
              <a:ln>
                <a:noFill/>
              </a:ln>
              <a:effectLst/>
            </c:spPr>
            <c:txPr>
              <a:bodyPr/>
              <a:lstStyle/>
              <a:p>
                <a:pPr algn="ctr">
                  <a:defRPr lang="es-MX" sz="1100" b="1" i="0" u="none" strike="noStrike" kern="1200" baseline="0">
                    <a:solidFill>
                      <a:schemeClr val="tx1">
                        <a:lumMod val="75000"/>
                        <a:lumOff val="25000"/>
                      </a:schemeClr>
                    </a:solidFill>
                    <a:effectLst/>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Hoja1!$A$2:$A$3</c:f>
              <c:strCache>
                <c:ptCount val="2"/>
                <c:pt idx="0">
                  <c:v>la Pensión para el Bienestar de las Personas con Discapacidad Permanente de parte del gobierno federal</c:v>
                </c:pt>
                <c:pt idx="1">
                  <c:v>el Apoyo para el Bienestar de las Niñas y Niños, Hijos de Madres Trabajadoras (antes Estancias infantiles) de parte del gobierno federal</c:v>
                </c:pt>
              </c:strCache>
            </c:strRef>
          </c:cat>
          <c:val>
            <c:numRef>
              <c:f>Hoja1!$B$2:$B$3</c:f>
              <c:numCache>
                <c:formatCode>###0.0%</c:formatCode>
                <c:ptCount val="2"/>
                <c:pt idx="0">
                  <c:v>0.02</c:v>
                </c:pt>
                <c:pt idx="1">
                  <c:v>0.04</c:v>
                </c:pt>
              </c:numCache>
            </c:numRef>
          </c:val>
          <c:extLst>
            <c:ext xmlns:c16="http://schemas.microsoft.com/office/drawing/2014/chart" uri="{C3380CC4-5D6E-409C-BE32-E72D297353CC}">
              <c16:uniqueId val="{00000006-5640-4AF7-BF58-E04464C5F302}"/>
            </c:ext>
          </c:extLst>
        </c:ser>
        <c:dLbls>
          <c:showLegendKey val="0"/>
          <c:showVal val="0"/>
          <c:showCatName val="0"/>
          <c:showSerName val="0"/>
          <c:showPercent val="0"/>
          <c:showBubbleSize val="0"/>
        </c:dLbls>
        <c:gapWidth val="25"/>
        <c:gapDepth val="138"/>
        <c:shape val="box"/>
        <c:axId val="229664160"/>
        <c:axId val="229664552"/>
        <c:axId val="0"/>
      </c:bar3DChart>
      <c:catAx>
        <c:axId val="229664160"/>
        <c:scaling>
          <c:orientation val="maxMin"/>
        </c:scaling>
        <c:delete val="1"/>
        <c:axPos val="l"/>
        <c:numFmt formatCode="General" sourceLinked="0"/>
        <c:majorTickMark val="out"/>
        <c:minorTickMark val="none"/>
        <c:tickLblPos val="nextTo"/>
        <c:crossAx val="229664552"/>
        <c:crosses val="autoZero"/>
        <c:auto val="1"/>
        <c:lblAlgn val="ctr"/>
        <c:lblOffset val="100"/>
        <c:noMultiLvlLbl val="0"/>
      </c:catAx>
      <c:valAx>
        <c:axId val="229664552"/>
        <c:scaling>
          <c:orientation val="minMax"/>
          <c:max val="1"/>
        </c:scaling>
        <c:delete val="1"/>
        <c:axPos val="t"/>
        <c:numFmt formatCode="###0.0%" sourceLinked="1"/>
        <c:majorTickMark val="out"/>
        <c:minorTickMark val="none"/>
        <c:tickLblPos val="nextTo"/>
        <c:crossAx val="229664160"/>
        <c:crosses val="autoZero"/>
        <c:crossBetween val="between"/>
      </c:valAx>
    </c:plotArea>
    <c:plotVisOnly val="1"/>
    <c:dispBlanksAs val="gap"/>
    <c:showDLblsOverMax val="0"/>
  </c:chart>
  <c:txPr>
    <a:bodyPr/>
    <a:lstStyle/>
    <a:p>
      <a:pPr>
        <a:defRPr sz="1800"/>
      </a:pPr>
      <a:endParaRPr lang="es-MX"/>
    </a:p>
  </c:txPr>
  <c:externalData r:id="rId1">
    <c:autoUpdate val="0"/>
  </c:externalData>
</c:chartSpace>
</file>

<file path=ppt/charts/chart16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0"/>
      <c:rotY val="0"/>
      <c:rAngAx val="0"/>
      <c:perspective val="0"/>
    </c:view3D>
    <c:floor>
      <c:thickness val="0"/>
    </c:floor>
    <c:sideWall>
      <c:thickness val="0"/>
    </c:sideWall>
    <c:backWall>
      <c:thickness val="0"/>
    </c:backWall>
    <c:plotArea>
      <c:layout>
        <c:manualLayout>
          <c:layoutTarget val="inner"/>
          <c:xMode val="edge"/>
          <c:yMode val="edge"/>
          <c:x val="1.0880031687807616E-2"/>
          <c:y val="1.1600389678645391E-3"/>
          <c:w val="0.90340409394944288"/>
          <c:h val="0.96627898152161495"/>
        </c:manualLayout>
      </c:layout>
      <c:bar3DChart>
        <c:barDir val="bar"/>
        <c:grouping val="clustered"/>
        <c:varyColors val="0"/>
        <c:ser>
          <c:idx val="0"/>
          <c:order val="0"/>
          <c:tx>
            <c:strRef>
              <c:f>Hoja1!$B$1</c:f>
              <c:strCache>
                <c:ptCount val="1"/>
                <c:pt idx="0">
                  <c:v>Serie 1</c:v>
                </c:pt>
              </c:strCache>
            </c:strRef>
          </c:tx>
          <c:spPr>
            <a:gradFill flip="none" rotWithShape="1">
              <a:gsLst>
                <a:gs pos="0">
                  <a:schemeClr val="accent5">
                    <a:lumMod val="50000"/>
                    <a:shade val="30000"/>
                    <a:satMod val="115000"/>
                  </a:schemeClr>
                </a:gs>
                <a:gs pos="50000">
                  <a:schemeClr val="accent5">
                    <a:lumMod val="50000"/>
                    <a:shade val="67500"/>
                    <a:satMod val="115000"/>
                  </a:schemeClr>
                </a:gs>
                <a:gs pos="100000">
                  <a:schemeClr val="accent5">
                    <a:lumMod val="50000"/>
                    <a:shade val="100000"/>
                    <a:satMod val="115000"/>
                  </a:schemeClr>
                </a:gs>
              </a:gsLst>
              <a:lin ang="10800000" scaled="1"/>
              <a:tileRect/>
            </a:gradFill>
            <a:ln>
              <a:solidFill>
                <a:schemeClr val="tx1">
                  <a:lumMod val="95000"/>
                  <a:lumOff val="5000"/>
                </a:schemeClr>
              </a:solidFill>
            </a:ln>
            <a:scene3d>
              <a:camera prst="orthographicFront"/>
              <a:lightRig rig="threePt" dir="t"/>
            </a:scene3d>
            <a:sp3d>
              <a:bevelT w="0" h="0"/>
            </a:sp3d>
          </c:spPr>
          <c:invertIfNegative val="0"/>
          <c:dPt>
            <c:idx val="0"/>
            <c:invertIfNegative val="0"/>
            <c:bubble3D val="0"/>
            <c:extLst>
              <c:ext xmlns:c16="http://schemas.microsoft.com/office/drawing/2014/chart" uri="{C3380CC4-5D6E-409C-BE32-E72D297353CC}">
                <c16:uniqueId val="{00000000-AADD-4F55-A2DE-D7C5B84128C2}"/>
              </c:ext>
            </c:extLst>
          </c:dPt>
          <c:dPt>
            <c:idx val="1"/>
            <c:invertIfNegative val="0"/>
            <c:bubble3D val="0"/>
            <c:extLst>
              <c:ext xmlns:c16="http://schemas.microsoft.com/office/drawing/2014/chart" uri="{C3380CC4-5D6E-409C-BE32-E72D297353CC}">
                <c16:uniqueId val="{00000001-AADD-4F55-A2DE-D7C5B84128C2}"/>
              </c:ext>
            </c:extLst>
          </c:dPt>
          <c:dLbls>
            <c:spPr>
              <a:noFill/>
              <a:ln>
                <a:noFill/>
              </a:ln>
              <a:effectLst/>
            </c:spPr>
            <c:txPr>
              <a:bodyPr/>
              <a:lstStyle/>
              <a:p>
                <a:pPr algn="ctr">
                  <a:defRPr lang="es-MX" sz="1100" b="1" i="0" u="none" strike="noStrike" kern="1200" baseline="0">
                    <a:solidFill>
                      <a:schemeClr val="tx1">
                        <a:lumMod val="75000"/>
                        <a:lumOff val="25000"/>
                      </a:schemeClr>
                    </a:solidFill>
                    <a:effectLst/>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Hoja1!$A$2:$A$3</c:f>
              <c:strCache>
                <c:ptCount val="2"/>
                <c:pt idx="0">
                  <c:v>la Pensión para el Bienestar de las Personas con Discapacidad Permanente de parte del gobierno federal</c:v>
                </c:pt>
                <c:pt idx="1">
                  <c:v>el Apoyo para el Bienestar de las Niñas y Niños, Hijos de Madres Trabajadoras (antes Estancias infantiles) de parte del gobierno federal</c:v>
                </c:pt>
              </c:strCache>
            </c:strRef>
          </c:cat>
          <c:val>
            <c:numRef>
              <c:f>Hoja1!$B$2:$B$3</c:f>
              <c:numCache>
                <c:formatCode>General</c:formatCode>
                <c:ptCount val="2"/>
                <c:pt idx="0" formatCode="###0.0%">
                  <c:v>2.5999999999999999E-2</c:v>
                </c:pt>
              </c:numCache>
            </c:numRef>
          </c:val>
          <c:extLst>
            <c:ext xmlns:c16="http://schemas.microsoft.com/office/drawing/2014/chart" uri="{C3380CC4-5D6E-409C-BE32-E72D297353CC}">
              <c16:uniqueId val="{00000002-AADD-4F55-A2DE-D7C5B84128C2}"/>
            </c:ext>
          </c:extLst>
        </c:ser>
        <c:dLbls>
          <c:showLegendKey val="0"/>
          <c:showVal val="0"/>
          <c:showCatName val="0"/>
          <c:showSerName val="0"/>
          <c:showPercent val="0"/>
          <c:showBubbleSize val="0"/>
        </c:dLbls>
        <c:gapWidth val="25"/>
        <c:gapDepth val="138"/>
        <c:shape val="box"/>
        <c:axId val="229664160"/>
        <c:axId val="229664552"/>
        <c:axId val="0"/>
      </c:bar3DChart>
      <c:catAx>
        <c:axId val="229664160"/>
        <c:scaling>
          <c:orientation val="maxMin"/>
        </c:scaling>
        <c:delete val="1"/>
        <c:axPos val="l"/>
        <c:numFmt formatCode="General" sourceLinked="0"/>
        <c:majorTickMark val="out"/>
        <c:minorTickMark val="none"/>
        <c:tickLblPos val="nextTo"/>
        <c:crossAx val="229664552"/>
        <c:crosses val="autoZero"/>
        <c:auto val="1"/>
        <c:lblAlgn val="ctr"/>
        <c:lblOffset val="100"/>
        <c:noMultiLvlLbl val="0"/>
      </c:catAx>
      <c:valAx>
        <c:axId val="229664552"/>
        <c:scaling>
          <c:orientation val="minMax"/>
          <c:max val="1"/>
        </c:scaling>
        <c:delete val="1"/>
        <c:axPos val="t"/>
        <c:numFmt formatCode="###0.0%" sourceLinked="1"/>
        <c:majorTickMark val="out"/>
        <c:minorTickMark val="none"/>
        <c:tickLblPos val="nextTo"/>
        <c:crossAx val="229664160"/>
        <c:crosses val="autoZero"/>
        <c:crossBetween val="between"/>
      </c:valAx>
    </c:plotArea>
    <c:plotVisOnly val="1"/>
    <c:dispBlanksAs val="gap"/>
    <c:showDLblsOverMax val="0"/>
  </c:chart>
  <c:txPr>
    <a:bodyPr/>
    <a:lstStyle/>
    <a:p>
      <a:pPr>
        <a:defRPr sz="1800"/>
      </a:pPr>
      <a:endParaRPr lang="es-MX"/>
    </a:p>
  </c:txPr>
  <c:externalData r:id="rId1">
    <c:autoUpdate val="0"/>
  </c:externalData>
</c:chartSpace>
</file>

<file path=ppt/charts/chart16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0"/>
      <c:rotY val="0"/>
      <c:rAngAx val="0"/>
      <c:perspective val="0"/>
    </c:view3D>
    <c:floor>
      <c:thickness val="0"/>
    </c:floor>
    <c:sideWall>
      <c:thickness val="0"/>
    </c:sideWall>
    <c:backWall>
      <c:thickness val="0"/>
    </c:backWall>
    <c:plotArea>
      <c:layout>
        <c:manualLayout>
          <c:layoutTarget val="inner"/>
          <c:xMode val="edge"/>
          <c:yMode val="edge"/>
          <c:x val="1.0880031687807616E-2"/>
          <c:y val="1.1600389678645391E-3"/>
          <c:w val="0.90340409394944288"/>
          <c:h val="0.96627898152161495"/>
        </c:manualLayout>
      </c:layout>
      <c:bar3DChart>
        <c:barDir val="bar"/>
        <c:grouping val="clustered"/>
        <c:varyColors val="0"/>
        <c:ser>
          <c:idx val="0"/>
          <c:order val="0"/>
          <c:tx>
            <c:strRef>
              <c:f>Hoja1!$B$1</c:f>
              <c:strCache>
                <c:ptCount val="1"/>
                <c:pt idx="0">
                  <c:v>Serie 1</c:v>
                </c:pt>
              </c:strCache>
            </c:strRef>
          </c:tx>
          <c:spPr>
            <a:gradFill flip="none" rotWithShape="1">
              <a:gsLst>
                <a:gs pos="0">
                  <a:schemeClr val="accent5">
                    <a:lumMod val="50000"/>
                    <a:shade val="30000"/>
                    <a:satMod val="115000"/>
                  </a:schemeClr>
                </a:gs>
                <a:gs pos="50000">
                  <a:schemeClr val="accent5">
                    <a:lumMod val="50000"/>
                    <a:shade val="67500"/>
                    <a:satMod val="115000"/>
                  </a:schemeClr>
                </a:gs>
                <a:gs pos="100000">
                  <a:schemeClr val="accent5">
                    <a:lumMod val="50000"/>
                    <a:shade val="100000"/>
                    <a:satMod val="115000"/>
                  </a:schemeClr>
                </a:gs>
              </a:gsLst>
              <a:lin ang="10800000" scaled="1"/>
              <a:tileRect/>
            </a:gradFill>
            <a:ln>
              <a:solidFill>
                <a:schemeClr val="tx1">
                  <a:lumMod val="95000"/>
                  <a:lumOff val="5000"/>
                </a:schemeClr>
              </a:solidFill>
            </a:ln>
            <a:scene3d>
              <a:camera prst="orthographicFront"/>
              <a:lightRig rig="threePt" dir="t"/>
            </a:scene3d>
            <a:sp3d>
              <a:bevelT w="0" h="0"/>
            </a:sp3d>
          </c:spPr>
          <c:invertIfNegative val="0"/>
          <c:dPt>
            <c:idx val="0"/>
            <c:invertIfNegative val="0"/>
            <c:bubble3D val="0"/>
            <c:extLst>
              <c:ext xmlns:c16="http://schemas.microsoft.com/office/drawing/2014/chart" uri="{C3380CC4-5D6E-409C-BE32-E72D297353CC}">
                <c16:uniqueId val="{00000000-8F3B-4AC4-B4E1-4917AF4374F2}"/>
              </c:ext>
            </c:extLst>
          </c:dPt>
          <c:dPt>
            <c:idx val="1"/>
            <c:invertIfNegative val="0"/>
            <c:bubble3D val="0"/>
            <c:extLst>
              <c:ext xmlns:c16="http://schemas.microsoft.com/office/drawing/2014/chart" uri="{C3380CC4-5D6E-409C-BE32-E72D297353CC}">
                <c16:uniqueId val="{00000001-8F3B-4AC4-B4E1-4917AF4374F2}"/>
              </c:ext>
            </c:extLst>
          </c:dPt>
          <c:dLbls>
            <c:spPr>
              <a:noFill/>
              <a:ln>
                <a:noFill/>
              </a:ln>
              <a:effectLst/>
            </c:spPr>
            <c:txPr>
              <a:bodyPr/>
              <a:lstStyle/>
              <a:p>
                <a:pPr algn="ctr">
                  <a:defRPr lang="es-MX" sz="1100" b="1" i="0" u="none" strike="noStrike" kern="1200" baseline="0">
                    <a:solidFill>
                      <a:schemeClr val="tx1">
                        <a:lumMod val="75000"/>
                        <a:lumOff val="25000"/>
                      </a:schemeClr>
                    </a:solidFill>
                    <a:effectLst/>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Hoja1!$A$2:$A$3</c:f>
              <c:strCache>
                <c:ptCount val="2"/>
                <c:pt idx="0">
                  <c:v>la Pensión para el Bienestar de las Personas con Discapacidad Permanente de parte del gobierno federal</c:v>
                </c:pt>
                <c:pt idx="1">
                  <c:v>el Apoyo para el Bienestar de las Niñas y Niños, Hijos de Madres Trabajadoras (antes Estancias infantiles) de parte del gobierno federal</c:v>
                </c:pt>
              </c:strCache>
            </c:strRef>
          </c:cat>
          <c:val>
            <c:numRef>
              <c:f>Hoja1!$B$2:$B$3</c:f>
              <c:numCache>
                <c:formatCode>General</c:formatCode>
                <c:ptCount val="2"/>
                <c:pt idx="0" formatCode="###0.0%">
                  <c:v>4.3999999999999997E-2</c:v>
                </c:pt>
              </c:numCache>
            </c:numRef>
          </c:val>
          <c:extLst>
            <c:ext xmlns:c16="http://schemas.microsoft.com/office/drawing/2014/chart" uri="{C3380CC4-5D6E-409C-BE32-E72D297353CC}">
              <c16:uniqueId val="{00000002-8F3B-4AC4-B4E1-4917AF4374F2}"/>
            </c:ext>
          </c:extLst>
        </c:ser>
        <c:dLbls>
          <c:showLegendKey val="0"/>
          <c:showVal val="0"/>
          <c:showCatName val="0"/>
          <c:showSerName val="0"/>
          <c:showPercent val="0"/>
          <c:showBubbleSize val="0"/>
        </c:dLbls>
        <c:gapWidth val="25"/>
        <c:gapDepth val="138"/>
        <c:shape val="box"/>
        <c:axId val="229664160"/>
        <c:axId val="229664552"/>
        <c:axId val="0"/>
      </c:bar3DChart>
      <c:catAx>
        <c:axId val="229664160"/>
        <c:scaling>
          <c:orientation val="maxMin"/>
        </c:scaling>
        <c:delete val="1"/>
        <c:axPos val="l"/>
        <c:numFmt formatCode="General" sourceLinked="0"/>
        <c:majorTickMark val="out"/>
        <c:minorTickMark val="none"/>
        <c:tickLblPos val="nextTo"/>
        <c:crossAx val="229664552"/>
        <c:crosses val="autoZero"/>
        <c:auto val="1"/>
        <c:lblAlgn val="ctr"/>
        <c:lblOffset val="100"/>
        <c:noMultiLvlLbl val="0"/>
      </c:catAx>
      <c:valAx>
        <c:axId val="229664552"/>
        <c:scaling>
          <c:orientation val="minMax"/>
          <c:max val="1"/>
        </c:scaling>
        <c:delete val="1"/>
        <c:axPos val="t"/>
        <c:numFmt formatCode="###0.0%" sourceLinked="1"/>
        <c:majorTickMark val="out"/>
        <c:minorTickMark val="none"/>
        <c:tickLblPos val="nextTo"/>
        <c:crossAx val="229664160"/>
        <c:crosses val="autoZero"/>
        <c:crossBetween val="between"/>
      </c:valAx>
    </c:plotArea>
    <c:plotVisOnly val="1"/>
    <c:dispBlanksAs val="gap"/>
    <c:showDLblsOverMax val="0"/>
  </c:chart>
  <c:txPr>
    <a:bodyPr/>
    <a:lstStyle/>
    <a:p>
      <a:pPr>
        <a:defRPr sz="1800"/>
      </a:pPr>
      <a:endParaRPr lang="es-MX"/>
    </a:p>
  </c:txPr>
  <c:externalData r:id="rId1">
    <c:autoUpdate val="0"/>
  </c:externalData>
</c:chartSpace>
</file>

<file path=ppt/charts/chart16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0"/>
      <c:rotY val="0"/>
      <c:rAngAx val="0"/>
      <c:perspective val="0"/>
    </c:view3D>
    <c:floor>
      <c:thickness val="0"/>
    </c:floor>
    <c:sideWall>
      <c:thickness val="0"/>
    </c:sideWall>
    <c:backWall>
      <c:thickness val="0"/>
    </c:backWall>
    <c:plotArea>
      <c:layout>
        <c:manualLayout>
          <c:layoutTarget val="inner"/>
          <c:xMode val="edge"/>
          <c:yMode val="edge"/>
          <c:x val="1.0880031687807616E-2"/>
          <c:y val="1.1600389678645391E-3"/>
          <c:w val="0.95496605960624548"/>
          <c:h val="0.96627898152161495"/>
        </c:manualLayout>
      </c:layout>
      <c:bar3DChart>
        <c:barDir val="bar"/>
        <c:grouping val="clustered"/>
        <c:varyColors val="0"/>
        <c:ser>
          <c:idx val="0"/>
          <c:order val="0"/>
          <c:tx>
            <c:strRef>
              <c:f>Hoja1!$B$1</c:f>
              <c:strCache>
                <c:ptCount val="1"/>
                <c:pt idx="0">
                  <c:v>Serie 1</c:v>
                </c:pt>
              </c:strCache>
            </c:strRef>
          </c:tx>
          <c:spPr>
            <a:gradFill flip="none" rotWithShape="1">
              <a:gsLst>
                <a:gs pos="0">
                  <a:schemeClr val="accent5">
                    <a:lumMod val="50000"/>
                    <a:shade val="30000"/>
                    <a:satMod val="115000"/>
                  </a:schemeClr>
                </a:gs>
                <a:gs pos="50000">
                  <a:schemeClr val="accent5">
                    <a:lumMod val="50000"/>
                    <a:shade val="67500"/>
                    <a:satMod val="115000"/>
                  </a:schemeClr>
                </a:gs>
                <a:gs pos="100000">
                  <a:schemeClr val="accent5">
                    <a:lumMod val="50000"/>
                    <a:shade val="100000"/>
                    <a:satMod val="115000"/>
                  </a:schemeClr>
                </a:gs>
              </a:gsLst>
              <a:lin ang="10800000" scaled="1"/>
              <a:tileRect/>
            </a:gradFill>
            <a:ln>
              <a:solidFill>
                <a:schemeClr val="tx1">
                  <a:lumMod val="95000"/>
                  <a:lumOff val="5000"/>
                </a:schemeClr>
              </a:solidFill>
            </a:ln>
            <a:scene3d>
              <a:camera prst="orthographicFront"/>
              <a:lightRig rig="threePt" dir="t"/>
            </a:scene3d>
            <a:sp3d>
              <a:bevelT w="0" h="0"/>
            </a:sp3d>
          </c:spPr>
          <c:invertIfNegative val="0"/>
          <c:dPt>
            <c:idx val="0"/>
            <c:invertIfNegative val="0"/>
            <c:bubble3D val="0"/>
            <c:extLst>
              <c:ext xmlns:c16="http://schemas.microsoft.com/office/drawing/2014/chart" uri="{C3380CC4-5D6E-409C-BE32-E72D297353CC}">
                <c16:uniqueId val="{00000000-C2C4-4C19-AAC8-3C356898268A}"/>
              </c:ext>
            </c:extLst>
          </c:dPt>
          <c:dPt>
            <c:idx val="1"/>
            <c:invertIfNegative val="0"/>
            <c:bubble3D val="0"/>
            <c:extLst>
              <c:ext xmlns:c16="http://schemas.microsoft.com/office/drawing/2014/chart" uri="{C3380CC4-5D6E-409C-BE32-E72D297353CC}">
                <c16:uniqueId val="{00000001-C2C4-4C19-AAC8-3C356898268A}"/>
              </c:ext>
            </c:extLst>
          </c:dPt>
          <c:dLbls>
            <c:spPr>
              <a:noFill/>
              <a:ln>
                <a:noFill/>
              </a:ln>
              <a:effectLst/>
            </c:spPr>
            <c:txPr>
              <a:bodyPr/>
              <a:lstStyle/>
              <a:p>
                <a:pPr algn="ctr">
                  <a:defRPr lang="es-MX" sz="1100" b="1" i="0" u="none" strike="noStrike" kern="1200" baseline="0">
                    <a:solidFill>
                      <a:schemeClr val="tx1">
                        <a:lumMod val="75000"/>
                        <a:lumOff val="25000"/>
                      </a:schemeClr>
                    </a:solidFill>
                    <a:effectLst/>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Hoja1!$A$2:$A$3</c:f>
              <c:strCache>
                <c:ptCount val="2"/>
                <c:pt idx="0">
                  <c:v>la Pensión para el Bienestar de las Personas con Discapacidad Permanente de parte del gobierno federal</c:v>
                </c:pt>
                <c:pt idx="1">
                  <c:v>el Apoyo para el Bienestar de las Niñas y Niños, Hijos de Madres Trabajadoras (antes Estancias infantiles) de parte del gobierno federal</c:v>
                </c:pt>
              </c:strCache>
            </c:strRef>
          </c:cat>
          <c:val>
            <c:numRef>
              <c:f>Hoja1!$B$2:$B$3</c:f>
              <c:numCache>
                <c:formatCode>General</c:formatCode>
                <c:ptCount val="2"/>
                <c:pt idx="0" formatCode="###0.0%">
                  <c:v>1.4999999999999999E-2</c:v>
                </c:pt>
              </c:numCache>
            </c:numRef>
          </c:val>
          <c:extLst>
            <c:ext xmlns:c16="http://schemas.microsoft.com/office/drawing/2014/chart" uri="{C3380CC4-5D6E-409C-BE32-E72D297353CC}">
              <c16:uniqueId val="{00000002-C2C4-4C19-AAC8-3C356898268A}"/>
            </c:ext>
          </c:extLst>
        </c:ser>
        <c:dLbls>
          <c:showLegendKey val="0"/>
          <c:showVal val="0"/>
          <c:showCatName val="0"/>
          <c:showSerName val="0"/>
          <c:showPercent val="0"/>
          <c:showBubbleSize val="0"/>
        </c:dLbls>
        <c:gapWidth val="25"/>
        <c:gapDepth val="138"/>
        <c:shape val="box"/>
        <c:axId val="229664160"/>
        <c:axId val="229664552"/>
        <c:axId val="0"/>
      </c:bar3DChart>
      <c:catAx>
        <c:axId val="229664160"/>
        <c:scaling>
          <c:orientation val="maxMin"/>
        </c:scaling>
        <c:delete val="1"/>
        <c:axPos val="l"/>
        <c:numFmt formatCode="General" sourceLinked="0"/>
        <c:majorTickMark val="out"/>
        <c:minorTickMark val="none"/>
        <c:tickLblPos val="nextTo"/>
        <c:crossAx val="229664552"/>
        <c:crosses val="autoZero"/>
        <c:auto val="1"/>
        <c:lblAlgn val="ctr"/>
        <c:lblOffset val="100"/>
        <c:noMultiLvlLbl val="0"/>
      </c:catAx>
      <c:valAx>
        <c:axId val="229664552"/>
        <c:scaling>
          <c:orientation val="minMax"/>
          <c:max val="1"/>
        </c:scaling>
        <c:delete val="1"/>
        <c:axPos val="t"/>
        <c:numFmt formatCode="###0.0%" sourceLinked="1"/>
        <c:majorTickMark val="out"/>
        <c:minorTickMark val="none"/>
        <c:tickLblPos val="nextTo"/>
        <c:crossAx val="229664160"/>
        <c:crosses val="autoZero"/>
        <c:crossBetween val="between"/>
      </c:valAx>
    </c:plotArea>
    <c:plotVisOnly val="1"/>
    <c:dispBlanksAs val="gap"/>
    <c:showDLblsOverMax val="0"/>
  </c:chart>
  <c:txPr>
    <a:bodyPr/>
    <a:lstStyle/>
    <a:p>
      <a:pPr>
        <a:defRPr sz="1800"/>
      </a:pPr>
      <a:endParaRPr lang="es-MX"/>
    </a:p>
  </c:txPr>
  <c:externalData r:id="rId1">
    <c:autoUpdate val="0"/>
  </c:externalData>
</c:chartSpace>
</file>

<file path=ppt/charts/chart16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0"/>
      <c:rotY val="0"/>
      <c:rAngAx val="0"/>
      <c:perspective val="0"/>
    </c:view3D>
    <c:floor>
      <c:thickness val="0"/>
    </c:floor>
    <c:sideWall>
      <c:thickness val="0"/>
    </c:sideWall>
    <c:backWall>
      <c:thickness val="0"/>
    </c:backWall>
    <c:plotArea>
      <c:layout>
        <c:manualLayout>
          <c:layoutTarget val="inner"/>
          <c:xMode val="edge"/>
          <c:yMode val="edge"/>
          <c:x val="8.9221963130547491E-2"/>
          <c:y val="1.1600848326355254E-3"/>
          <c:w val="0.90340409394944288"/>
          <c:h val="0.96627898152161495"/>
        </c:manualLayout>
      </c:layout>
      <c:bar3DChart>
        <c:barDir val="bar"/>
        <c:grouping val="clustered"/>
        <c:varyColors val="0"/>
        <c:ser>
          <c:idx val="0"/>
          <c:order val="0"/>
          <c:tx>
            <c:strRef>
              <c:f>Hoja1!$B$1</c:f>
              <c:strCache>
                <c:ptCount val="1"/>
                <c:pt idx="0">
                  <c:v>Serie 1</c:v>
                </c:pt>
              </c:strCache>
            </c:strRef>
          </c:tx>
          <c:spPr>
            <a:gradFill flip="none" rotWithShape="1">
              <a:gsLst>
                <a:gs pos="0">
                  <a:schemeClr val="accent5">
                    <a:lumMod val="50000"/>
                    <a:shade val="30000"/>
                    <a:satMod val="115000"/>
                  </a:schemeClr>
                </a:gs>
                <a:gs pos="50000">
                  <a:schemeClr val="accent5">
                    <a:lumMod val="50000"/>
                    <a:shade val="67500"/>
                    <a:satMod val="115000"/>
                  </a:schemeClr>
                </a:gs>
                <a:gs pos="100000">
                  <a:schemeClr val="accent5">
                    <a:lumMod val="50000"/>
                    <a:shade val="100000"/>
                    <a:satMod val="115000"/>
                  </a:schemeClr>
                </a:gs>
              </a:gsLst>
              <a:lin ang="10800000" scaled="1"/>
              <a:tileRect/>
            </a:gradFill>
            <a:ln>
              <a:solidFill>
                <a:schemeClr val="tx1">
                  <a:lumMod val="95000"/>
                  <a:lumOff val="5000"/>
                </a:schemeClr>
              </a:solidFill>
            </a:ln>
            <a:scene3d>
              <a:camera prst="orthographicFront"/>
              <a:lightRig rig="threePt" dir="t"/>
            </a:scene3d>
            <a:sp3d>
              <a:bevelT w="0" h="0"/>
            </a:sp3d>
          </c:spPr>
          <c:invertIfNegative val="0"/>
          <c:dPt>
            <c:idx val="0"/>
            <c:invertIfNegative val="0"/>
            <c:bubble3D val="0"/>
            <c:extLst>
              <c:ext xmlns:c16="http://schemas.microsoft.com/office/drawing/2014/chart" uri="{C3380CC4-5D6E-409C-BE32-E72D297353CC}">
                <c16:uniqueId val="{00000001-5640-4AF7-BF58-E04464C5F302}"/>
              </c:ext>
            </c:extLst>
          </c:dPt>
          <c:dPt>
            <c:idx val="1"/>
            <c:invertIfNegative val="0"/>
            <c:bubble3D val="0"/>
            <c:extLst>
              <c:ext xmlns:c16="http://schemas.microsoft.com/office/drawing/2014/chart" uri="{C3380CC4-5D6E-409C-BE32-E72D297353CC}">
                <c16:uniqueId val="{00000003-5640-4AF7-BF58-E04464C5F302}"/>
              </c:ext>
            </c:extLst>
          </c:dPt>
          <c:dPt>
            <c:idx val="2"/>
            <c:invertIfNegative val="0"/>
            <c:bubble3D val="0"/>
            <c:extLst>
              <c:ext xmlns:c16="http://schemas.microsoft.com/office/drawing/2014/chart" uri="{C3380CC4-5D6E-409C-BE32-E72D297353CC}">
                <c16:uniqueId val="{00000005-5640-4AF7-BF58-E04464C5F302}"/>
              </c:ext>
            </c:extLst>
          </c:dPt>
          <c:dLbls>
            <c:spPr>
              <a:noFill/>
              <a:ln>
                <a:noFill/>
              </a:ln>
              <a:effectLst/>
            </c:spPr>
            <c:txPr>
              <a:bodyPr/>
              <a:lstStyle/>
              <a:p>
                <a:pPr algn="ctr">
                  <a:defRPr lang="es-MX" sz="1100" b="1" i="0" u="none" strike="noStrike" kern="1200" baseline="0">
                    <a:solidFill>
                      <a:schemeClr val="tx1">
                        <a:lumMod val="75000"/>
                        <a:lumOff val="25000"/>
                      </a:schemeClr>
                    </a:solidFill>
                    <a:effectLst/>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Hoja1!$A$2:$A$7</c:f>
              <c:strCache>
                <c:ptCount val="6"/>
                <c:pt idx="0">
                  <c:v>Alimentos escolares (desayunos)</c:v>
                </c:pt>
                <c:pt idx="1">
                  <c:v>Comedores de la Ciudad de México</c:v>
                </c:pt>
                <c:pt idx="2">
                  <c:v>Los jóvenes unen al barrio </c:v>
                </c:pt>
                <c:pt idx="3">
                  <c:v>Barrio Adentro </c:v>
                </c:pt>
                <c:pt idx="4">
                  <c:v>Beca Leona Vicario</c:v>
                </c:pt>
                <c:pt idx="5">
                  <c:v>Beneficios de otros programas sociales de la Ciudad de México o de las alcaldías </c:v>
                </c:pt>
              </c:strCache>
            </c:strRef>
          </c:cat>
          <c:val>
            <c:numRef>
              <c:f>Hoja1!$B$2:$B$7</c:f>
              <c:numCache>
                <c:formatCode>###0.0%</c:formatCode>
                <c:ptCount val="6"/>
                <c:pt idx="0">
                  <c:v>0.36</c:v>
                </c:pt>
                <c:pt idx="1">
                  <c:v>0.02</c:v>
                </c:pt>
                <c:pt idx="2">
                  <c:v>0</c:v>
                </c:pt>
                <c:pt idx="3">
                  <c:v>0</c:v>
                </c:pt>
                <c:pt idx="4">
                  <c:v>0.04</c:v>
                </c:pt>
                <c:pt idx="5">
                  <c:v>0.11</c:v>
                </c:pt>
              </c:numCache>
            </c:numRef>
          </c:val>
          <c:extLst>
            <c:ext xmlns:c16="http://schemas.microsoft.com/office/drawing/2014/chart" uri="{C3380CC4-5D6E-409C-BE32-E72D297353CC}">
              <c16:uniqueId val="{00000006-5640-4AF7-BF58-E04464C5F302}"/>
            </c:ext>
          </c:extLst>
        </c:ser>
        <c:dLbls>
          <c:showLegendKey val="0"/>
          <c:showVal val="0"/>
          <c:showCatName val="0"/>
          <c:showSerName val="0"/>
          <c:showPercent val="0"/>
          <c:showBubbleSize val="0"/>
        </c:dLbls>
        <c:gapWidth val="25"/>
        <c:gapDepth val="138"/>
        <c:shape val="box"/>
        <c:axId val="229664160"/>
        <c:axId val="229664552"/>
        <c:axId val="0"/>
      </c:bar3DChart>
      <c:catAx>
        <c:axId val="229664160"/>
        <c:scaling>
          <c:orientation val="maxMin"/>
        </c:scaling>
        <c:delete val="1"/>
        <c:axPos val="l"/>
        <c:numFmt formatCode="General" sourceLinked="0"/>
        <c:majorTickMark val="out"/>
        <c:minorTickMark val="none"/>
        <c:tickLblPos val="nextTo"/>
        <c:crossAx val="229664552"/>
        <c:crosses val="autoZero"/>
        <c:auto val="1"/>
        <c:lblAlgn val="ctr"/>
        <c:lblOffset val="100"/>
        <c:noMultiLvlLbl val="0"/>
      </c:catAx>
      <c:valAx>
        <c:axId val="229664552"/>
        <c:scaling>
          <c:orientation val="minMax"/>
          <c:max val="1"/>
        </c:scaling>
        <c:delete val="1"/>
        <c:axPos val="t"/>
        <c:numFmt formatCode="###0.0%" sourceLinked="1"/>
        <c:majorTickMark val="out"/>
        <c:minorTickMark val="none"/>
        <c:tickLblPos val="nextTo"/>
        <c:crossAx val="229664160"/>
        <c:crosses val="autoZero"/>
        <c:crossBetween val="between"/>
      </c:valAx>
    </c:plotArea>
    <c:plotVisOnly val="1"/>
    <c:dispBlanksAs val="gap"/>
    <c:showDLblsOverMax val="0"/>
  </c:chart>
  <c:txPr>
    <a:bodyPr/>
    <a:lstStyle/>
    <a:p>
      <a:pPr>
        <a:defRPr sz="1800"/>
      </a:pPr>
      <a:endParaRPr lang="es-MX"/>
    </a:p>
  </c:txPr>
  <c:externalData r:id="rId1">
    <c:autoUpdate val="0"/>
  </c:externalData>
</c:chartSpace>
</file>

<file path=ppt/charts/chart16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0"/>
      <c:rotY val="0"/>
      <c:rAngAx val="0"/>
      <c:perspective val="0"/>
    </c:view3D>
    <c:floor>
      <c:thickness val="0"/>
    </c:floor>
    <c:sideWall>
      <c:thickness val="0"/>
    </c:sideWall>
    <c:backWall>
      <c:thickness val="0"/>
    </c:backWall>
    <c:plotArea>
      <c:layout>
        <c:manualLayout>
          <c:layoutTarget val="inner"/>
          <c:xMode val="edge"/>
          <c:yMode val="edge"/>
          <c:x val="4.5033940393754496E-2"/>
          <c:y val="1.1600892929016645E-3"/>
          <c:w val="0.90340409394944288"/>
          <c:h val="0.96627898152161495"/>
        </c:manualLayout>
      </c:layout>
      <c:bar3DChart>
        <c:barDir val="bar"/>
        <c:grouping val="clustered"/>
        <c:varyColors val="0"/>
        <c:ser>
          <c:idx val="0"/>
          <c:order val="0"/>
          <c:tx>
            <c:strRef>
              <c:f>Hoja1!$B$1</c:f>
              <c:strCache>
                <c:ptCount val="1"/>
                <c:pt idx="0">
                  <c:v>Serie 1</c:v>
                </c:pt>
              </c:strCache>
            </c:strRef>
          </c:tx>
          <c:spPr>
            <a:gradFill flip="none" rotWithShape="1">
              <a:gsLst>
                <a:gs pos="0">
                  <a:schemeClr val="accent5">
                    <a:lumMod val="50000"/>
                    <a:shade val="30000"/>
                    <a:satMod val="115000"/>
                  </a:schemeClr>
                </a:gs>
                <a:gs pos="50000">
                  <a:schemeClr val="accent5">
                    <a:lumMod val="50000"/>
                    <a:shade val="67500"/>
                    <a:satMod val="115000"/>
                  </a:schemeClr>
                </a:gs>
                <a:gs pos="100000">
                  <a:schemeClr val="accent5">
                    <a:lumMod val="50000"/>
                    <a:shade val="100000"/>
                    <a:satMod val="115000"/>
                  </a:schemeClr>
                </a:gs>
              </a:gsLst>
              <a:lin ang="10800000" scaled="1"/>
              <a:tileRect/>
            </a:gradFill>
            <a:ln>
              <a:solidFill>
                <a:schemeClr val="tx1">
                  <a:lumMod val="95000"/>
                  <a:lumOff val="5000"/>
                </a:schemeClr>
              </a:solidFill>
            </a:ln>
            <a:scene3d>
              <a:camera prst="orthographicFront"/>
              <a:lightRig rig="threePt" dir="t"/>
            </a:scene3d>
            <a:sp3d>
              <a:bevelT w="0" h="0"/>
            </a:sp3d>
          </c:spPr>
          <c:invertIfNegative val="0"/>
          <c:dPt>
            <c:idx val="0"/>
            <c:invertIfNegative val="0"/>
            <c:bubble3D val="0"/>
            <c:extLst>
              <c:ext xmlns:c16="http://schemas.microsoft.com/office/drawing/2014/chart" uri="{C3380CC4-5D6E-409C-BE32-E72D297353CC}">
                <c16:uniqueId val="{00000000-43B4-4658-9396-E9175AD43E04}"/>
              </c:ext>
            </c:extLst>
          </c:dPt>
          <c:dPt>
            <c:idx val="1"/>
            <c:invertIfNegative val="0"/>
            <c:bubble3D val="0"/>
            <c:extLst>
              <c:ext xmlns:c16="http://schemas.microsoft.com/office/drawing/2014/chart" uri="{C3380CC4-5D6E-409C-BE32-E72D297353CC}">
                <c16:uniqueId val="{00000001-43B4-4658-9396-E9175AD43E04}"/>
              </c:ext>
            </c:extLst>
          </c:dPt>
          <c:dPt>
            <c:idx val="2"/>
            <c:invertIfNegative val="0"/>
            <c:bubble3D val="0"/>
            <c:extLst>
              <c:ext xmlns:c16="http://schemas.microsoft.com/office/drawing/2014/chart" uri="{C3380CC4-5D6E-409C-BE32-E72D297353CC}">
                <c16:uniqueId val="{00000002-43B4-4658-9396-E9175AD43E04}"/>
              </c:ext>
            </c:extLst>
          </c:dPt>
          <c:dLbls>
            <c:spPr>
              <a:noFill/>
              <a:ln>
                <a:noFill/>
              </a:ln>
              <a:effectLst/>
            </c:spPr>
            <c:txPr>
              <a:bodyPr/>
              <a:lstStyle/>
              <a:p>
                <a:pPr algn="ctr">
                  <a:defRPr lang="es-MX" sz="1100" b="1" i="0" u="none" strike="noStrike" kern="1200" baseline="0">
                    <a:solidFill>
                      <a:schemeClr val="tx1">
                        <a:lumMod val="75000"/>
                        <a:lumOff val="25000"/>
                      </a:schemeClr>
                    </a:solidFill>
                    <a:effectLst/>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Hoja1!$A$2:$A$7</c:f>
              <c:strCache>
                <c:ptCount val="6"/>
                <c:pt idx="0">
                  <c:v>Alimentos escolares (desayunos)</c:v>
                </c:pt>
                <c:pt idx="1">
                  <c:v>Comedores de la Ciudad de México</c:v>
                </c:pt>
                <c:pt idx="2">
                  <c:v>Los jóvenes unen al barrio </c:v>
                </c:pt>
                <c:pt idx="3">
                  <c:v>Barrio Adentro </c:v>
                </c:pt>
                <c:pt idx="4">
                  <c:v>Beca Leona Vicario</c:v>
                </c:pt>
                <c:pt idx="5">
                  <c:v>Beneficios de otros programas sociales de la Ciudad de México o de las alcaldías </c:v>
                </c:pt>
              </c:strCache>
            </c:strRef>
          </c:cat>
          <c:val>
            <c:numRef>
              <c:f>Hoja1!$B$2:$B$7</c:f>
              <c:numCache>
                <c:formatCode>###0.0%</c:formatCode>
                <c:ptCount val="6"/>
                <c:pt idx="0">
                  <c:v>0.124</c:v>
                </c:pt>
                <c:pt idx="1">
                  <c:v>8.0000000000000002E-3</c:v>
                </c:pt>
              </c:numCache>
            </c:numRef>
          </c:val>
          <c:extLst>
            <c:ext xmlns:c16="http://schemas.microsoft.com/office/drawing/2014/chart" uri="{C3380CC4-5D6E-409C-BE32-E72D297353CC}">
              <c16:uniqueId val="{00000006-43B4-4658-9396-E9175AD43E04}"/>
            </c:ext>
          </c:extLst>
        </c:ser>
        <c:dLbls>
          <c:showLegendKey val="0"/>
          <c:showVal val="0"/>
          <c:showCatName val="0"/>
          <c:showSerName val="0"/>
          <c:showPercent val="0"/>
          <c:showBubbleSize val="0"/>
        </c:dLbls>
        <c:gapWidth val="25"/>
        <c:gapDepth val="138"/>
        <c:shape val="box"/>
        <c:axId val="229664160"/>
        <c:axId val="229664552"/>
        <c:axId val="0"/>
      </c:bar3DChart>
      <c:catAx>
        <c:axId val="229664160"/>
        <c:scaling>
          <c:orientation val="maxMin"/>
        </c:scaling>
        <c:delete val="1"/>
        <c:axPos val="l"/>
        <c:numFmt formatCode="General" sourceLinked="0"/>
        <c:majorTickMark val="out"/>
        <c:minorTickMark val="none"/>
        <c:tickLblPos val="nextTo"/>
        <c:crossAx val="229664552"/>
        <c:crosses val="autoZero"/>
        <c:auto val="1"/>
        <c:lblAlgn val="ctr"/>
        <c:lblOffset val="100"/>
        <c:noMultiLvlLbl val="0"/>
      </c:catAx>
      <c:valAx>
        <c:axId val="229664552"/>
        <c:scaling>
          <c:orientation val="minMax"/>
          <c:max val="1"/>
        </c:scaling>
        <c:delete val="1"/>
        <c:axPos val="t"/>
        <c:numFmt formatCode="###0.0%" sourceLinked="1"/>
        <c:majorTickMark val="out"/>
        <c:minorTickMark val="none"/>
        <c:tickLblPos val="nextTo"/>
        <c:crossAx val="229664160"/>
        <c:crosses val="autoZero"/>
        <c:crossBetween val="between"/>
      </c:valAx>
    </c:plotArea>
    <c:plotVisOnly val="1"/>
    <c:dispBlanksAs val="gap"/>
    <c:showDLblsOverMax val="0"/>
  </c:chart>
  <c:txPr>
    <a:bodyPr/>
    <a:lstStyle/>
    <a:p>
      <a:pPr>
        <a:defRPr sz="1800"/>
      </a:pPr>
      <a:endParaRPr lang="es-MX"/>
    </a:p>
  </c:txPr>
  <c:externalData r:id="rId1">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0"/>
      <c:rotY val="0"/>
      <c:rAngAx val="0"/>
      <c:perspective val="0"/>
    </c:view3D>
    <c:floor>
      <c:thickness val="0"/>
    </c:floor>
    <c:sideWall>
      <c:thickness val="0"/>
    </c:sideWall>
    <c:backWall>
      <c:thickness val="0"/>
    </c:backWall>
    <c:plotArea>
      <c:layout>
        <c:manualLayout>
          <c:layoutTarget val="inner"/>
          <c:xMode val="edge"/>
          <c:yMode val="edge"/>
          <c:x val="3.0703052767890589E-2"/>
          <c:y val="1.4206959762781664E-2"/>
          <c:w val="0.81759845983433999"/>
          <c:h val="0.96627898152161495"/>
        </c:manualLayout>
      </c:layout>
      <c:bar3DChart>
        <c:barDir val="bar"/>
        <c:grouping val="clustered"/>
        <c:varyColors val="0"/>
        <c:ser>
          <c:idx val="0"/>
          <c:order val="0"/>
          <c:tx>
            <c:strRef>
              <c:f>Hoja1!$B$1</c:f>
              <c:strCache>
                <c:ptCount val="1"/>
                <c:pt idx="0">
                  <c:v>Serie 1</c:v>
                </c:pt>
              </c:strCache>
            </c:strRef>
          </c:tx>
          <c:spPr>
            <a:gradFill flip="none" rotWithShape="1">
              <a:gsLst>
                <a:gs pos="0">
                  <a:schemeClr val="accent5">
                    <a:lumMod val="50000"/>
                    <a:shade val="30000"/>
                    <a:satMod val="115000"/>
                  </a:schemeClr>
                </a:gs>
                <a:gs pos="50000">
                  <a:schemeClr val="accent5">
                    <a:lumMod val="50000"/>
                    <a:shade val="67500"/>
                    <a:satMod val="115000"/>
                  </a:schemeClr>
                </a:gs>
                <a:gs pos="100000">
                  <a:schemeClr val="accent5">
                    <a:lumMod val="50000"/>
                    <a:shade val="100000"/>
                    <a:satMod val="115000"/>
                  </a:schemeClr>
                </a:gs>
              </a:gsLst>
              <a:lin ang="2700000" scaled="1"/>
              <a:tileRect/>
            </a:gradFill>
            <a:ln>
              <a:solidFill>
                <a:schemeClr val="tx1">
                  <a:lumMod val="95000"/>
                  <a:lumOff val="5000"/>
                </a:schemeClr>
              </a:solidFill>
            </a:ln>
            <a:scene3d>
              <a:camera prst="orthographicFront"/>
              <a:lightRig rig="threePt" dir="t"/>
            </a:scene3d>
            <a:sp3d>
              <a:bevelT w="0" h="0"/>
            </a:sp3d>
          </c:spPr>
          <c:invertIfNegative val="0"/>
          <c:dPt>
            <c:idx val="0"/>
            <c:invertIfNegative val="0"/>
            <c:bubble3D val="0"/>
            <c:extLst>
              <c:ext xmlns:c16="http://schemas.microsoft.com/office/drawing/2014/chart" uri="{C3380CC4-5D6E-409C-BE32-E72D297353CC}">
                <c16:uniqueId val="{00000000-1D21-4E4A-BBC2-3B7E7DF67805}"/>
              </c:ext>
            </c:extLst>
          </c:dPt>
          <c:dPt>
            <c:idx val="1"/>
            <c:invertIfNegative val="0"/>
            <c:bubble3D val="0"/>
            <c:extLst>
              <c:ext xmlns:c16="http://schemas.microsoft.com/office/drawing/2014/chart" uri="{C3380CC4-5D6E-409C-BE32-E72D297353CC}">
                <c16:uniqueId val="{00000001-1D21-4E4A-BBC2-3B7E7DF67805}"/>
              </c:ext>
            </c:extLst>
          </c:dPt>
          <c:dPt>
            <c:idx val="2"/>
            <c:invertIfNegative val="0"/>
            <c:bubble3D val="0"/>
            <c:extLst>
              <c:ext xmlns:c16="http://schemas.microsoft.com/office/drawing/2014/chart" uri="{C3380CC4-5D6E-409C-BE32-E72D297353CC}">
                <c16:uniqueId val="{00000002-1D21-4E4A-BBC2-3B7E7DF67805}"/>
              </c:ext>
            </c:extLst>
          </c:dPt>
          <c:dLbls>
            <c:spPr>
              <a:noFill/>
              <a:ln>
                <a:noFill/>
              </a:ln>
              <a:effectLst/>
            </c:spPr>
            <c:txPr>
              <a:bodyPr wrap="square" lIns="38100" tIns="19050" rIns="38100" bIns="19050" anchor="ctr">
                <a:spAutoFit/>
              </a:bodyPr>
              <a:lstStyle/>
              <a:p>
                <a:pPr>
                  <a:defRPr sz="1100" b="1">
                    <a:solidFill>
                      <a:schemeClr val="tx1">
                        <a:lumMod val="75000"/>
                        <a:lumOff val="25000"/>
                      </a:schemeClr>
                    </a:solidFill>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layout/>
                <c15:showLeaderLines val="1"/>
              </c:ext>
            </c:extLst>
          </c:dLbls>
          <c:cat>
            <c:strRef>
              <c:f>Hoja1!$A$2:$A$4</c:f>
              <c:strCache>
                <c:ptCount val="3"/>
                <c:pt idx="0">
                  <c:v>Casa</c:v>
                </c:pt>
                <c:pt idx="1">
                  <c:v>Departamento en el último piso</c:v>
                </c:pt>
                <c:pt idx="2">
                  <c:v>Departamento en planta baja o piso intermedio</c:v>
                </c:pt>
              </c:strCache>
            </c:strRef>
          </c:cat>
          <c:val>
            <c:numRef>
              <c:f>Hoja1!$B$2:$B$4</c:f>
              <c:numCache>
                <c:formatCode>###0.0%</c:formatCode>
                <c:ptCount val="3"/>
                <c:pt idx="0">
                  <c:v>0.72599999999999998</c:v>
                </c:pt>
                <c:pt idx="1">
                  <c:v>8.2000000000000003E-2</c:v>
                </c:pt>
                <c:pt idx="2">
                  <c:v>0.192</c:v>
                </c:pt>
              </c:numCache>
            </c:numRef>
          </c:val>
          <c:shape val="cylinder"/>
          <c:extLst>
            <c:ext xmlns:c16="http://schemas.microsoft.com/office/drawing/2014/chart" uri="{C3380CC4-5D6E-409C-BE32-E72D297353CC}">
              <c16:uniqueId val="{00000003-1D21-4E4A-BBC2-3B7E7DF67805}"/>
            </c:ext>
          </c:extLst>
        </c:ser>
        <c:dLbls>
          <c:showLegendKey val="0"/>
          <c:showVal val="1"/>
          <c:showCatName val="0"/>
          <c:showSerName val="0"/>
          <c:showPercent val="0"/>
          <c:showBubbleSize val="0"/>
        </c:dLbls>
        <c:gapWidth val="25"/>
        <c:gapDepth val="138"/>
        <c:shape val="box"/>
        <c:axId val="229664160"/>
        <c:axId val="229664552"/>
        <c:axId val="0"/>
      </c:bar3DChart>
      <c:catAx>
        <c:axId val="229664160"/>
        <c:scaling>
          <c:orientation val="maxMin"/>
        </c:scaling>
        <c:delete val="1"/>
        <c:axPos val="l"/>
        <c:numFmt formatCode="General" sourceLinked="0"/>
        <c:majorTickMark val="out"/>
        <c:minorTickMark val="none"/>
        <c:tickLblPos val="nextTo"/>
        <c:crossAx val="229664552"/>
        <c:crosses val="autoZero"/>
        <c:auto val="1"/>
        <c:lblAlgn val="ctr"/>
        <c:lblOffset val="100"/>
        <c:noMultiLvlLbl val="0"/>
      </c:catAx>
      <c:valAx>
        <c:axId val="229664552"/>
        <c:scaling>
          <c:orientation val="minMax"/>
          <c:max val="1"/>
        </c:scaling>
        <c:delete val="1"/>
        <c:axPos val="t"/>
        <c:numFmt formatCode="###0.0%" sourceLinked="1"/>
        <c:majorTickMark val="out"/>
        <c:minorTickMark val="none"/>
        <c:tickLblPos val="nextTo"/>
        <c:crossAx val="229664160"/>
        <c:crosses val="autoZero"/>
        <c:crossBetween val="between"/>
      </c:valAx>
    </c:plotArea>
    <c:plotVisOnly val="1"/>
    <c:dispBlanksAs val="gap"/>
    <c:showDLblsOverMax val="0"/>
  </c:chart>
  <c:txPr>
    <a:bodyPr/>
    <a:lstStyle/>
    <a:p>
      <a:pPr>
        <a:defRPr sz="1800"/>
      </a:pPr>
      <a:endParaRPr lang="es-MX"/>
    </a:p>
  </c:txPr>
  <c:externalData r:id="rId1">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0"/>
      <c:rotY val="0"/>
      <c:rAngAx val="0"/>
      <c:perspective val="0"/>
    </c:view3D>
    <c:floor>
      <c:thickness val="0"/>
    </c:floor>
    <c:sideWall>
      <c:thickness val="0"/>
    </c:sideWall>
    <c:backWall>
      <c:thickness val="0"/>
    </c:backWall>
    <c:plotArea>
      <c:layout>
        <c:manualLayout>
          <c:layoutTarget val="inner"/>
          <c:xMode val="edge"/>
          <c:yMode val="edge"/>
          <c:x val="3.8443605907342006E-2"/>
          <c:y val="1.420686621155157E-2"/>
          <c:w val="0.76563435473086461"/>
          <c:h val="0.96627898152161495"/>
        </c:manualLayout>
      </c:layout>
      <c:bar3DChart>
        <c:barDir val="bar"/>
        <c:grouping val="clustered"/>
        <c:varyColors val="0"/>
        <c:ser>
          <c:idx val="0"/>
          <c:order val="0"/>
          <c:tx>
            <c:strRef>
              <c:f>Hoja1!$B$1</c:f>
              <c:strCache>
                <c:ptCount val="1"/>
                <c:pt idx="0">
                  <c:v>Serie 1</c:v>
                </c:pt>
              </c:strCache>
            </c:strRef>
          </c:tx>
          <c:spPr>
            <a:gradFill flip="none" rotWithShape="1">
              <a:gsLst>
                <a:gs pos="0">
                  <a:schemeClr val="accent5">
                    <a:lumMod val="50000"/>
                    <a:shade val="30000"/>
                    <a:satMod val="115000"/>
                  </a:schemeClr>
                </a:gs>
                <a:gs pos="50000">
                  <a:schemeClr val="accent5">
                    <a:lumMod val="50000"/>
                    <a:shade val="67500"/>
                    <a:satMod val="115000"/>
                  </a:schemeClr>
                </a:gs>
                <a:gs pos="100000">
                  <a:schemeClr val="accent5">
                    <a:lumMod val="50000"/>
                    <a:shade val="100000"/>
                    <a:satMod val="115000"/>
                  </a:schemeClr>
                </a:gs>
              </a:gsLst>
              <a:lin ang="2700000" scaled="1"/>
              <a:tileRect/>
            </a:gradFill>
            <a:ln>
              <a:solidFill>
                <a:schemeClr val="tx1">
                  <a:lumMod val="95000"/>
                  <a:lumOff val="5000"/>
                </a:schemeClr>
              </a:solidFill>
            </a:ln>
            <a:scene3d>
              <a:camera prst="orthographicFront"/>
              <a:lightRig rig="threePt" dir="t"/>
            </a:scene3d>
            <a:sp3d>
              <a:bevelT w="0" h="0"/>
            </a:sp3d>
          </c:spPr>
          <c:invertIfNegative val="0"/>
          <c:dPt>
            <c:idx val="0"/>
            <c:invertIfNegative val="0"/>
            <c:bubble3D val="0"/>
            <c:extLst>
              <c:ext xmlns:c16="http://schemas.microsoft.com/office/drawing/2014/chart" uri="{C3380CC4-5D6E-409C-BE32-E72D297353CC}">
                <c16:uniqueId val="{00000000-AC42-44CE-BC25-2176A47516EB}"/>
              </c:ext>
            </c:extLst>
          </c:dPt>
          <c:dPt>
            <c:idx val="1"/>
            <c:invertIfNegative val="0"/>
            <c:bubble3D val="0"/>
            <c:extLst>
              <c:ext xmlns:c16="http://schemas.microsoft.com/office/drawing/2014/chart" uri="{C3380CC4-5D6E-409C-BE32-E72D297353CC}">
                <c16:uniqueId val="{00000001-AC42-44CE-BC25-2176A47516EB}"/>
              </c:ext>
            </c:extLst>
          </c:dPt>
          <c:dLbls>
            <c:spPr>
              <a:noFill/>
              <a:ln>
                <a:noFill/>
              </a:ln>
              <a:effectLst/>
            </c:spPr>
            <c:txPr>
              <a:bodyPr wrap="square" lIns="38100" tIns="19050" rIns="38100" bIns="19050" anchor="ctr">
                <a:spAutoFit/>
              </a:bodyPr>
              <a:lstStyle/>
              <a:p>
                <a:pPr>
                  <a:defRPr sz="1100" b="1">
                    <a:solidFill>
                      <a:schemeClr val="tx1">
                        <a:lumMod val="75000"/>
                        <a:lumOff val="25000"/>
                      </a:schemeClr>
                    </a:solidFill>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layout/>
                <c15:showLeaderLines val="1"/>
              </c:ext>
            </c:extLst>
          </c:dLbls>
          <c:cat>
            <c:strRef>
              <c:f>Hoja1!$A$2:$A$3</c:f>
              <c:strCache>
                <c:ptCount val="2"/>
                <c:pt idx="0">
                  <c:v> El techo de esta vivienda está impermeabilizado</c:v>
                </c:pt>
                <c:pt idx="1">
                  <c:v>Las paredes y techos de esta vivienda presentan humedad o filtraciones (salitre)</c:v>
                </c:pt>
              </c:strCache>
            </c:strRef>
          </c:cat>
          <c:val>
            <c:numRef>
              <c:f>Hoja1!$B$2:$B$3</c:f>
              <c:numCache>
                <c:formatCode>###0.0%</c:formatCode>
                <c:ptCount val="2"/>
                <c:pt idx="0">
                  <c:v>0.53</c:v>
                </c:pt>
                <c:pt idx="1">
                  <c:v>0.46</c:v>
                </c:pt>
              </c:numCache>
            </c:numRef>
          </c:val>
          <c:shape val="cylinder"/>
          <c:extLst>
            <c:ext xmlns:c16="http://schemas.microsoft.com/office/drawing/2014/chart" uri="{C3380CC4-5D6E-409C-BE32-E72D297353CC}">
              <c16:uniqueId val="{00000003-AC42-44CE-BC25-2176A47516EB}"/>
            </c:ext>
          </c:extLst>
        </c:ser>
        <c:dLbls>
          <c:showLegendKey val="0"/>
          <c:showVal val="1"/>
          <c:showCatName val="0"/>
          <c:showSerName val="0"/>
          <c:showPercent val="0"/>
          <c:showBubbleSize val="0"/>
        </c:dLbls>
        <c:gapWidth val="25"/>
        <c:gapDepth val="138"/>
        <c:shape val="box"/>
        <c:axId val="229664160"/>
        <c:axId val="229664552"/>
        <c:axId val="0"/>
      </c:bar3DChart>
      <c:catAx>
        <c:axId val="229664160"/>
        <c:scaling>
          <c:orientation val="maxMin"/>
        </c:scaling>
        <c:delete val="1"/>
        <c:axPos val="l"/>
        <c:numFmt formatCode="General" sourceLinked="0"/>
        <c:majorTickMark val="out"/>
        <c:minorTickMark val="none"/>
        <c:tickLblPos val="nextTo"/>
        <c:crossAx val="229664552"/>
        <c:crosses val="autoZero"/>
        <c:auto val="1"/>
        <c:lblAlgn val="ctr"/>
        <c:lblOffset val="100"/>
        <c:noMultiLvlLbl val="0"/>
      </c:catAx>
      <c:valAx>
        <c:axId val="229664552"/>
        <c:scaling>
          <c:orientation val="minMax"/>
          <c:max val="1"/>
        </c:scaling>
        <c:delete val="1"/>
        <c:axPos val="t"/>
        <c:numFmt formatCode="###0.0%" sourceLinked="1"/>
        <c:majorTickMark val="out"/>
        <c:minorTickMark val="none"/>
        <c:tickLblPos val="nextTo"/>
        <c:crossAx val="229664160"/>
        <c:crosses val="autoZero"/>
        <c:crossBetween val="between"/>
      </c:valAx>
    </c:plotArea>
    <c:plotVisOnly val="1"/>
    <c:dispBlanksAs val="gap"/>
    <c:showDLblsOverMax val="0"/>
  </c:chart>
  <c:txPr>
    <a:bodyPr/>
    <a:lstStyle/>
    <a:p>
      <a:pPr>
        <a:defRPr sz="1800"/>
      </a:pPr>
      <a:endParaRPr lang="es-MX"/>
    </a:p>
  </c:txPr>
  <c:externalData r:id="rId1">
    <c:autoUpdate val="0"/>
  </c:externalData>
</c:chartSpace>
</file>

<file path=ppt/charts/chart1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0"/>
      <c:rotY val="0"/>
      <c:rAngAx val="0"/>
      <c:perspective val="0"/>
    </c:view3D>
    <c:floor>
      <c:thickness val="0"/>
    </c:floor>
    <c:sideWall>
      <c:thickness val="0"/>
    </c:sideWall>
    <c:backWall>
      <c:thickness val="0"/>
    </c:backWall>
    <c:plotArea>
      <c:layout>
        <c:manualLayout>
          <c:layoutTarget val="inner"/>
          <c:xMode val="edge"/>
          <c:yMode val="edge"/>
          <c:x val="3.8443605907342006E-2"/>
          <c:y val="1.420686621155157E-2"/>
          <c:w val="0.76563435473086461"/>
          <c:h val="0.96627898152161495"/>
        </c:manualLayout>
      </c:layout>
      <c:bar3DChart>
        <c:barDir val="bar"/>
        <c:grouping val="clustered"/>
        <c:varyColors val="0"/>
        <c:ser>
          <c:idx val="0"/>
          <c:order val="0"/>
          <c:tx>
            <c:strRef>
              <c:f>Hoja1!$B$1</c:f>
              <c:strCache>
                <c:ptCount val="1"/>
                <c:pt idx="0">
                  <c:v>Serie 1</c:v>
                </c:pt>
              </c:strCache>
            </c:strRef>
          </c:tx>
          <c:spPr>
            <a:gradFill flip="none" rotWithShape="1">
              <a:gsLst>
                <a:gs pos="0">
                  <a:schemeClr val="accent5">
                    <a:lumMod val="50000"/>
                    <a:shade val="30000"/>
                    <a:satMod val="115000"/>
                  </a:schemeClr>
                </a:gs>
                <a:gs pos="50000">
                  <a:schemeClr val="accent5">
                    <a:lumMod val="50000"/>
                    <a:shade val="67500"/>
                    <a:satMod val="115000"/>
                  </a:schemeClr>
                </a:gs>
                <a:gs pos="100000">
                  <a:schemeClr val="accent5">
                    <a:lumMod val="50000"/>
                    <a:shade val="100000"/>
                    <a:satMod val="115000"/>
                  </a:schemeClr>
                </a:gs>
              </a:gsLst>
              <a:lin ang="2700000" scaled="1"/>
              <a:tileRect/>
            </a:gradFill>
            <a:ln>
              <a:solidFill>
                <a:schemeClr val="tx1">
                  <a:lumMod val="95000"/>
                  <a:lumOff val="5000"/>
                </a:schemeClr>
              </a:solidFill>
            </a:ln>
            <a:scene3d>
              <a:camera prst="orthographicFront"/>
              <a:lightRig rig="threePt" dir="t"/>
            </a:scene3d>
            <a:sp3d>
              <a:bevelT w="0" h="0"/>
            </a:sp3d>
          </c:spPr>
          <c:invertIfNegative val="0"/>
          <c:dPt>
            <c:idx val="0"/>
            <c:invertIfNegative val="0"/>
            <c:bubble3D val="0"/>
            <c:extLst>
              <c:ext xmlns:c16="http://schemas.microsoft.com/office/drawing/2014/chart" uri="{C3380CC4-5D6E-409C-BE32-E72D297353CC}">
                <c16:uniqueId val="{00000000-8B55-4DB9-8F11-99E04D2FE2AA}"/>
              </c:ext>
            </c:extLst>
          </c:dPt>
          <c:dPt>
            <c:idx val="1"/>
            <c:invertIfNegative val="0"/>
            <c:bubble3D val="0"/>
            <c:extLst>
              <c:ext xmlns:c16="http://schemas.microsoft.com/office/drawing/2014/chart" uri="{C3380CC4-5D6E-409C-BE32-E72D297353CC}">
                <c16:uniqueId val="{00000001-8B55-4DB9-8F11-99E04D2FE2AA}"/>
              </c:ext>
            </c:extLst>
          </c:dPt>
          <c:dLbls>
            <c:spPr>
              <a:noFill/>
              <a:ln>
                <a:noFill/>
              </a:ln>
              <a:effectLst/>
            </c:spPr>
            <c:txPr>
              <a:bodyPr wrap="square" lIns="38100" tIns="19050" rIns="38100" bIns="19050" anchor="ctr">
                <a:spAutoFit/>
              </a:bodyPr>
              <a:lstStyle/>
              <a:p>
                <a:pPr>
                  <a:defRPr sz="1100" b="1">
                    <a:solidFill>
                      <a:schemeClr val="tx1">
                        <a:lumMod val="75000"/>
                        <a:lumOff val="25000"/>
                      </a:schemeClr>
                    </a:solidFill>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layout/>
                <c15:showLeaderLines val="1"/>
              </c:ext>
            </c:extLst>
          </c:dLbls>
          <c:cat>
            <c:strRef>
              <c:f>Hoja1!$A$2:$A$3</c:f>
              <c:strCache>
                <c:ptCount val="2"/>
                <c:pt idx="0">
                  <c:v> El techo de esta vivienda está impermeabilizado</c:v>
                </c:pt>
                <c:pt idx="1">
                  <c:v>Las paredes y techos de esta vivienda presentan humedad o filtraciones (salitre)</c:v>
                </c:pt>
              </c:strCache>
            </c:strRef>
          </c:cat>
          <c:val>
            <c:numRef>
              <c:f>Hoja1!$B$2:$B$3</c:f>
              <c:numCache>
                <c:formatCode>###0.0%</c:formatCode>
                <c:ptCount val="2"/>
                <c:pt idx="0">
                  <c:v>0.40699999999999997</c:v>
                </c:pt>
                <c:pt idx="1">
                  <c:v>0.40300000000000002</c:v>
                </c:pt>
              </c:numCache>
            </c:numRef>
          </c:val>
          <c:shape val="cylinder"/>
          <c:extLst>
            <c:ext xmlns:c16="http://schemas.microsoft.com/office/drawing/2014/chart" uri="{C3380CC4-5D6E-409C-BE32-E72D297353CC}">
              <c16:uniqueId val="{00000002-8B55-4DB9-8F11-99E04D2FE2AA}"/>
            </c:ext>
          </c:extLst>
        </c:ser>
        <c:dLbls>
          <c:showLegendKey val="0"/>
          <c:showVal val="1"/>
          <c:showCatName val="0"/>
          <c:showSerName val="0"/>
          <c:showPercent val="0"/>
          <c:showBubbleSize val="0"/>
        </c:dLbls>
        <c:gapWidth val="25"/>
        <c:gapDepth val="138"/>
        <c:shape val="box"/>
        <c:axId val="229664160"/>
        <c:axId val="229664552"/>
        <c:axId val="0"/>
      </c:bar3DChart>
      <c:catAx>
        <c:axId val="229664160"/>
        <c:scaling>
          <c:orientation val="maxMin"/>
        </c:scaling>
        <c:delete val="1"/>
        <c:axPos val="l"/>
        <c:numFmt formatCode="General" sourceLinked="0"/>
        <c:majorTickMark val="out"/>
        <c:minorTickMark val="none"/>
        <c:tickLblPos val="nextTo"/>
        <c:crossAx val="229664552"/>
        <c:crosses val="autoZero"/>
        <c:auto val="1"/>
        <c:lblAlgn val="ctr"/>
        <c:lblOffset val="100"/>
        <c:noMultiLvlLbl val="0"/>
      </c:catAx>
      <c:valAx>
        <c:axId val="229664552"/>
        <c:scaling>
          <c:orientation val="minMax"/>
          <c:max val="1"/>
        </c:scaling>
        <c:delete val="1"/>
        <c:axPos val="t"/>
        <c:numFmt formatCode="###0.0%" sourceLinked="1"/>
        <c:majorTickMark val="out"/>
        <c:minorTickMark val="none"/>
        <c:tickLblPos val="nextTo"/>
        <c:crossAx val="229664160"/>
        <c:crosses val="autoZero"/>
        <c:crossBetween val="between"/>
      </c:valAx>
    </c:plotArea>
    <c:plotVisOnly val="1"/>
    <c:dispBlanksAs val="gap"/>
    <c:showDLblsOverMax val="0"/>
  </c:chart>
  <c:txPr>
    <a:bodyPr/>
    <a:lstStyle/>
    <a:p>
      <a:pPr>
        <a:defRPr sz="1800"/>
      </a:pPr>
      <a:endParaRPr lang="es-MX"/>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0"/>
      <c:rotY val="0"/>
      <c:rAngAx val="0"/>
      <c:perspective val="0"/>
    </c:view3D>
    <c:floor>
      <c:thickness val="0"/>
    </c:floor>
    <c:sideWall>
      <c:thickness val="0"/>
      <c:spPr>
        <a:noFill/>
        <a:ln w="25400">
          <a:noFill/>
        </a:ln>
      </c:spPr>
    </c:sideWall>
    <c:backWall>
      <c:thickness val="0"/>
      <c:spPr>
        <a:noFill/>
        <a:ln w="25400">
          <a:noFill/>
        </a:ln>
      </c:spPr>
    </c:backWall>
    <c:plotArea>
      <c:layout>
        <c:manualLayout>
          <c:layoutTarget val="inner"/>
          <c:xMode val="edge"/>
          <c:yMode val="edge"/>
          <c:x val="6.0063698095066405E-2"/>
          <c:y val="5.2932418659491706E-2"/>
          <c:w val="0.76867617949247535"/>
          <c:h val="0.92301765155795523"/>
        </c:manualLayout>
      </c:layout>
      <c:bar3DChart>
        <c:barDir val="bar"/>
        <c:grouping val="clustered"/>
        <c:varyColors val="0"/>
        <c:ser>
          <c:idx val="0"/>
          <c:order val="0"/>
          <c:tx>
            <c:strRef>
              <c:f>Hoja1!$B$1</c:f>
              <c:strCache>
                <c:ptCount val="1"/>
                <c:pt idx="0">
                  <c:v>Serie 1</c:v>
                </c:pt>
              </c:strCache>
            </c:strRef>
          </c:tx>
          <c:spPr>
            <a:solidFill>
              <a:srgbClr val="163C46"/>
            </a:solidFill>
            <a:ln>
              <a:solidFill>
                <a:schemeClr val="tx1">
                  <a:lumMod val="95000"/>
                  <a:lumOff val="5000"/>
                </a:schemeClr>
              </a:solidFill>
            </a:ln>
            <a:scene3d>
              <a:camera prst="orthographicFront"/>
              <a:lightRig rig="threePt" dir="t"/>
            </a:scene3d>
            <a:sp3d>
              <a:bevelT w="0" h="0"/>
            </a:sp3d>
          </c:spPr>
          <c:invertIfNegative val="0"/>
          <c:dPt>
            <c:idx val="0"/>
            <c:invertIfNegative val="0"/>
            <c:bubble3D val="0"/>
            <c:extLst>
              <c:ext xmlns:c16="http://schemas.microsoft.com/office/drawing/2014/chart" uri="{C3380CC4-5D6E-409C-BE32-E72D297353CC}">
                <c16:uniqueId val="{00000000-EEB1-4478-B654-C85E06D9C90F}"/>
              </c:ext>
            </c:extLst>
          </c:dPt>
          <c:dPt>
            <c:idx val="1"/>
            <c:invertIfNegative val="0"/>
            <c:bubble3D val="0"/>
            <c:extLst>
              <c:ext xmlns:c16="http://schemas.microsoft.com/office/drawing/2014/chart" uri="{C3380CC4-5D6E-409C-BE32-E72D297353CC}">
                <c16:uniqueId val="{00000001-EEB1-4478-B654-C85E06D9C90F}"/>
              </c:ext>
            </c:extLst>
          </c:dPt>
          <c:dPt>
            <c:idx val="2"/>
            <c:invertIfNegative val="0"/>
            <c:bubble3D val="0"/>
            <c:extLst>
              <c:ext xmlns:c16="http://schemas.microsoft.com/office/drawing/2014/chart" uri="{C3380CC4-5D6E-409C-BE32-E72D297353CC}">
                <c16:uniqueId val="{00000002-EEB1-4478-B654-C85E06D9C90F}"/>
              </c:ext>
            </c:extLst>
          </c:dPt>
          <c:dLbls>
            <c:spPr>
              <a:noFill/>
              <a:ln>
                <a:noFill/>
              </a:ln>
              <a:effectLst/>
            </c:spPr>
            <c:txPr>
              <a:bodyPr/>
              <a:lstStyle/>
              <a:p>
                <a:pPr algn="ctr">
                  <a:defRPr lang="es-MX" sz="1100" b="1" i="0" u="none" strike="noStrike" kern="1200" baseline="0">
                    <a:solidFill>
                      <a:schemeClr val="tx1">
                        <a:lumMod val="75000"/>
                        <a:lumOff val="25000"/>
                      </a:schemeClr>
                    </a:solidFill>
                    <a:effectLst/>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Hoja1!$A$2:$A$5</c:f>
              <c:strCache>
                <c:ptCount val="4"/>
                <c:pt idx="0">
                  <c:v>Tierra</c:v>
                </c:pt>
                <c:pt idx="1">
                  <c:v>Cemento o firme</c:v>
                </c:pt>
                <c:pt idx="2">
                  <c:v>Madera, mosaico u otro recubrimiento</c:v>
                </c:pt>
                <c:pt idx="3">
                  <c:v>NC</c:v>
                </c:pt>
              </c:strCache>
            </c:strRef>
          </c:cat>
          <c:val>
            <c:numRef>
              <c:f>Hoja1!$B$2:$B$5</c:f>
              <c:numCache>
                <c:formatCode>###0.0%</c:formatCode>
                <c:ptCount val="4"/>
                <c:pt idx="0">
                  <c:v>8.0000000000000002E-3</c:v>
                </c:pt>
                <c:pt idx="1">
                  <c:v>0.435</c:v>
                </c:pt>
                <c:pt idx="2">
                  <c:v>0.45600000000000002</c:v>
                </c:pt>
                <c:pt idx="3">
                  <c:v>1E-3</c:v>
                </c:pt>
              </c:numCache>
            </c:numRef>
          </c:val>
          <c:extLst>
            <c:ext xmlns:c16="http://schemas.microsoft.com/office/drawing/2014/chart" uri="{C3380CC4-5D6E-409C-BE32-E72D297353CC}">
              <c16:uniqueId val="{00000003-EEB1-4478-B654-C85E06D9C90F}"/>
            </c:ext>
          </c:extLst>
        </c:ser>
        <c:dLbls>
          <c:showLegendKey val="0"/>
          <c:showVal val="0"/>
          <c:showCatName val="0"/>
          <c:showSerName val="0"/>
          <c:showPercent val="0"/>
          <c:showBubbleSize val="0"/>
        </c:dLbls>
        <c:gapWidth val="25"/>
        <c:gapDepth val="138"/>
        <c:shape val="box"/>
        <c:axId val="229664160"/>
        <c:axId val="229664552"/>
        <c:axId val="0"/>
      </c:bar3DChart>
      <c:catAx>
        <c:axId val="229664160"/>
        <c:scaling>
          <c:orientation val="maxMin"/>
        </c:scaling>
        <c:delete val="1"/>
        <c:axPos val="l"/>
        <c:numFmt formatCode="General" sourceLinked="0"/>
        <c:majorTickMark val="out"/>
        <c:minorTickMark val="none"/>
        <c:tickLblPos val="nextTo"/>
        <c:crossAx val="229664552"/>
        <c:crosses val="autoZero"/>
        <c:auto val="1"/>
        <c:lblAlgn val="ctr"/>
        <c:lblOffset val="100"/>
        <c:noMultiLvlLbl val="0"/>
      </c:catAx>
      <c:valAx>
        <c:axId val="229664552"/>
        <c:scaling>
          <c:orientation val="minMax"/>
          <c:max val="1"/>
        </c:scaling>
        <c:delete val="0"/>
        <c:axPos val="t"/>
        <c:numFmt formatCode="###0.0%" sourceLinked="1"/>
        <c:majorTickMark val="out"/>
        <c:minorTickMark val="none"/>
        <c:tickLblPos val="nextTo"/>
        <c:txPr>
          <a:bodyPr/>
          <a:lstStyle/>
          <a:p>
            <a:pPr>
              <a:defRPr sz="100">
                <a:solidFill>
                  <a:srgbClr val="3D3923"/>
                </a:solidFill>
              </a:defRPr>
            </a:pPr>
            <a:endParaRPr lang="es-MX"/>
          </a:p>
        </c:txPr>
        <c:crossAx val="229664160"/>
        <c:crosses val="autoZero"/>
        <c:crossBetween val="between"/>
      </c:valAx>
    </c:plotArea>
    <c:plotVisOnly val="1"/>
    <c:dispBlanksAs val="gap"/>
    <c:showDLblsOverMax val="0"/>
  </c:chart>
  <c:txPr>
    <a:bodyPr/>
    <a:lstStyle/>
    <a:p>
      <a:pPr>
        <a:defRPr sz="1800"/>
      </a:pPr>
      <a:endParaRPr lang="es-MX"/>
    </a:p>
  </c:txPr>
  <c:externalData r:id="rId1">
    <c:autoUpdate val="0"/>
  </c:externalData>
</c:chartSpace>
</file>

<file path=ppt/charts/chart2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0"/>
      <c:rotY val="0"/>
      <c:rAngAx val="0"/>
      <c:perspective val="0"/>
    </c:view3D>
    <c:floor>
      <c:thickness val="0"/>
    </c:floor>
    <c:sideWall>
      <c:thickness val="0"/>
    </c:sideWall>
    <c:backWall>
      <c:thickness val="0"/>
    </c:backWall>
    <c:plotArea>
      <c:layout>
        <c:manualLayout>
          <c:layoutTarget val="inner"/>
          <c:xMode val="edge"/>
          <c:yMode val="edge"/>
          <c:x val="3.8443605907342006E-2"/>
          <c:y val="1.420686621155157E-2"/>
          <c:w val="0.76563435473086461"/>
          <c:h val="0.96627898152161495"/>
        </c:manualLayout>
      </c:layout>
      <c:bar3DChart>
        <c:barDir val="bar"/>
        <c:grouping val="clustered"/>
        <c:varyColors val="0"/>
        <c:ser>
          <c:idx val="0"/>
          <c:order val="0"/>
          <c:tx>
            <c:strRef>
              <c:f>Hoja1!$B$1</c:f>
              <c:strCache>
                <c:ptCount val="1"/>
                <c:pt idx="0">
                  <c:v>Serie 1</c:v>
                </c:pt>
              </c:strCache>
            </c:strRef>
          </c:tx>
          <c:spPr>
            <a:gradFill flip="none" rotWithShape="1">
              <a:gsLst>
                <a:gs pos="0">
                  <a:schemeClr val="accent5">
                    <a:lumMod val="50000"/>
                    <a:shade val="30000"/>
                    <a:satMod val="115000"/>
                  </a:schemeClr>
                </a:gs>
                <a:gs pos="50000">
                  <a:schemeClr val="accent5">
                    <a:lumMod val="50000"/>
                    <a:shade val="67500"/>
                    <a:satMod val="115000"/>
                  </a:schemeClr>
                </a:gs>
                <a:gs pos="100000">
                  <a:schemeClr val="accent5">
                    <a:lumMod val="50000"/>
                    <a:shade val="100000"/>
                    <a:satMod val="115000"/>
                  </a:schemeClr>
                </a:gs>
              </a:gsLst>
              <a:lin ang="2700000" scaled="1"/>
              <a:tileRect/>
            </a:gradFill>
            <a:ln>
              <a:solidFill>
                <a:schemeClr val="tx1">
                  <a:lumMod val="95000"/>
                  <a:lumOff val="5000"/>
                </a:schemeClr>
              </a:solidFill>
            </a:ln>
            <a:scene3d>
              <a:camera prst="orthographicFront"/>
              <a:lightRig rig="threePt" dir="t"/>
            </a:scene3d>
            <a:sp3d>
              <a:bevelT w="0" h="0"/>
            </a:sp3d>
          </c:spPr>
          <c:invertIfNegative val="0"/>
          <c:dPt>
            <c:idx val="0"/>
            <c:invertIfNegative val="0"/>
            <c:bubble3D val="0"/>
            <c:extLst>
              <c:ext xmlns:c16="http://schemas.microsoft.com/office/drawing/2014/chart" uri="{C3380CC4-5D6E-409C-BE32-E72D297353CC}">
                <c16:uniqueId val="{00000000-025F-4B13-B809-1FFA945EA935}"/>
              </c:ext>
            </c:extLst>
          </c:dPt>
          <c:dPt>
            <c:idx val="1"/>
            <c:invertIfNegative val="0"/>
            <c:bubble3D val="0"/>
            <c:extLst>
              <c:ext xmlns:c16="http://schemas.microsoft.com/office/drawing/2014/chart" uri="{C3380CC4-5D6E-409C-BE32-E72D297353CC}">
                <c16:uniqueId val="{00000001-025F-4B13-B809-1FFA945EA935}"/>
              </c:ext>
            </c:extLst>
          </c:dPt>
          <c:dLbls>
            <c:dLbl>
              <c:idx val="1"/>
              <c:layout>
                <c:manualLayout>
                  <c:x val="-3.027979023150194E-2"/>
                  <c:y val="8.917650495226085E-3"/>
                </c:manualLayout>
              </c:layout>
              <c:showLegendKey val="0"/>
              <c:showVal val="1"/>
              <c:showCatName val="0"/>
              <c:showSerName val="0"/>
              <c:showPercent val="0"/>
              <c:showBubbleSize val="0"/>
              <c:extLst>
                <c:ext xmlns:c15="http://schemas.microsoft.com/office/drawing/2012/chart" uri="{CE6537A1-D6FC-4f65-9D91-7224C49458BB}">
                  <c15:layout>
                    <c:manualLayout>
                      <c:w val="0.26016867523500403"/>
                      <c:h val="0.13313528034725508"/>
                    </c:manualLayout>
                  </c15:layout>
                </c:ext>
                <c:ext xmlns:c16="http://schemas.microsoft.com/office/drawing/2014/chart" uri="{C3380CC4-5D6E-409C-BE32-E72D297353CC}">
                  <c16:uniqueId val="{00000001-025F-4B13-B809-1FFA945EA935}"/>
                </c:ext>
              </c:extLst>
            </c:dLbl>
            <c:spPr>
              <a:noFill/>
              <a:ln>
                <a:noFill/>
              </a:ln>
              <a:effectLst/>
            </c:spPr>
            <c:txPr>
              <a:bodyPr wrap="square" lIns="38100" tIns="19050" rIns="38100" bIns="19050" anchor="ctr">
                <a:spAutoFit/>
              </a:bodyPr>
              <a:lstStyle/>
              <a:p>
                <a:pPr>
                  <a:defRPr sz="1100" b="1">
                    <a:solidFill>
                      <a:schemeClr val="tx1">
                        <a:lumMod val="75000"/>
                        <a:lumOff val="25000"/>
                      </a:schemeClr>
                    </a:solidFill>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layout/>
                <c15:showLeaderLines val="1"/>
              </c:ext>
            </c:extLst>
          </c:dLbls>
          <c:cat>
            <c:strRef>
              <c:f>Hoja1!$A$2:$A$3</c:f>
              <c:strCache>
                <c:ptCount val="2"/>
                <c:pt idx="0">
                  <c:v> El techo de esta vivienda está impermeabilizado</c:v>
                </c:pt>
                <c:pt idx="1">
                  <c:v>Las paredes y techos de esta vivienda presentan humedad o filtraciones (salitre)</c:v>
                </c:pt>
              </c:strCache>
            </c:strRef>
          </c:cat>
          <c:val>
            <c:numRef>
              <c:f>Hoja1!$B$2:$B$3</c:f>
              <c:numCache>
                <c:formatCode>###0.0%</c:formatCode>
                <c:ptCount val="2"/>
                <c:pt idx="0">
                  <c:v>0.35499999999999998</c:v>
                </c:pt>
                <c:pt idx="1">
                  <c:v>0.38400000000000001</c:v>
                </c:pt>
              </c:numCache>
            </c:numRef>
          </c:val>
          <c:shape val="cylinder"/>
          <c:extLst>
            <c:ext xmlns:c16="http://schemas.microsoft.com/office/drawing/2014/chart" uri="{C3380CC4-5D6E-409C-BE32-E72D297353CC}">
              <c16:uniqueId val="{00000002-025F-4B13-B809-1FFA945EA935}"/>
            </c:ext>
          </c:extLst>
        </c:ser>
        <c:dLbls>
          <c:showLegendKey val="0"/>
          <c:showVal val="1"/>
          <c:showCatName val="0"/>
          <c:showSerName val="0"/>
          <c:showPercent val="0"/>
          <c:showBubbleSize val="0"/>
        </c:dLbls>
        <c:gapWidth val="25"/>
        <c:gapDepth val="138"/>
        <c:shape val="box"/>
        <c:axId val="229664160"/>
        <c:axId val="229664552"/>
        <c:axId val="0"/>
      </c:bar3DChart>
      <c:catAx>
        <c:axId val="229664160"/>
        <c:scaling>
          <c:orientation val="maxMin"/>
        </c:scaling>
        <c:delete val="1"/>
        <c:axPos val="l"/>
        <c:numFmt formatCode="General" sourceLinked="0"/>
        <c:majorTickMark val="out"/>
        <c:minorTickMark val="none"/>
        <c:tickLblPos val="nextTo"/>
        <c:crossAx val="229664552"/>
        <c:crosses val="autoZero"/>
        <c:auto val="1"/>
        <c:lblAlgn val="ctr"/>
        <c:lblOffset val="100"/>
        <c:noMultiLvlLbl val="0"/>
      </c:catAx>
      <c:valAx>
        <c:axId val="229664552"/>
        <c:scaling>
          <c:orientation val="minMax"/>
          <c:max val="1"/>
        </c:scaling>
        <c:delete val="1"/>
        <c:axPos val="t"/>
        <c:numFmt formatCode="###0.0%" sourceLinked="1"/>
        <c:majorTickMark val="out"/>
        <c:minorTickMark val="none"/>
        <c:tickLblPos val="nextTo"/>
        <c:crossAx val="229664160"/>
        <c:crosses val="autoZero"/>
        <c:crossBetween val="between"/>
      </c:valAx>
    </c:plotArea>
    <c:plotVisOnly val="1"/>
    <c:dispBlanksAs val="gap"/>
    <c:showDLblsOverMax val="0"/>
  </c:chart>
  <c:txPr>
    <a:bodyPr/>
    <a:lstStyle/>
    <a:p>
      <a:pPr>
        <a:defRPr sz="1800"/>
      </a:pPr>
      <a:endParaRPr lang="es-MX"/>
    </a:p>
  </c:txPr>
  <c:externalData r:id="rId1">
    <c:autoUpdate val="0"/>
  </c:externalData>
</c:chartSpace>
</file>

<file path=ppt/charts/chart2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0"/>
      <c:rotY val="0"/>
      <c:rAngAx val="0"/>
      <c:perspective val="0"/>
    </c:view3D>
    <c:floor>
      <c:thickness val="0"/>
    </c:floor>
    <c:sideWall>
      <c:thickness val="0"/>
    </c:sideWall>
    <c:backWall>
      <c:thickness val="0"/>
    </c:backWall>
    <c:plotArea>
      <c:layout>
        <c:manualLayout>
          <c:layoutTarget val="inner"/>
          <c:xMode val="edge"/>
          <c:yMode val="edge"/>
          <c:x val="1.0880031687807616E-2"/>
          <c:y val="1.1600389678645391E-3"/>
          <c:w val="0.91618072675132323"/>
          <c:h val="0.96627898152161495"/>
        </c:manualLayout>
      </c:layout>
      <c:bar3DChart>
        <c:barDir val="bar"/>
        <c:grouping val="clustered"/>
        <c:varyColors val="0"/>
        <c:ser>
          <c:idx val="0"/>
          <c:order val="0"/>
          <c:tx>
            <c:strRef>
              <c:f>Hoja1!$B$1</c:f>
              <c:strCache>
                <c:ptCount val="1"/>
                <c:pt idx="0">
                  <c:v>Serie 1</c:v>
                </c:pt>
              </c:strCache>
            </c:strRef>
          </c:tx>
          <c:spPr>
            <a:gradFill flip="none" rotWithShape="1">
              <a:gsLst>
                <a:gs pos="0">
                  <a:schemeClr val="accent5">
                    <a:lumMod val="50000"/>
                    <a:shade val="30000"/>
                    <a:satMod val="115000"/>
                  </a:schemeClr>
                </a:gs>
                <a:gs pos="50000">
                  <a:schemeClr val="accent5">
                    <a:lumMod val="50000"/>
                    <a:shade val="67500"/>
                    <a:satMod val="115000"/>
                  </a:schemeClr>
                </a:gs>
                <a:gs pos="100000">
                  <a:schemeClr val="accent5">
                    <a:lumMod val="50000"/>
                    <a:shade val="100000"/>
                    <a:satMod val="115000"/>
                  </a:schemeClr>
                </a:gs>
              </a:gsLst>
              <a:lin ang="2700000" scaled="1"/>
              <a:tileRect/>
            </a:gradFill>
            <a:ln>
              <a:solidFill>
                <a:schemeClr val="tx1">
                  <a:lumMod val="95000"/>
                  <a:lumOff val="5000"/>
                </a:schemeClr>
              </a:solidFill>
            </a:ln>
            <a:scene3d>
              <a:camera prst="orthographicFront"/>
              <a:lightRig rig="threePt" dir="t"/>
            </a:scene3d>
            <a:sp3d>
              <a:bevelT w="0" h="0"/>
            </a:sp3d>
          </c:spPr>
          <c:invertIfNegative val="0"/>
          <c:dPt>
            <c:idx val="0"/>
            <c:invertIfNegative val="0"/>
            <c:bubble3D val="0"/>
            <c:spPr>
              <a:solidFill>
                <a:schemeClr val="accent3">
                  <a:lumMod val="50000"/>
                </a:schemeClr>
              </a:solidFill>
              <a:ln>
                <a:solidFill>
                  <a:schemeClr val="tx1">
                    <a:lumMod val="95000"/>
                    <a:lumOff val="5000"/>
                  </a:schemeClr>
                </a:solidFill>
              </a:ln>
              <a:scene3d>
                <a:camera prst="orthographicFront"/>
                <a:lightRig rig="threePt" dir="t"/>
              </a:scene3d>
              <a:sp3d>
                <a:bevelT w="0" h="0"/>
              </a:sp3d>
            </c:spPr>
            <c:extLst>
              <c:ext xmlns:c16="http://schemas.microsoft.com/office/drawing/2014/chart" uri="{C3380CC4-5D6E-409C-BE32-E72D297353CC}">
                <c16:uniqueId val="{00000001-4D4B-4C00-ADE6-E9C5731B9E69}"/>
              </c:ext>
            </c:extLst>
          </c:dPt>
          <c:dPt>
            <c:idx val="1"/>
            <c:invertIfNegative val="0"/>
            <c:bubble3D val="0"/>
            <c:spPr>
              <a:solidFill>
                <a:schemeClr val="accent3"/>
              </a:solidFill>
              <a:ln>
                <a:solidFill>
                  <a:schemeClr val="tx1">
                    <a:lumMod val="95000"/>
                    <a:lumOff val="5000"/>
                  </a:schemeClr>
                </a:solidFill>
              </a:ln>
              <a:scene3d>
                <a:camera prst="orthographicFront"/>
                <a:lightRig rig="threePt" dir="t"/>
              </a:scene3d>
              <a:sp3d>
                <a:bevelT w="0" h="0"/>
              </a:sp3d>
            </c:spPr>
            <c:extLst>
              <c:ext xmlns:c16="http://schemas.microsoft.com/office/drawing/2014/chart" uri="{C3380CC4-5D6E-409C-BE32-E72D297353CC}">
                <c16:uniqueId val="{00000003-4D4B-4C00-ADE6-E9C5731B9E69}"/>
              </c:ext>
            </c:extLst>
          </c:dPt>
          <c:dPt>
            <c:idx val="2"/>
            <c:invertIfNegative val="0"/>
            <c:bubble3D val="0"/>
            <c:spPr>
              <a:solidFill>
                <a:schemeClr val="accent2">
                  <a:lumMod val="50000"/>
                </a:schemeClr>
              </a:solidFill>
              <a:ln>
                <a:solidFill>
                  <a:schemeClr val="tx1">
                    <a:lumMod val="95000"/>
                    <a:lumOff val="5000"/>
                  </a:schemeClr>
                </a:solidFill>
              </a:ln>
              <a:scene3d>
                <a:camera prst="orthographicFront"/>
                <a:lightRig rig="threePt" dir="t"/>
              </a:scene3d>
              <a:sp3d>
                <a:bevelT w="0" h="0"/>
              </a:sp3d>
            </c:spPr>
            <c:extLst>
              <c:ext xmlns:c16="http://schemas.microsoft.com/office/drawing/2014/chart" uri="{C3380CC4-5D6E-409C-BE32-E72D297353CC}">
                <c16:uniqueId val="{00000005-4D4B-4C00-ADE6-E9C5731B9E69}"/>
              </c:ext>
            </c:extLst>
          </c:dPt>
          <c:dLbls>
            <c:spPr>
              <a:noFill/>
              <a:ln>
                <a:noFill/>
              </a:ln>
              <a:effectLst/>
            </c:spPr>
            <c:txPr>
              <a:bodyPr/>
              <a:lstStyle/>
              <a:p>
                <a:pPr algn="ctr">
                  <a:defRPr lang="es-MX" sz="1100" b="1" i="0" u="none" strike="noStrike" kern="1200" baseline="0">
                    <a:solidFill>
                      <a:schemeClr val="tx1">
                        <a:lumMod val="75000"/>
                        <a:lumOff val="25000"/>
                      </a:schemeClr>
                    </a:solidFill>
                    <a:effectLst/>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Hoja1!$A$2:$A$4</c:f>
              <c:strCache>
                <c:ptCount val="3"/>
                <c:pt idx="0">
                  <c:v>Si/ si siempre</c:v>
                </c:pt>
                <c:pt idx="1">
                  <c:v>Si, a veces</c:v>
                </c:pt>
                <c:pt idx="2">
                  <c:v>No</c:v>
                </c:pt>
              </c:strCache>
            </c:strRef>
          </c:cat>
          <c:val>
            <c:numRef>
              <c:f>Hoja1!$B$2:$B$4</c:f>
              <c:numCache>
                <c:formatCode>###0%</c:formatCode>
                <c:ptCount val="3"/>
                <c:pt idx="0">
                  <c:v>0.14000000000000001</c:v>
                </c:pt>
                <c:pt idx="1">
                  <c:v>0.17</c:v>
                </c:pt>
                <c:pt idx="2">
                  <c:v>0.69</c:v>
                </c:pt>
              </c:numCache>
            </c:numRef>
          </c:val>
          <c:extLst>
            <c:ext xmlns:c16="http://schemas.microsoft.com/office/drawing/2014/chart" uri="{C3380CC4-5D6E-409C-BE32-E72D297353CC}">
              <c16:uniqueId val="{00000008-4D4B-4C00-ADE6-E9C5731B9E69}"/>
            </c:ext>
          </c:extLst>
        </c:ser>
        <c:dLbls>
          <c:showLegendKey val="0"/>
          <c:showVal val="0"/>
          <c:showCatName val="0"/>
          <c:showSerName val="0"/>
          <c:showPercent val="0"/>
          <c:showBubbleSize val="0"/>
        </c:dLbls>
        <c:gapWidth val="25"/>
        <c:gapDepth val="138"/>
        <c:shape val="box"/>
        <c:axId val="229664160"/>
        <c:axId val="229664552"/>
        <c:axId val="0"/>
      </c:bar3DChart>
      <c:catAx>
        <c:axId val="229664160"/>
        <c:scaling>
          <c:orientation val="maxMin"/>
        </c:scaling>
        <c:delete val="1"/>
        <c:axPos val="l"/>
        <c:numFmt formatCode="General" sourceLinked="0"/>
        <c:majorTickMark val="out"/>
        <c:minorTickMark val="none"/>
        <c:tickLblPos val="nextTo"/>
        <c:crossAx val="229664552"/>
        <c:crosses val="autoZero"/>
        <c:auto val="1"/>
        <c:lblAlgn val="ctr"/>
        <c:lblOffset val="100"/>
        <c:noMultiLvlLbl val="0"/>
      </c:catAx>
      <c:valAx>
        <c:axId val="229664552"/>
        <c:scaling>
          <c:orientation val="minMax"/>
          <c:max val="1"/>
        </c:scaling>
        <c:delete val="1"/>
        <c:axPos val="t"/>
        <c:numFmt formatCode="###0%" sourceLinked="1"/>
        <c:majorTickMark val="out"/>
        <c:minorTickMark val="none"/>
        <c:tickLblPos val="nextTo"/>
        <c:crossAx val="229664160"/>
        <c:crosses val="autoZero"/>
        <c:crossBetween val="between"/>
      </c:valAx>
    </c:plotArea>
    <c:plotVisOnly val="1"/>
    <c:dispBlanksAs val="gap"/>
    <c:showDLblsOverMax val="0"/>
  </c:chart>
  <c:txPr>
    <a:bodyPr/>
    <a:lstStyle/>
    <a:p>
      <a:pPr>
        <a:defRPr sz="1800"/>
      </a:pPr>
      <a:endParaRPr lang="es-MX"/>
    </a:p>
  </c:txPr>
  <c:externalData r:id="rId1">
    <c:autoUpdate val="0"/>
  </c:externalData>
</c:chartSpace>
</file>

<file path=ppt/charts/chart2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0"/>
      <c:rotY val="0"/>
      <c:rAngAx val="0"/>
      <c:perspective val="0"/>
    </c:view3D>
    <c:floor>
      <c:thickness val="0"/>
    </c:floor>
    <c:sideWall>
      <c:thickness val="0"/>
    </c:sideWall>
    <c:backWall>
      <c:thickness val="0"/>
    </c:backWall>
    <c:plotArea>
      <c:layout>
        <c:manualLayout>
          <c:layoutTarget val="inner"/>
          <c:xMode val="edge"/>
          <c:yMode val="edge"/>
          <c:x val="1.0880031687807616E-2"/>
          <c:y val="1.1600389678645391E-3"/>
          <c:w val="0.89879372259316093"/>
          <c:h val="0.96627898152161495"/>
        </c:manualLayout>
      </c:layout>
      <c:bar3DChart>
        <c:barDir val="bar"/>
        <c:grouping val="clustered"/>
        <c:varyColors val="0"/>
        <c:ser>
          <c:idx val="0"/>
          <c:order val="0"/>
          <c:tx>
            <c:strRef>
              <c:f>Hoja1!$B$1</c:f>
              <c:strCache>
                <c:ptCount val="1"/>
                <c:pt idx="0">
                  <c:v>Serie 1</c:v>
                </c:pt>
              </c:strCache>
            </c:strRef>
          </c:tx>
          <c:spPr>
            <a:gradFill flip="none" rotWithShape="1">
              <a:gsLst>
                <a:gs pos="0">
                  <a:schemeClr val="accent5">
                    <a:lumMod val="50000"/>
                    <a:shade val="30000"/>
                    <a:satMod val="115000"/>
                  </a:schemeClr>
                </a:gs>
                <a:gs pos="50000">
                  <a:schemeClr val="accent5">
                    <a:lumMod val="50000"/>
                    <a:shade val="67500"/>
                    <a:satMod val="115000"/>
                  </a:schemeClr>
                </a:gs>
                <a:gs pos="100000">
                  <a:schemeClr val="accent5">
                    <a:lumMod val="50000"/>
                    <a:shade val="100000"/>
                    <a:satMod val="115000"/>
                  </a:schemeClr>
                </a:gs>
              </a:gsLst>
              <a:lin ang="2700000" scaled="1"/>
              <a:tileRect/>
            </a:gradFill>
            <a:ln>
              <a:solidFill>
                <a:schemeClr val="tx1">
                  <a:lumMod val="95000"/>
                  <a:lumOff val="5000"/>
                </a:schemeClr>
              </a:solidFill>
            </a:ln>
            <a:scene3d>
              <a:camera prst="orthographicFront"/>
              <a:lightRig rig="threePt" dir="t"/>
            </a:scene3d>
            <a:sp3d>
              <a:bevelT w="0" h="0"/>
            </a:sp3d>
          </c:spPr>
          <c:invertIfNegative val="0"/>
          <c:dPt>
            <c:idx val="0"/>
            <c:invertIfNegative val="0"/>
            <c:bubble3D val="0"/>
            <c:spPr>
              <a:solidFill>
                <a:schemeClr val="accent3">
                  <a:lumMod val="50000"/>
                </a:schemeClr>
              </a:solidFill>
              <a:ln>
                <a:solidFill>
                  <a:schemeClr val="tx1">
                    <a:lumMod val="95000"/>
                    <a:lumOff val="5000"/>
                  </a:schemeClr>
                </a:solidFill>
              </a:ln>
              <a:scene3d>
                <a:camera prst="orthographicFront"/>
                <a:lightRig rig="threePt" dir="t"/>
              </a:scene3d>
              <a:sp3d>
                <a:bevelT w="0" h="0"/>
              </a:sp3d>
            </c:spPr>
            <c:extLst>
              <c:ext xmlns:c16="http://schemas.microsoft.com/office/drawing/2014/chart" uri="{C3380CC4-5D6E-409C-BE32-E72D297353CC}">
                <c16:uniqueId val="{00000001-3032-48D3-AE3F-B22810F77291}"/>
              </c:ext>
            </c:extLst>
          </c:dPt>
          <c:dPt>
            <c:idx val="1"/>
            <c:invertIfNegative val="0"/>
            <c:bubble3D val="0"/>
            <c:spPr>
              <a:solidFill>
                <a:schemeClr val="accent3"/>
              </a:solidFill>
              <a:ln>
                <a:solidFill>
                  <a:schemeClr val="tx1">
                    <a:lumMod val="95000"/>
                    <a:lumOff val="5000"/>
                  </a:schemeClr>
                </a:solidFill>
              </a:ln>
              <a:scene3d>
                <a:camera prst="orthographicFront"/>
                <a:lightRig rig="threePt" dir="t"/>
              </a:scene3d>
              <a:sp3d>
                <a:bevelT w="0" h="0"/>
              </a:sp3d>
            </c:spPr>
            <c:extLst>
              <c:ext xmlns:c16="http://schemas.microsoft.com/office/drawing/2014/chart" uri="{C3380CC4-5D6E-409C-BE32-E72D297353CC}">
                <c16:uniqueId val="{00000003-3032-48D3-AE3F-B22810F77291}"/>
              </c:ext>
            </c:extLst>
          </c:dPt>
          <c:dPt>
            <c:idx val="2"/>
            <c:invertIfNegative val="0"/>
            <c:bubble3D val="0"/>
            <c:spPr>
              <a:solidFill>
                <a:schemeClr val="accent2">
                  <a:lumMod val="50000"/>
                </a:schemeClr>
              </a:solidFill>
              <a:ln>
                <a:solidFill>
                  <a:schemeClr val="tx1">
                    <a:lumMod val="95000"/>
                    <a:lumOff val="5000"/>
                  </a:schemeClr>
                </a:solidFill>
              </a:ln>
              <a:scene3d>
                <a:camera prst="orthographicFront"/>
                <a:lightRig rig="threePt" dir="t"/>
              </a:scene3d>
              <a:sp3d>
                <a:bevelT w="0" h="0"/>
              </a:sp3d>
            </c:spPr>
            <c:extLst>
              <c:ext xmlns:c16="http://schemas.microsoft.com/office/drawing/2014/chart" uri="{C3380CC4-5D6E-409C-BE32-E72D297353CC}">
                <c16:uniqueId val="{00000005-3032-48D3-AE3F-B22810F77291}"/>
              </c:ext>
            </c:extLst>
          </c:dPt>
          <c:dLbls>
            <c:spPr>
              <a:noFill/>
              <a:ln>
                <a:noFill/>
              </a:ln>
              <a:effectLst/>
            </c:spPr>
            <c:txPr>
              <a:bodyPr/>
              <a:lstStyle/>
              <a:p>
                <a:pPr algn="ctr">
                  <a:defRPr lang="es-MX" sz="1100" b="1" i="0" u="none" strike="noStrike" kern="1200" baseline="0">
                    <a:solidFill>
                      <a:schemeClr val="tx1">
                        <a:lumMod val="75000"/>
                        <a:lumOff val="25000"/>
                      </a:schemeClr>
                    </a:solidFill>
                    <a:effectLst/>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Hoja1!$A$2:$A$4</c:f>
              <c:strCache>
                <c:ptCount val="3"/>
                <c:pt idx="0">
                  <c:v>Si/ si siempre</c:v>
                </c:pt>
                <c:pt idx="1">
                  <c:v>Si, a veces</c:v>
                </c:pt>
                <c:pt idx="2">
                  <c:v>No</c:v>
                </c:pt>
              </c:strCache>
            </c:strRef>
          </c:cat>
          <c:val>
            <c:numRef>
              <c:f>Hoja1!$B$2:$B$4</c:f>
              <c:numCache>
                <c:formatCode>###0.0%</c:formatCode>
                <c:ptCount val="3"/>
                <c:pt idx="0">
                  <c:v>0.13400000000000001</c:v>
                </c:pt>
                <c:pt idx="1">
                  <c:v>0.248</c:v>
                </c:pt>
                <c:pt idx="2">
                  <c:v>0.61799999999999999</c:v>
                </c:pt>
              </c:numCache>
            </c:numRef>
          </c:val>
          <c:extLst>
            <c:ext xmlns:c16="http://schemas.microsoft.com/office/drawing/2014/chart" uri="{C3380CC4-5D6E-409C-BE32-E72D297353CC}">
              <c16:uniqueId val="{00000006-3032-48D3-AE3F-B22810F77291}"/>
            </c:ext>
          </c:extLst>
        </c:ser>
        <c:dLbls>
          <c:showLegendKey val="0"/>
          <c:showVal val="0"/>
          <c:showCatName val="0"/>
          <c:showSerName val="0"/>
          <c:showPercent val="0"/>
          <c:showBubbleSize val="0"/>
        </c:dLbls>
        <c:gapWidth val="25"/>
        <c:gapDepth val="138"/>
        <c:shape val="box"/>
        <c:axId val="229664160"/>
        <c:axId val="229664552"/>
        <c:axId val="0"/>
      </c:bar3DChart>
      <c:catAx>
        <c:axId val="229664160"/>
        <c:scaling>
          <c:orientation val="maxMin"/>
        </c:scaling>
        <c:delete val="1"/>
        <c:axPos val="l"/>
        <c:numFmt formatCode="General" sourceLinked="0"/>
        <c:majorTickMark val="out"/>
        <c:minorTickMark val="none"/>
        <c:tickLblPos val="nextTo"/>
        <c:crossAx val="229664552"/>
        <c:crosses val="autoZero"/>
        <c:auto val="1"/>
        <c:lblAlgn val="ctr"/>
        <c:lblOffset val="100"/>
        <c:noMultiLvlLbl val="0"/>
      </c:catAx>
      <c:valAx>
        <c:axId val="229664552"/>
        <c:scaling>
          <c:orientation val="minMax"/>
          <c:max val="1"/>
        </c:scaling>
        <c:delete val="1"/>
        <c:axPos val="t"/>
        <c:numFmt formatCode="###0.0%" sourceLinked="1"/>
        <c:majorTickMark val="out"/>
        <c:minorTickMark val="none"/>
        <c:tickLblPos val="nextTo"/>
        <c:crossAx val="229664160"/>
        <c:crosses val="autoZero"/>
        <c:crossBetween val="between"/>
      </c:valAx>
    </c:plotArea>
    <c:plotVisOnly val="1"/>
    <c:dispBlanksAs val="gap"/>
    <c:showDLblsOverMax val="0"/>
  </c:chart>
  <c:txPr>
    <a:bodyPr/>
    <a:lstStyle/>
    <a:p>
      <a:pPr>
        <a:defRPr sz="1800"/>
      </a:pPr>
      <a:endParaRPr lang="es-MX"/>
    </a:p>
  </c:txPr>
  <c:externalData r:id="rId1">
    <c:autoUpdate val="0"/>
  </c:externalData>
</c:chartSpace>
</file>

<file path=ppt/charts/chart2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0"/>
      <c:rotY val="0"/>
      <c:rAngAx val="0"/>
      <c:perspective val="0"/>
    </c:view3D>
    <c:floor>
      <c:thickness val="0"/>
    </c:floor>
    <c:sideWall>
      <c:thickness val="0"/>
    </c:sideWall>
    <c:backWall>
      <c:thickness val="0"/>
    </c:backWall>
    <c:plotArea>
      <c:layout>
        <c:manualLayout>
          <c:layoutTarget val="inner"/>
          <c:xMode val="edge"/>
          <c:yMode val="edge"/>
          <c:x val="1.0880031687807616E-2"/>
          <c:y val="1.1600389678645391E-3"/>
          <c:w val="0.89879372259316093"/>
          <c:h val="0.96627898152161495"/>
        </c:manualLayout>
      </c:layout>
      <c:bar3DChart>
        <c:barDir val="bar"/>
        <c:grouping val="clustered"/>
        <c:varyColors val="0"/>
        <c:ser>
          <c:idx val="0"/>
          <c:order val="0"/>
          <c:tx>
            <c:strRef>
              <c:f>Hoja1!$B$1</c:f>
              <c:strCache>
                <c:ptCount val="1"/>
                <c:pt idx="0">
                  <c:v>Serie 1</c:v>
                </c:pt>
              </c:strCache>
            </c:strRef>
          </c:tx>
          <c:spPr>
            <a:gradFill flip="none" rotWithShape="1">
              <a:gsLst>
                <a:gs pos="0">
                  <a:schemeClr val="accent5">
                    <a:lumMod val="50000"/>
                    <a:shade val="30000"/>
                    <a:satMod val="115000"/>
                  </a:schemeClr>
                </a:gs>
                <a:gs pos="50000">
                  <a:schemeClr val="accent5">
                    <a:lumMod val="50000"/>
                    <a:shade val="67500"/>
                    <a:satMod val="115000"/>
                  </a:schemeClr>
                </a:gs>
                <a:gs pos="100000">
                  <a:schemeClr val="accent5">
                    <a:lumMod val="50000"/>
                    <a:shade val="100000"/>
                    <a:satMod val="115000"/>
                  </a:schemeClr>
                </a:gs>
              </a:gsLst>
              <a:lin ang="2700000" scaled="1"/>
              <a:tileRect/>
            </a:gradFill>
            <a:ln>
              <a:solidFill>
                <a:schemeClr val="tx1">
                  <a:lumMod val="95000"/>
                  <a:lumOff val="5000"/>
                </a:schemeClr>
              </a:solidFill>
            </a:ln>
            <a:scene3d>
              <a:camera prst="orthographicFront"/>
              <a:lightRig rig="threePt" dir="t"/>
            </a:scene3d>
            <a:sp3d>
              <a:bevelT w="0" h="0"/>
            </a:sp3d>
          </c:spPr>
          <c:invertIfNegative val="0"/>
          <c:dPt>
            <c:idx val="0"/>
            <c:invertIfNegative val="0"/>
            <c:bubble3D val="0"/>
            <c:spPr>
              <a:solidFill>
                <a:schemeClr val="accent3">
                  <a:lumMod val="50000"/>
                </a:schemeClr>
              </a:solidFill>
              <a:ln>
                <a:solidFill>
                  <a:schemeClr val="tx1">
                    <a:lumMod val="95000"/>
                    <a:lumOff val="5000"/>
                  </a:schemeClr>
                </a:solidFill>
              </a:ln>
              <a:scene3d>
                <a:camera prst="orthographicFront"/>
                <a:lightRig rig="threePt" dir="t"/>
              </a:scene3d>
              <a:sp3d>
                <a:bevelT w="0" h="0"/>
              </a:sp3d>
            </c:spPr>
            <c:extLst>
              <c:ext xmlns:c16="http://schemas.microsoft.com/office/drawing/2014/chart" uri="{C3380CC4-5D6E-409C-BE32-E72D297353CC}">
                <c16:uniqueId val="{00000001-5012-4C0E-976B-AB3824EC9696}"/>
              </c:ext>
            </c:extLst>
          </c:dPt>
          <c:dPt>
            <c:idx val="1"/>
            <c:invertIfNegative val="0"/>
            <c:bubble3D val="0"/>
            <c:spPr>
              <a:solidFill>
                <a:schemeClr val="accent3"/>
              </a:solidFill>
              <a:ln>
                <a:solidFill>
                  <a:schemeClr val="tx1">
                    <a:lumMod val="95000"/>
                    <a:lumOff val="5000"/>
                  </a:schemeClr>
                </a:solidFill>
              </a:ln>
              <a:scene3d>
                <a:camera prst="orthographicFront"/>
                <a:lightRig rig="threePt" dir="t"/>
              </a:scene3d>
              <a:sp3d>
                <a:bevelT w="0" h="0"/>
              </a:sp3d>
            </c:spPr>
            <c:extLst>
              <c:ext xmlns:c16="http://schemas.microsoft.com/office/drawing/2014/chart" uri="{C3380CC4-5D6E-409C-BE32-E72D297353CC}">
                <c16:uniqueId val="{00000003-5012-4C0E-976B-AB3824EC9696}"/>
              </c:ext>
            </c:extLst>
          </c:dPt>
          <c:dPt>
            <c:idx val="2"/>
            <c:invertIfNegative val="0"/>
            <c:bubble3D val="0"/>
            <c:spPr>
              <a:solidFill>
                <a:schemeClr val="accent2">
                  <a:lumMod val="50000"/>
                </a:schemeClr>
              </a:solidFill>
              <a:ln>
                <a:solidFill>
                  <a:schemeClr val="tx1">
                    <a:lumMod val="95000"/>
                    <a:lumOff val="5000"/>
                  </a:schemeClr>
                </a:solidFill>
              </a:ln>
              <a:scene3d>
                <a:camera prst="orthographicFront"/>
                <a:lightRig rig="threePt" dir="t"/>
              </a:scene3d>
              <a:sp3d>
                <a:bevelT w="0" h="0"/>
              </a:sp3d>
            </c:spPr>
            <c:extLst>
              <c:ext xmlns:c16="http://schemas.microsoft.com/office/drawing/2014/chart" uri="{C3380CC4-5D6E-409C-BE32-E72D297353CC}">
                <c16:uniqueId val="{00000005-5012-4C0E-976B-AB3824EC9696}"/>
              </c:ext>
            </c:extLst>
          </c:dPt>
          <c:dLbls>
            <c:spPr>
              <a:noFill/>
              <a:ln>
                <a:noFill/>
              </a:ln>
              <a:effectLst/>
            </c:spPr>
            <c:txPr>
              <a:bodyPr/>
              <a:lstStyle/>
              <a:p>
                <a:pPr algn="ctr">
                  <a:defRPr lang="es-MX" sz="1100" b="1" i="0" u="none" strike="noStrike" kern="1200" baseline="0">
                    <a:solidFill>
                      <a:schemeClr val="tx1">
                        <a:lumMod val="75000"/>
                        <a:lumOff val="25000"/>
                      </a:schemeClr>
                    </a:solidFill>
                    <a:effectLst/>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Hoja1!$A$2:$A$4</c:f>
              <c:strCache>
                <c:ptCount val="3"/>
                <c:pt idx="0">
                  <c:v>Si/ si siempre</c:v>
                </c:pt>
                <c:pt idx="1">
                  <c:v>Si, a veces</c:v>
                </c:pt>
                <c:pt idx="2">
                  <c:v>No</c:v>
                </c:pt>
              </c:strCache>
            </c:strRef>
          </c:cat>
          <c:val>
            <c:numRef>
              <c:f>Hoja1!$B$2:$B$4</c:f>
              <c:numCache>
                <c:formatCode>###0.0%</c:formatCode>
                <c:ptCount val="3"/>
                <c:pt idx="0">
                  <c:v>9.2999999999999999E-2</c:v>
                </c:pt>
                <c:pt idx="1">
                  <c:v>0.248</c:v>
                </c:pt>
                <c:pt idx="2">
                  <c:v>0.64900000000000002</c:v>
                </c:pt>
              </c:numCache>
            </c:numRef>
          </c:val>
          <c:extLst>
            <c:ext xmlns:c16="http://schemas.microsoft.com/office/drawing/2014/chart" uri="{C3380CC4-5D6E-409C-BE32-E72D297353CC}">
              <c16:uniqueId val="{00000006-5012-4C0E-976B-AB3824EC9696}"/>
            </c:ext>
          </c:extLst>
        </c:ser>
        <c:dLbls>
          <c:showLegendKey val="0"/>
          <c:showVal val="0"/>
          <c:showCatName val="0"/>
          <c:showSerName val="0"/>
          <c:showPercent val="0"/>
          <c:showBubbleSize val="0"/>
        </c:dLbls>
        <c:gapWidth val="25"/>
        <c:gapDepth val="138"/>
        <c:shape val="box"/>
        <c:axId val="229664160"/>
        <c:axId val="229664552"/>
        <c:axId val="0"/>
      </c:bar3DChart>
      <c:catAx>
        <c:axId val="229664160"/>
        <c:scaling>
          <c:orientation val="maxMin"/>
        </c:scaling>
        <c:delete val="1"/>
        <c:axPos val="l"/>
        <c:numFmt formatCode="General" sourceLinked="0"/>
        <c:majorTickMark val="out"/>
        <c:minorTickMark val="none"/>
        <c:tickLblPos val="nextTo"/>
        <c:crossAx val="229664552"/>
        <c:crosses val="autoZero"/>
        <c:auto val="1"/>
        <c:lblAlgn val="ctr"/>
        <c:lblOffset val="100"/>
        <c:noMultiLvlLbl val="0"/>
      </c:catAx>
      <c:valAx>
        <c:axId val="229664552"/>
        <c:scaling>
          <c:orientation val="minMax"/>
          <c:max val="1"/>
        </c:scaling>
        <c:delete val="1"/>
        <c:axPos val="t"/>
        <c:numFmt formatCode="###0.0%" sourceLinked="1"/>
        <c:majorTickMark val="out"/>
        <c:minorTickMark val="none"/>
        <c:tickLblPos val="nextTo"/>
        <c:crossAx val="229664160"/>
        <c:crosses val="autoZero"/>
        <c:crossBetween val="between"/>
      </c:valAx>
    </c:plotArea>
    <c:plotVisOnly val="1"/>
    <c:dispBlanksAs val="gap"/>
    <c:showDLblsOverMax val="0"/>
  </c:chart>
  <c:txPr>
    <a:bodyPr/>
    <a:lstStyle/>
    <a:p>
      <a:pPr>
        <a:defRPr sz="1800"/>
      </a:pPr>
      <a:endParaRPr lang="es-MX"/>
    </a:p>
  </c:txPr>
  <c:externalData r:id="rId1">
    <c:autoUpdate val="0"/>
  </c:externalData>
</c:chartSpace>
</file>

<file path=ppt/charts/chart2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0"/>
      <c:rotY val="0"/>
      <c:rAngAx val="0"/>
      <c:perspective val="0"/>
    </c:view3D>
    <c:floor>
      <c:thickness val="0"/>
    </c:floor>
    <c:sideWall>
      <c:thickness val="0"/>
    </c:sideWall>
    <c:backWall>
      <c:thickness val="0"/>
    </c:backWall>
    <c:plotArea>
      <c:layout>
        <c:manualLayout>
          <c:layoutTarget val="inner"/>
          <c:xMode val="edge"/>
          <c:yMode val="edge"/>
          <c:x val="7.8505121669814465E-3"/>
          <c:y val="3.7452039188836089E-3"/>
          <c:w val="0.47435944860115792"/>
          <c:h val="0.96627898152161495"/>
        </c:manualLayout>
      </c:layout>
      <c:bar3DChart>
        <c:barDir val="bar"/>
        <c:grouping val="clustered"/>
        <c:varyColors val="0"/>
        <c:ser>
          <c:idx val="0"/>
          <c:order val="0"/>
          <c:tx>
            <c:strRef>
              <c:f>Hoja1!$B$1</c:f>
              <c:strCache>
                <c:ptCount val="1"/>
                <c:pt idx="0">
                  <c:v>Serie 1</c:v>
                </c:pt>
              </c:strCache>
            </c:strRef>
          </c:tx>
          <c:spPr>
            <a:solidFill>
              <a:srgbClr val="003300"/>
            </a:solidFill>
            <a:ln>
              <a:solidFill>
                <a:schemeClr val="tx1">
                  <a:lumMod val="95000"/>
                  <a:lumOff val="5000"/>
                </a:schemeClr>
              </a:solidFill>
            </a:ln>
            <a:scene3d>
              <a:camera prst="orthographicFront"/>
              <a:lightRig rig="threePt" dir="t"/>
            </a:scene3d>
            <a:sp3d>
              <a:bevelT w="0" h="0"/>
            </a:sp3d>
          </c:spPr>
          <c:invertIfNegative val="0"/>
          <c:dPt>
            <c:idx val="0"/>
            <c:invertIfNegative val="0"/>
            <c:bubble3D val="0"/>
            <c:extLst>
              <c:ext xmlns:c16="http://schemas.microsoft.com/office/drawing/2014/chart" uri="{C3380CC4-5D6E-409C-BE32-E72D297353CC}">
                <c16:uniqueId val="{00000000-3621-4E81-A47A-E22FA899EB1B}"/>
              </c:ext>
            </c:extLst>
          </c:dPt>
          <c:dPt>
            <c:idx val="1"/>
            <c:invertIfNegative val="0"/>
            <c:bubble3D val="0"/>
            <c:extLst>
              <c:ext xmlns:c16="http://schemas.microsoft.com/office/drawing/2014/chart" uri="{C3380CC4-5D6E-409C-BE32-E72D297353CC}">
                <c16:uniqueId val="{00000001-3621-4E81-A47A-E22FA899EB1B}"/>
              </c:ext>
            </c:extLst>
          </c:dPt>
          <c:dPt>
            <c:idx val="2"/>
            <c:invertIfNegative val="0"/>
            <c:bubble3D val="0"/>
            <c:extLst>
              <c:ext xmlns:c16="http://schemas.microsoft.com/office/drawing/2014/chart" uri="{C3380CC4-5D6E-409C-BE32-E72D297353CC}">
                <c16:uniqueId val="{00000002-3621-4E81-A47A-E22FA899EB1B}"/>
              </c:ext>
            </c:extLst>
          </c:dPt>
          <c:dLbls>
            <c:spPr>
              <a:noFill/>
              <a:ln>
                <a:noFill/>
              </a:ln>
              <a:effectLst/>
            </c:spPr>
            <c:txPr>
              <a:bodyPr/>
              <a:lstStyle/>
              <a:p>
                <a:pPr algn="ctr">
                  <a:defRPr lang="es-MX" sz="1100" b="1" i="0" u="none" strike="noStrike" kern="1200" baseline="0">
                    <a:solidFill>
                      <a:schemeClr val="tx1">
                        <a:lumMod val="75000"/>
                        <a:lumOff val="25000"/>
                      </a:schemeClr>
                    </a:solidFill>
                    <a:effectLst/>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Hoja1!$A$2:$A$13</c:f>
              <c:strCache>
                <c:ptCount val="12"/>
                <c:pt idx="0">
                  <c:v>Material de desecho</c:v>
                </c:pt>
                <c:pt idx="1">
                  <c:v>Lámina de cartón</c:v>
                </c:pt>
                <c:pt idx="2">
                  <c:v> Lámina metálica</c:v>
                </c:pt>
                <c:pt idx="3">
                  <c:v>Lámina de asbesto</c:v>
                </c:pt>
                <c:pt idx="4">
                  <c:v>Lámina de fibrocemento ondulada (techo fijo)</c:v>
                </c:pt>
                <c:pt idx="5">
                  <c:v>Palma o paja</c:v>
                </c:pt>
                <c:pt idx="6">
                  <c:v>Madera o tejamanil</c:v>
                </c:pt>
                <c:pt idx="7">
                  <c:v>Terrado con viguería</c:v>
                </c:pt>
                <c:pt idx="8">
                  <c:v>Teja</c:v>
                </c:pt>
                <c:pt idx="9">
                  <c:v>Losa de concreto o vigueta con bovedilla</c:v>
                </c:pt>
                <c:pt idx="10">
                  <c:v> Otro</c:v>
                </c:pt>
                <c:pt idx="11">
                  <c:v>NC</c:v>
                </c:pt>
              </c:strCache>
            </c:strRef>
          </c:cat>
          <c:val>
            <c:numRef>
              <c:f>Hoja1!$B$2:$B$13</c:f>
              <c:numCache>
                <c:formatCode>###0.0%</c:formatCode>
                <c:ptCount val="12"/>
                <c:pt idx="0">
                  <c:v>0</c:v>
                </c:pt>
                <c:pt idx="1">
                  <c:v>0.02</c:v>
                </c:pt>
                <c:pt idx="2">
                  <c:v>0.04</c:v>
                </c:pt>
                <c:pt idx="3">
                  <c:v>0.06</c:v>
                </c:pt>
                <c:pt idx="4">
                  <c:v>0.01</c:v>
                </c:pt>
                <c:pt idx="5">
                  <c:v>0</c:v>
                </c:pt>
                <c:pt idx="6">
                  <c:v>0</c:v>
                </c:pt>
                <c:pt idx="7">
                  <c:v>0</c:v>
                </c:pt>
                <c:pt idx="8">
                  <c:v>0.01</c:v>
                </c:pt>
                <c:pt idx="9">
                  <c:v>0.86</c:v>
                </c:pt>
                <c:pt idx="11">
                  <c:v>0</c:v>
                </c:pt>
              </c:numCache>
            </c:numRef>
          </c:val>
          <c:shape val="cylinder"/>
          <c:extLst>
            <c:ext xmlns:c16="http://schemas.microsoft.com/office/drawing/2014/chart" uri="{C3380CC4-5D6E-409C-BE32-E72D297353CC}">
              <c16:uniqueId val="{00000003-3621-4E81-A47A-E22FA899EB1B}"/>
            </c:ext>
          </c:extLst>
        </c:ser>
        <c:dLbls>
          <c:showLegendKey val="0"/>
          <c:showVal val="0"/>
          <c:showCatName val="0"/>
          <c:showSerName val="0"/>
          <c:showPercent val="0"/>
          <c:showBubbleSize val="0"/>
        </c:dLbls>
        <c:gapWidth val="25"/>
        <c:gapDepth val="138"/>
        <c:shape val="box"/>
        <c:axId val="229664160"/>
        <c:axId val="229664552"/>
        <c:axId val="0"/>
      </c:bar3DChart>
      <c:catAx>
        <c:axId val="229664160"/>
        <c:scaling>
          <c:orientation val="maxMin"/>
        </c:scaling>
        <c:delete val="1"/>
        <c:axPos val="l"/>
        <c:numFmt formatCode="General" sourceLinked="0"/>
        <c:majorTickMark val="out"/>
        <c:minorTickMark val="none"/>
        <c:tickLblPos val="nextTo"/>
        <c:crossAx val="229664552"/>
        <c:crosses val="autoZero"/>
        <c:auto val="1"/>
        <c:lblAlgn val="ctr"/>
        <c:lblOffset val="100"/>
        <c:noMultiLvlLbl val="0"/>
      </c:catAx>
      <c:valAx>
        <c:axId val="229664552"/>
        <c:scaling>
          <c:orientation val="minMax"/>
          <c:max val="1"/>
        </c:scaling>
        <c:delete val="1"/>
        <c:axPos val="t"/>
        <c:numFmt formatCode="###0.0%" sourceLinked="1"/>
        <c:majorTickMark val="out"/>
        <c:minorTickMark val="none"/>
        <c:tickLblPos val="nextTo"/>
        <c:crossAx val="229664160"/>
        <c:crosses val="autoZero"/>
        <c:crossBetween val="between"/>
      </c:valAx>
    </c:plotArea>
    <c:plotVisOnly val="1"/>
    <c:dispBlanksAs val="gap"/>
    <c:showDLblsOverMax val="0"/>
  </c:chart>
  <c:txPr>
    <a:bodyPr/>
    <a:lstStyle/>
    <a:p>
      <a:pPr>
        <a:defRPr sz="1800"/>
      </a:pPr>
      <a:endParaRPr lang="es-MX"/>
    </a:p>
  </c:txPr>
  <c:externalData r:id="rId1">
    <c:autoUpdate val="0"/>
  </c:externalData>
</c:chartSpace>
</file>

<file path=ppt/charts/chart2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0"/>
      <c:rotY val="0"/>
      <c:rAngAx val="0"/>
      <c:perspective val="0"/>
    </c:view3D>
    <c:floor>
      <c:thickness val="0"/>
    </c:floor>
    <c:sideWall>
      <c:thickness val="0"/>
    </c:sideWall>
    <c:backWall>
      <c:thickness val="0"/>
    </c:backWall>
    <c:plotArea>
      <c:layout>
        <c:manualLayout>
          <c:layoutTarget val="inner"/>
          <c:xMode val="edge"/>
          <c:yMode val="edge"/>
          <c:x val="7.8505121669814465E-3"/>
          <c:y val="3.7452039188836089E-3"/>
          <c:w val="0.45283280553879962"/>
          <c:h val="0.96627898152161495"/>
        </c:manualLayout>
      </c:layout>
      <c:bar3DChart>
        <c:barDir val="bar"/>
        <c:grouping val="clustered"/>
        <c:varyColors val="0"/>
        <c:ser>
          <c:idx val="0"/>
          <c:order val="0"/>
          <c:tx>
            <c:strRef>
              <c:f>Hoja1!$B$1</c:f>
              <c:strCache>
                <c:ptCount val="1"/>
                <c:pt idx="0">
                  <c:v>Serie 1</c:v>
                </c:pt>
              </c:strCache>
            </c:strRef>
          </c:tx>
          <c:spPr>
            <a:solidFill>
              <a:srgbClr val="003300"/>
            </a:solidFill>
            <a:ln>
              <a:solidFill>
                <a:schemeClr val="tx1">
                  <a:lumMod val="95000"/>
                  <a:lumOff val="5000"/>
                </a:schemeClr>
              </a:solidFill>
            </a:ln>
            <a:scene3d>
              <a:camera prst="orthographicFront"/>
              <a:lightRig rig="threePt" dir="t"/>
            </a:scene3d>
            <a:sp3d>
              <a:bevelT w="0" h="0"/>
            </a:sp3d>
          </c:spPr>
          <c:invertIfNegative val="0"/>
          <c:dPt>
            <c:idx val="0"/>
            <c:invertIfNegative val="0"/>
            <c:bubble3D val="0"/>
            <c:extLst>
              <c:ext xmlns:c16="http://schemas.microsoft.com/office/drawing/2014/chart" uri="{C3380CC4-5D6E-409C-BE32-E72D297353CC}">
                <c16:uniqueId val="{00000000-DB95-4D92-93C7-5BAF5B2DCD2F}"/>
              </c:ext>
            </c:extLst>
          </c:dPt>
          <c:dPt>
            <c:idx val="1"/>
            <c:invertIfNegative val="0"/>
            <c:bubble3D val="0"/>
            <c:extLst>
              <c:ext xmlns:c16="http://schemas.microsoft.com/office/drawing/2014/chart" uri="{C3380CC4-5D6E-409C-BE32-E72D297353CC}">
                <c16:uniqueId val="{00000001-DB95-4D92-93C7-5BAF5B2DCD2F}"/>
              </c:ext>
            </c:extLst>
          </c:dPt>
          <c:dPt>
            <c:idx val="2"/>
            <c:invertIfNegative val="0"/>
            <c:bubble3D val="0"/>
            <c:extLst>
              <c:ext xmlns:c16="http://schemas.microsoft.com/office/drawing/2014/chart" uri="{C3380CC4-5D6E-409C-BE32-E72D297353CC}">
                <c16:uniqueId val="{00000002-DB95-4D92-93C7-5BAF5B2DCD2F}"/>
              </c:ext>
            </c:extLst>
          </c:dPt>
          <c:dLbls>
            <c:dLbl>
              <c:idx val="9"/>
              <c:layout>
                <c:manualLayout>
                  <c:x val="-4.6854616446075005E-2"/>
                  <c:y val="9.9096576153835941E-8"/>
                </c:manualLayout>
              </c:layout>
              <c:showLegendKey val="0"/>
              <c:showVal val="1"/>
              <c:showCatName val="0"/>
              <c:showSerName val="0"/>
              <c:showPercent val="0"/>
              <c:showBubbleSize val="0"/>
              <c:extLst>
                <c:ext xmlns:c15="http://schemas.microsoft.com/office/drawing/2012/chart" uri="{CE6537A1-D6FC-4f65-9D91-7224C49458BB}">
                  <c15:layout>
                    <c:manualLayout>
                      <c:w val="0.2664272288154671"/>
                      <c:h val="8.5478257973138544E-2"/>
                    </c:manualLayout>
                  </c15:layout>
                </c:ext>
                <c:ext xmlns:c16="http://schemas.microsoft.com/office/drawing/2014/chart" uri="{C3380CC4-5D6E-409C-BE32-E72D297353CC}">
                  <c16:uniqueId val="{00000004-DB95-4D92-93C7-5BAF5B2DCD2F}"/>
                </c:ext>
              </c:extLst>
            </c:dLbl>
            <c:spPr>
              <a:noFill/>
              <a:ln>
                <a:noFill/>
              </a:ln>
              <a:effectLst/>
            </c:spPr>
            <c:txPr>
              <a:bodyPr/>
              <a:lstStyle/>
              <a:p>
                <a:pPr algn="ctr">
                  <a:defRPr lang="es-MX" sz="1100" b="1" i="0" u="none" strike="noStrike" kern="1200" baseline="0">
                    <a:solidFill>
                      <a:schemeClr val="tx1">
                        <a:lumMod val="75000"/>
                        <a:lumOff val="25000"/>
                      </a:schemeClr>
                    </a:solidFill>
                    <a:effectLst/>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Hoja1!$A$2:$A$13</c:f>
              <c:strCache>
                <c:ptCount val="12"/>
                <c:pt idx="0">
                  <c:v>Material de desecho</c:v>
                </c:pt>
                <c:pt idx="1">
                  <c:v>Lámina de cartón</c:v>
                </c:pt>
                <c:pt idx="2">
                  <c:v> Lámina metálica</c:v>
                </c:pt>
                <c:pt idx="3">
                  <c:v>Lámina de asbesto</c:v>
                </c:pt>
                <c:pt idx="4">
                  <c:v>Lámina de fibrocemento ondulada (techo fijo)</c:v>
                </c:pt>
                <c:pt idx="5">
                  <c:v>Palma o paja</c:v>
                </c:pt>
                <c:pt idx="6">
                  <c:v>Madera o tejamanil</c:v>
                </c:pt>
                <c:pt idx="7">
                  <c:v>Terrado con viguería</c:v>
                </c:pt>
                <c:pt idx="8">
                  <c:v>Teja</c:v>
                </c:pt>
                <c:pt idx="9">
                  <c:v>Losa de concreto o vigueta con bovedilla</c:v>
                </c:pt>
                <c:pt idx="10">
                  <c:v> Otro</c:v>
                </c:pt>
                <c:pt idx="11">
                  <c:v>NC</c:v>
                </c:pt>
              </c:strCache>
            </c:strRef>
          </c:cat>
          <c:val>
            <c:numRef>
              <c:f>Hoja1!$B$2:$B$13</c:f>
              <c:numCache>
                <c:formatCode>###0.0%</c:formatCode>
                <c:ptCount val="12"/>
                <c:pt idx="0">
                  <c:v>1E-3</c:v>
                </c:pt>
                <c:pt idx="1">
                  <c:v>7.0000000000000001E-3</c:v>
                </c:pt>
                <c:pt idx="2">
                  <c:v>0.02</c:v>
                </c:pt>
                <c:pt idx="3">
                  <c:v>3.1E-2</c:v>
                </c:pt>
                <c:pt idx="4">
                  <c:v>8.0000000000000002E-3</c:v>
                </c:pt>
                <c:pt idx="5">
                  <c:v>0</c:v>
                </c:pt>
                <c:pt idx="6">
                  <c:v>0</c:v>
                </c:pt>
                <c:pt idx="7">
                  <c:v>0</c:v>
                </c:pt>
                <c:pt idx="8">
                  <c:v>3.0000000000000001E-3</c:v>
                </c:pt>
                <c:pt idx="9">
                  <c:v>0.92400000000000004</c:v>
                </c:pt>
                <c:pt idx="10">
                  <c:v>0</c:v>
                </c:pt>
                <c:pt idx="11">
                  <c:v>6.0000000000000001E-3</c:v>
                </c:pt>
              </c:numCache>
            </c:numRef>
          </c:val>
          <c:shape val="cylinder"/>
          <c:extLst>
            <c:ext xmlns:c16="http://schemas.microsoft.com/office/drawing/2014/chart" uri="{C3380CC4-5D6E-409C-BE32-E72D297353CC}">
              <c16:uniqueId val="{00000003-DB95-4D92-93C7-5BAF5B2DCD2F}"/>
            </c:ext>
          </c:extLst>
        </c:ser>
        <c:dLbls>
          <c:showLegendKey val="0"/>
          <c:showVal val="0"/>
          <c:showCatName val="0"/>
          <c:showSerName val="0"/>
          <c:showPercent val="0"/>
          <c:showBubbleSize val="0"/>
        </c:dLbls>
        <c:gapWidth val="25"/>
        <c:gapDepth val="138"/>
        <c:shape val="box"/>
        <c:axId val="229664160"/>
        <c:axId val="229664552"/>
        <c:axId val="0"/>
      </c:bar3DChart>
      <c:catAx>
        <c:axId val="229664160"/>
        <c:scaling>
          <c:orientation val="maxMin"/>
        </c:scaling>
        <c:delete val="1"/>
        <c:axPos val="l"/>
        <c:numFmt formatCode="General" sourceLinked="0"/>
        <c:majorTickMark val="out"/>
        <c:minorTickMark val="none"/>
        <c:tickLblPos val="nextTo"/>
        <c:crossAx val="229664552"/>
        <c:crosses val="autoZero"/>
        <c:auto val="1"/>
        <c:lblAlgn val="ctr"/>
        <c:lblOffset val="100"/>
        <c:noMultiLvlLbl val="0"/>
      </c:catAx>
      <c:valAx>
        <c:axId val="229664552"/>
        <c:scaling>
          <c:orientation val="minMax"/>
          <c:max val="1"/>
        </c:scaling>
        <c:delete val="1"/>
        <c:axPos val="t"/>
        <c:numFmt formatCode="###0.0%" sourceLinked="1"/>
        <c:majorTickMark val="out"/>
        <c:minorTickMark val="none"/>
        <c:tickLblPos val="nextTo"/>
        <c:crossAx val="229664160"/>
        <c:crosses val="autoZero"/>
        <c:crossBetween val="between"/>
      </c:valAx>
    </c:plotArea>
    <c:plotVisOnly val="1"/>
    <c:dispBlanksAs val="gap"/>
    <c:showDLblsOverMax val="0"/>
  </c:chart>
  <c:txPr>
    <a:bodyPr/>
    <a:lstStyle/>
    <a:p>
      <a:pPr>
        <a:defRPr sz="1800"/>
      </a:pPr>
      <a:endParaRPr lang="es-MX"/>
    </a:p>
  </c:txPr>
  <c:externalData r:id="rId1">
    <c:autoUpdate val="0"/>
  </c:externalData>
</c:chartSpace>
</file>

<file path=ppt/charts/chart2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0"/>
      <c:rotY val="0"/>
      <c:rAngAx val="0"/>
      <c:perspective val="0"/>
    </c:view3D>
    <c:floor>
      <c:thickness val="0"/>
    </c:floor>
    <c:sideWall>
      <c:thickness val="0"/>
    </c:sideWall>
    <c:backWall>
      <c:thickness val="0"/>
    </c:backWall>
    <c:plotArea>
      <c:layout>
        <c:manualLayout>
          <c:layoutTarget val="inner"/>
          <c:xMode val="edge"/>
          <c:yMode val="edge"/>
          <c:x val="7.8505121669814465E-3"/>
          <c:y val="3.7452039188836089E-3"/>
          <c:w val="0.50901291658152004"/>
          <c:h val="0.96627898152161495"/>
        </c:manualLayout>
      </c:layout>
      <c:bar3DChart>
        <c:barDir val="bar"/>
        <c:grouping val="clustered"/>
        <c:varyColors val="0"/>
        <c:ser>
          <c:idx val="0"/>
          <c:order val="0"/>
          <c:tx>
            <c:strRef>
              <c:f>Hoja1!$B$1</c:f>
              <c:strCache>
                <c:ptCount val="1"/>
                <c:pt idx="0">
                  <c:v>Serie 1</c:v>
                </c:pt>
              </c:strCache>
            </c:strRef>
          </c:tx>
          <c:spPr>
            <a:solidFill>
              <a:srgbClr val="003300"/>
            </a:solidFill>
            <a:ln>
              <a:solidFill>
                <a:schemeClr val="tx1">
                  <a:lumMod val="95000"/>
                  <a:lumOff val="5000"/>
                </a:schemeClr>
              </a:solidFill>
            </a:ln>
            <a:scene3d>
              <a:camera prst="orthographicFront"/>
              <a:lightRig rig="threePt" dir="t"/>
            </a:scene3d>
            <a:sp3d>
              <a:bevelT w="0" h="0"/>
            </a:sp3d>
          </c:spPr>
          <c:invertIfNegative val="0"/>
          <c:dLbls>
            <c:spPr>
              <a:noFill/>
              <a:ln>
                <a:noFill/>
              </a:ln>
              <a:effectLst/>
            </c:spPr>
            <c:txPr>
              <a:bodyPr/>
              <a:lstStyle/>
              <a:p>
                <a:pPr algn="ctr">
                  <a:defRPr lang="es-MX" sz="1100" b="1" i="0" u="none" strike="noStrike" kern="1200" baseline="0">
                    <a:solidFill>
                      <a:schemeClr val="tx1">
                        <a:lumMod val="75000"/>
                        <a:lumOff val="25000"/>
                      </a:schemeClr>
                    </a:solidFill>
                    <a:effectLst/>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Hoja1!$A$2:$A$7</c:f>
              <c:strCache>
                <c:ptCount val="6"/>
                <c:pt idx="0">
                  <c:v>Lámina de fibrocemento ondulada (techo fijo)</c:v>
                </c:pt>
                <c:pt idx="1">
                  <c:v>Palma o paja</c:v>
                </c:pt>
                <c:pt idx="2">
                  <c:v>Madera o tejamanil</c:v>
                </c:pt>
                <c:pt idx="3">
                  <c:v>Terrado con viguería</c:v>
                </c:pt>
                <c:pt idx="4">
                  <c:v>Teja</c:v>
                </c:pt>
                <c:pt idx="5">
                  <c:v>Losa de concreto o vigueta con bovedilla</c:v>
                </c:pt>
              </c:strCache>
            </c:strRef>
          </c:cat>
          <c:val>
            <c:numRef>
              <c:f>Hoja1!$B$2:$B$7</c:f>
              <c:numCache>
                <c:formatCode>###0.0%</c:formatCode>
                <c:ptCount val="6"/>
                <c:pt idx="0">
                  <c:v>1.6E-2</c:v>
                </c:pt>
                <c:pt idx="1">
                  <c:v>0</c:v>
                </c:pt>
                <c:pt idx="2">
                  <c:v>5.0000000000000001E-3</c:v>
                </c:pt>
                <c:pt idx="3">
                  <c:v>1E-3</c:v>
                </c:pt>
                <c:pt idx="4">
                  <c:v>3.0000000000000001E-3</c:v>
                </c:pt>
                <c:pt idx="5">
                  <c:v>0.88200000000000001</c:v>
                </c:pt>
              </c:numCache>
            </c:numRef>
          </c:val>
          <c:shape val="cylinder"/>
          <c:extLst>
            <c:ext xmlns:c16="http://schemas.microsoft.com/office/drawing/2014/chart" uri="{C3380CC4-5D6E-409C-BE32-E72D297353CC}">
              <c16:uniqueId val="{00000003-FF7E-481F-B4F9-4ACD796FEBD0}"/>
            </c:ext>
          </c:extLst>
        </c:ser>
        <c:dLbls>
          <c:showLegendKey val="0"/>
          <c:showVal val="0"/>
          <c:showCatName val="0"/>
          <c:showSerName val="0"/>
          <c:showPercent val="0"/>
          <c:showBubbleSize val="0"/>
        </c:dLbls>
        <c:gapWidth val="25"/>
        <c:gapDepth val="138"/>
        <c:shape val="box"/>
        <c:axId val="229664160"/>
        <c:axId val="229664552"/>
        <c:axId val="0"/>
      </c:bar3DChart>
      <c:catAx>
        <c:axId val="229664160"/>
        <c:scaling>
          <c:orientation val="maxMin"/>
        </c:scaling>
        <c:delete val="1"/>
        <c:axPos val="l"/>
        <c:numFmt formatCode="General" sourceLinked="0"/>
        <c:majorTickMark val="out"/>
        <c:minorTickMark val="none"/>
        <c:tickLblPos val="nextTo"/>
        <c:crossAx val="229664552"/>
        <c:crosses val="autoZero"/>
        <c:auto val="1"/>
        <c:lblAlgn val="ctr"/>
        <c:lblOffset val="100"/>
        <c:noMultiLvlLbl val="0"/>
      </c:catAx>
      <c:valAx>
        <c:axId val="229664552"/>
        <c:scaling>
          <c:orientation val="minMax"/>
          <c:max val="1"/>
        </c:scaling>
        <c:delete val="1"/>
        <c:axPos val="t"/>
        <c:numFmt formatCode="###0.0%" sourceLinked="1"/>
        <c:majorTickMark val="out"/>
        <c:minorTickMark val="none"/>
        <c:tickLblPos val="nextTo"/>
        <c:crossAx val="229664160"/>
        <c:crosses val="autoZero"/>
        <c:crossBetween val="between"/>
      </c:valAx>
    </c:plotArea>
    <c:plotVisOnly val="1"/>
    <c:dispBlanksAs val="gap"/>
    <c:showDLblsOverMax val="0"/>
  </c:chart>
  <c:txPr>
    <a:bodyPr/>
    <a:lstStyle/>
    <a:p>
      <a:pPr>
        <a:defRPr sz="1800"/>
      </a:pPr>
      <a:endParaRPr lang="es-MX"/>
    </a:p>
  </c:txPr>
  <c:externalData r:id="rId1">
    <c:autoUpdate val="0"/>
  </c:externalData>
</c:chartSpace>
</file>

<file path=ppt/charts/chart2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0"/>
      <c:rotY val="0"/>
      <c:rAngAx val="0"/>
      <c:perspective val="0"/>
    </c:view3D>
    <c:floor>
      <c:thickness val="0"/>
    </c:floor>
    <c:sideWall>
      <c:thickness val="0"/>
    </c:sideWall>
    <c:backWall>
      <c:thickness val="0"/>
    </c:backWall>
    <c:plotArea>
      <c:layout>
        <c:manualLayout>
          <c:layoutTarget val="inner"/>
          <c:xMode val="edge"/>
          <c:yMode val="edge"/>
          <c:x val="7.8505121669814465E-3"/>
          <c:y val="3.7452039188836089E-3"/>
          <c:w val="0.54786400048305295"/>
          <c:h val="0.86617518325995879"/>
        </c:manualLayout>
      </c:layout>
      <c:bar3DChart>
        <c:barDir val="bar"/>
        <c:grouping val="clustered"/>
        <c:varyColors val="0"/>
        <c:ser>
          <c:idx val="0"/>
          <c:order val="0"/>
          <c:tx>
            <c:strRef>
              <c:f>Hoja1!$B$1</c:f>
              <c:strCache>
                <c:ptCount val="1"/>
                <c:pt idx="0">
                  <c:v>Serie 1</c:v>
                </c:pt>
              </c:strCache>
            </c:strRef>
          </c:tx>
          <c:spPr>
            <a:solidFill>
              <a:srgbClr val="003300"/>
            </a:solidFill>
            <a:scene3d>
              <a:camera prst="orthographicFront"/>
              <a:lightRig rig="threePt" dir="t"/>
            </a:scene3d>
            <a:sp3d>
              <a:bevelT w="0" h="0"/>
            </a:sp3d>
          </c:spPr>
          <c:invertIfNegative val="0"/>
          <c:dPt>
            <c:idx val="0"/>
            <c:invertIfNegative val="0"/>
            <c:bubble3D val="0"/>
            <c:extLst>
              <c:ext xmlns:c16="http://schemas.microsoft.com/office/drawing/2014/chart" uri="{C3380CC4-5D6E-409C-BE32-E72D297353CC}">
                <c16:uniqueId val="{00000000-4EDF-4DFD-A1C8-D493DDB2F7A0}"/>
              </c:ext>
            </c:extLst>
          </c:dPt>
          <c:dPt>
            <c:idx val="1"/>
            <c:invertIfNegative val="0"/>
            <c:bubble3D val="0"/>
            <c:extLst>
              <c:ext xmlns:c16="http://schemas.microsoft.com/office/drawing/2014/chart" uri="{C3380CC4-5D6E-409C-BE32-E72D297353CC}">
                <c16:uniqueId val="{00000001-4EDF-4DFD-A1C8-D493DDB2F7A0}"/>
              </c:ext>
            </c:extLst>
          </c:dPt>
          <c:dPt>
            <c:idx val="2"/>
            <c:invertIfNegative val="0"/>
            <c:bubble3D val="0"/>
            <c:extLst>
              <c:ext xmlns:c16="http://schemas.microsoft.com/office/drawing/2014/chart" uri="{C3380CC4-5D6E-409C-BE32-E72D297353CC}">
                <c16:uniqueId val="{00000002-4EDF-4DFD-A1C8-D493DDB2F7A0}"/>
              </c:ext>
            </c:extLst>
          </c:dPt>
          <c:dLbls>
            <c:spPr>
              <a:noFill/>
              <a:ln>
                <a:noFill/>
              </a:ln>
              <a:effectLst/>
            </c:spPr>
            <c:txPr>
              <a:bodyPr/>
              <a:lstStyle/>
              <a:p>
                <a:pPr algn="ctr">
                  <a:defRPr lang="es-MX" sz="1100" b="1" i="0" u="none" strike="noStrike" kern="1200" baseline="0">
                    <a:solidFill>
                      <a:schemeClr val="tx1">
                        <a:lumMod val="75000"/>
                        <a:lumOff val="25000"/>
                      </a:schemeClr>
                    </a:solidFill>
                    <a:effectLst/>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Hoja1!$A$2:$A$5</c:f>
              <c:strCache>
                <c:ptCount val="4"/>
                <c:pt idx="0">
                  <c:v>Material de desecho</c:v>
                </c:pt>
                <c:pt idx="1">
                  <c:v>Lámina de cartón</c:v>
                </c:pt>
                <c:pt idx="2">
                  <c:v> Lámina metálica</c:v>
                </c:pt>
                <c:pt idx="3">
                  <c:v>Lámina de asbesto</c:v>
                </c:pt>
              </c:strCache>
            </c:strRef>
          </c:cat>
          <c:val>
            <c:numRef>
              <c:f>Hoja1!$B$2:$B$5</c:f>
              <c:numCache>
                <c:formatCode>###0.0%</c:formatCode>
                <c:ptCount val="4"/>
                <c:pt idx="1">
                  <c:v>0.04</c:v>
                </c:pt>
                <c:pt idx="2">
                  <c:v>0.08</c:v>
                </c:pt>
              </c:numCache>
            </c:numRef>
          </c:val>
          <c:shape val="cylinder"/>
          <c:extLst>
            <c:ext xmlns:c16="http://schemas.microsoft.com/office/drawing/2014/chart" uri="{C3380CC4-5D6E-409C-BE32-E72D297353CC}">
              <c16:uniqueId val="{00000003-4EDF-4DFD-A1C8-D493DDB2F7A0}"/>
            </c:ext>
          </c:extLst>
        </c:ser>
        <c:dLbls>
          <c:showLegendKey val="0"/>
          <c:showVal val="0"/>
          <c:showCatName val="0"/>
          <c:showSerName val="0"/>
          <c:showPercent val="0"/>
          <c:showBubbleSize val="0"/>
        </c:dLbls>
        <c:gapWidth val="25"/>
        <c:gapDepth val="138"/>
        <c:shape val="box"/>
        <c:axId val="229664160"/>
        <c:axId val="229664552"/>
        <c:axId val="0"/>
      </c:bar3DChart>
      <c:catAx>
        <c:axId val="229664160"/>
        <c:scaling>
          <c:orientation val="maxMin"/>
        </c:scaling>
        <c:delete val="1"/>
        <c:axPos val="l"/>
        <c:numFmt formatCode="General" sourceLinked="0"/>
        <c:majorTickMark val="out"/>
        <c:minorTickMark val="none"/>
        <c:tickLblPos val="nextTo"/>
        <c:crossAx val="229664552"/>
        <c:crosses val="autoZero"/>
        <c:auto val="1"/>
        <c:lblAlgn val="ctr"/>
        <c:lblOffset val="100"/>
        <c:noMultiLvlLbl val="0"/>
      </c:catAx>
      <c:valAx>
        <c:axId val="229664552"/>
        <c:scaling>
          <c:orientation val="minMax"/>
          <c:max val="1"/>
        </c:scaling>
        <c:delete val="1"/>
        <c:axPos val="t"/>
        <c:numFmt formatCode="###0.0%" sourceLinked="1"/>
        <c:majorTickMark val="out"/>
        <c:minorTickMark val="none"/>
        <c:tickLblPos val="nextTo"/>
        <c:crossAx val="229664160"/>
        <c:crosses val="autoZero"/>
        <c:crossBetween val="between"/>
      </c:valAx>
    </c:plotArea>
    <c:plotVisOnly val="1"/>
    <c:dispBlanksAs val="gap"/>
    <c:showDLblsOverMax val="0"/>
  </c:chart>
  <c:txPr>
    <a:bodyPr/>
    <a:lstStyle/>
    <a:p>
      <a:pPr>
        <a:defRPr sz="1800"/>
      </a:pPr>
      <a:endParaRPr lang="es-MX"/>
    </a:p>
  </c:txPr>
  <c:externalData r:id="rId1">
    <c:autoUpdate val="0"/>
  </c:externalData>
</c:chartSpace>
</file>

<file path=ppt/charts/chart2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0"/>
      <c:rotY val="0"/>
      <c:rAngAx val="0"/>
      <c:perspective val="0"/>
    </c:view3D>
    <c:floor>
      <c:thickness val="0"/>
    </c:floor>
    <c:sideWall>
      <c:thickness val="0"/>
    </c:sideWall>
    <c:backWall>
      <c:thickness val="0"/>
    </c:backWall>
    <c:plotArea>
      <c:layout>
        <c:manualLayout>
          <c:layoutTarget val="inner"/>
          <c:xMode val="edge"/>
          <c:yMode val="edge"/>
          <c:x val="7.8505121669814465E-3"/>
          <c:y val="3.7452039188836089E-3"/>
          <c:w val="0.50901291658152004"/>
          <c:h val="0.96627898152161495"/>
        </c:manualLayout>
      </c:layout>
      <c:bar3DChart>
        <c:barDir val="bar"/>
        <c:grouping val="clustered"/>
        <c:varyColors val="0"/>
        <c:ser>
          <c:idx val="0"/>
          <c:order val="0"/>
          <c:tx>
            <c:strRef>
              <c:f>Hoja1!$B$1</c:f>
              <c:strCache>
                <c:ptCount val="1"/>
                <c:pt idx="0">
                  <c:v>Serie 1</c:v>
                </c:pt>
              </c:strCache>
            </c:strRef>
          </c:tx>
          <c:spPr>
            <a:solidFill>
              <a:srgbClr val="003300"/>
            </a:solidFill>
            <a:scene3d>
              <a:camera prst="orthographicFront"/>
              <a:lightRig rig="threePt" dir="t"/>
            </a:scene3d>
            <a:sp3d>
              <a:bevelT w="0" h="0"/>
            </a:sp3d>
          </c:spPr>
          <c:invertIfNegative val="0"/>
          <c:dPt>
            <c:idx val="0"/>
            <c:invertIfNegative val="0"/>
            <c:bubble3D val="0"/>
            <c:extLst>
              <c:ext xmlns:c16="http://schemas.microsoft.com/office/drawing/2014/chart" uri="{C3380CC4-5D6E-409C-BE32-E72D297353CC}">
                <c16:uniqueId val="{00000000-F6A8-4629-A863-EC1EA2985904}"/>
              </c:ext>
            </c:extLst>
          </c:dPt>
          <c:dPt>
            <c:idx val="1"/>
            <c:invertIfNegative val="0"/>
            <c:bubble3D val="0"/>
            <c:extLst>
              <c:ext xmlns:c16="http://schemas.microsoft.com/office/drawing/2014/chart" uri="{C3380CC4-5D6E-409C-BE32-E72D297353CC}">
                <c16:uniqueId val="{00000001-F6A8-4629-A863-EC1EA2985904}"/>
              </c:ext>
            </c:extLst>
          </c:dPt>
          <c:dPt>
            <c:idx val="2"/>
            <c:invertIfNegative val="0"/>
            <c:bubble3D val="0"/>
            <c:extLst>
              <c:ext xmlns:c16="http://schemas.microsoft.com/office/drawing/2014/chart" uri="{C3380CC4-5D6E-409C-BE32-E72D297353CC}">
                <c16:uniqueId val="{00000002-F6A8-4629-A863-EC1EA2985904}"/>
              </c:ext>
            </c:extLst>
          </c:dPt>
          <c:dLbls>
            <c:spPr>
              <a:noFill/>
              <a:ln>
                <a:noFill/>
              </a:ln>
              <a:effectLst/>
            </c:spPr>
            <c:txPr>
              <a:bodyPr/>
              <a:lstStyle/>
              <a:p>
                <a:pPr algn="ctr">
                  <a:defRPr lang="es-MX" sz="1100" b="1" i="0" u="none" strike="noStrike" kern="1200" baseline="0">
                    <a:solidFill>
                      <a:schemeClr val="tx1">
                        <a:lumMod val="75000"/>
                        <a:lumOff val="25000"/>
                      </a:schemeClr>
                    </a:solidFill>
                    <a:effectLst/>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Hoja1!$A$2:$A$4</c:f>
              <c:strCache>
                <c:ptCount val="3"/>
                <c:pt idx="0">
                  <c:v>Material de desecho</c:v>
                </c:pt>
                <c:pt idx="1">
                  <c:v>Lámina de cartón</c:v>
                </c:pt>
                <c:pt idx="2">
                  <c:v> Lámina metálica</c:v>
                </c:pt>
              </c:strCache>
            </c:strRef>
          </c:cat>
          <c:val>
            <c:numRef>
              <c:f>Hoja1!$B$2:$B$4</c:f>
              <c:numCache>
                <c:formatCode>###0.0%</c:formatCode>
                <c:ptCount val="3"/>
                <c:pt idx="0">
                  <c:v>0</c:v>
                </c:pt>
                <c:pt idx="1">
                  <c:v>0.01</c:v>
                </c:pt>
                <c:pt idx="2">
                  <c:v>8.3000000000000004E-2</c:v>
                </c:pt>
              </c:numCache>
            </c:numRef>
          </c:val>
          <c:shape val="cylinder"/>
          <c:extLst>
            <c:ext xmlns:c16="http://schemas.microsoft.com/office/drawing/2014/chart" uri="{C3380CC4-5D6E-409C-BE32-E72D297353CC}">
              <c16:uniqueId val="{00000004-F6A8-4629-A863-EC1EA2985904}"/>
            </c:ext>
          </c:extLst>
        </c:ser>
        <c:dLbls>
          <c:showLegendKey val="0"/>
          <c:showVal val="0"/>
          <c:showCatName val="0"/>
          <c:showSerName val="0"/>
          <c:showPercent val="0"/>
          <c:showBubbleSize val="0"/>
        </c:dLbls>
        <c:gapWidth val="25"/>
        <c:gapDepth val="138"/>
        <c:shape val="box"/>
        <c:axId val="229664160"/>
        <c:axId val="229664552"/>
        <c:axId val="0"/>
      </c:bar3DChart>
      <c:catAx>
        <c:axId val="229664160"/>
        <c:scaling>
          <c:orientation val="maxMin"/>
        </c:scaling>
        <c:delete val="1"/>
        <c:axPos val="l"/>
        <c:numFmt formatCode="General" sourceLinked="0"/>
        <c:majorTickMark val="out"/>
        <c:minorTickMark val="none"/>
        <c:tickLblPos val="nextTo"/>
        <c:crossAx val="229664552"/>
        <c:crosses val="autoZero"/>
        <c:auto val="1"/>
        <c:lblAlgn val="ctr"/>
        <c:lblOffset val="100"/>
        <c:noMultiLvlLbl val="0"/>
      </c:catAx>
      <c:valAx>
        <c:axId val="229664552"/>
        <c:scaling>
          <c:orientation val="minMax"/>
          <c:max val="1"/>
        </c:scaling>
        <c:delete val="1"/>
        <c:axPos val="t"/>
        <c:numFmt formatCode="###0.0%" sourceLinked="1"/>
        <c:majorTickMark val="out"/>
        <c:minorTickMark val="none"/>
        <c:tickLblPos val="nextTo"/>
        <c:crossAx val="229664160"/>
        <c:crosses val="autoZero"/>
        <c:crossBetween val="between"/>
      </c:valAx>
    </c:plotArea>
    <c:plotVisOnly val="1"/>
    <c:dispBlanksAs val="gap"/>
    <c:showDLblsOverMax val="0"/>
  </c:chart>
  <c:txPr>
    <a:bodyPr/>
    <a:lstStyle/>
    <a:p>
      <a:pPr>
        <a:defRPr sz="1800"/>
      </a:pPr>
      <a:endParaRPr lang="es-MX"/>
    </a:p>
  </c:txPr>
  <c:externalData r:id="rId1">
    <c:autoUpdate val="0"/>
  </c:externalData>
</c:chartSpace>
</file>

<file path=ppt/charts/chart2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0"/>
      <c:rotY val="0"/>
      <c:rAngAx val="0"/>
      <c:perspective val="0"/>
    </c:view3D>
    <c:floor>
      <c:thickness val="0"/>
    </c:floor>
    <c:sideWall>
      <c:thickness val="0"/>
    </c:sideWall>
    <c:backWall>
      <c:thickness val="0"/>
    </c:backWall>
    <c:plotArea>
      <c:layout>
        <c:manualLayout>
          <c:layoutTarget val="inner"/>
          <c:xMode val="edge"/>
          <c:yMode val="edge"/>
          <c:x val="7.8505121669814465E-3"/>
          <c:y val="3.7452039188836089E-3"/>
          <c:w val="0.54786400048305295"/>
          <c:h val="0.96627898152161495"/>
        </c:manualLayout>
      </c:layout>
      <c:bar3DChart>
        <c:barDir val="bar"/>
        <c:grouping val="clustered"/>
        <c:varyColors val="0"/>
        <c:ser>
          <c:idx val="0"/>
          <c:order val="0"/>
          <c:tx>
            <c:strRef>
              <c:f>Hoja1!$B$1</c:f>
              <c:strCache>
                <c:ptCount val="1"/>
                <c:pt idx="0">
                  <c:v>Serie 1</c:v>
                </c:pt>
              </c:strCache>
            </c:strRef>
          </c:tx>
          <c:spPr>
            <a:solidFill>
              <a:srgbClr val="003300"/>
            </a:solidFill>
            <a:ln>
              <a:solidFill>
                <a:schemeClr val="tx1">
                  <a:lumMod val="95000"/>
                  <a:lumOff val="5000"/>
                </a:schemeClr>
              </a:solidFill>
            </a:ln>
            <a:scene3d>
              <a:camera prst="orthographicFront"/>
              <a:lightRig rig="threePt" dir="t"/>
            </a:scene3d>
            <a:sp3d>
              <a:bevelT w="0" h="0"/>
            </a:sp3d>
          </c:spPr>
          <c:invertIfNegative val="0"/>
          <c:dLbls>
            <c:dLbl>
              <c:idx val="3"/>
              <c:layout>
                <c:manualLayout>
                  <c:x val="1.0453725356352729E-2"/>
                  <c:y val="8.4297110978713298E-17"/>
                </c:manualLayout>
              </c:layout>
              <c:showLegendKey val="0"/>
              <c:showVal val="1"/>
              <c:showCatName val="0"/>
              <c:showSerName val="0"/>
              <c:showPercent val="0"/>
              <c:showBubbleSize val="0"/>
              <c:extLst>
                <c:ext xmlns:c15="http://schemas.microsoft.com/office/drawing/2012/chart" uri="{CE6537A1-D6FC-4f65-9D91-7224C49458BB}">
                  <c15:layout>
                    <c:manualLayout>
                      <c:w val="0.26933431979273281"/>
                      <c:h val="8.5478257973138544E-2"/>
                    </c:manualLayout>
                  </c15:layout>
                </c:ext>
                <c:ext xmlns:c16="http://schemas.microsoft.com/office/drawing/2014/chart" uri="{C3380CC4-5D6E-409C-BE32-E72D297353CC}">
                  <c16:uniqueId val="{00000000-0038-4FC0-910B-B99C77244EEA}"/>
                </c:ext>
              </c:extLst>
            </c:dLbl>
            <c:spPr>
              <a:noFill/>
              <a:ln>
                <a:noFill/>
              </a:ln>
              <a:effectLst/>
            </c:spPr>
            <c:txPr>
              <a:bodyPr/>
              <a:lstStyle/>
              <a:p>
                <a:pPr algn="ctr">
                  <a:defRPr lang="es-MX" sz="1100" b="1" i="0" u="none" strike="noStrike" kern="1200" baseline="0">
                    <a:solidFill>
                      <a:schemeClr val="tx1">
                        <a:lumMod val="75000"/>
                        <a:lumOff val="25000"/>
                      </a:schemeClr>
                    </a:solidFill>
                    <a:effectLst/>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Hoja1!$A$2:$A$7</c:f>
              <c:strCache>
                <c:ptCount val="6"/>
                <c:pt idx="0">
                  <c:v>Madera o tejamanil</c:v>
                </c:pt>
                <c:pt idx="1">
                  <c:v>Terrado con viguería</c:v>
                </c:pt>
                <c:pt idx="2">
                  <c:v>Teja</c:v>
                </c:pt>
                <c:pt idx="3">
                  <c:v>Losa de concreto o vigueta con bovedilla</c:v>
                </c:pt>
                <c:pt idx="4">
                  <c:v> Otro</c:v>
                </c:pt>
                <c:pt idx="5">
                  <c:v>NC</c:v>
                </c:pt>
              </c:strCache>
            </c:strRef>
          </c:cat>
          <c:val>
            <c:numRef>
              <c:f>Hoja1!$B$2:$B$7</c:f>
              <c:numCache>
                <c:formatCode>###0.0%</c:formatCode>
                <c:ptCount val="6"/>
                <c:pt idx="0">
                  <c:v>2E-3</c:v>
                </c:pt>
                <c:pt idx="1">
                  <c:v>3.0000000000000001E-3</c:v>
                </c:pt>
                <c:pt idx="2">
                  <c:v>0</c:v>
                </c:pt>
                <c:pt idx="3">
                  <c:v>0.87</c:v>
                </c:pt>
                <c:pt idx="4">
                  <c:v>2E-3</c:v>
                </c:pt>
                <c:pt idx="5">
                  <c:v>2E-3</c:v>
                </c:pt>
              </c:numCache>
            </c:numRef>
          </c:val>
          <c:shape val="cylinder"/>
          <c:extLst>
            <c:ext xmlns:c16="http://schemas.microsoft.com/office/drawing/2014/chart" uri="{C3380CC4-5D6E-409C-BE32-E72D297353CC}">
              <c16:uniqueId val="{00000005-F36F-4F6A-8A57-ACA1763E3E60}"/>
            </c:ext>
          </c:extLst>
        </c:ser>
        <c:dLbls>
          <c:showLegendKey val="0"/>
          <c:showVal val="0"/>
          <c:showCatName val="0"/>
          <c:showSerName val="0"/>
          <c:showPercent val="0"/>
          <c:showBubbleSize val="0"/>
        </c:dLbls>
        <c:gapWidth val="25"/>
        <c:gapDepth val="138"/>
        <c:shape val="box"/>
        <c:axId val="229664160"/>
        <c:axId val="229664552"/>
        <c:axId val="0"/>
      </c:bar3DChart>
      <c:catAx>
        <c:axId val="229664160"/>
        <c:scaling>
          <c:orientation val="maxMin"/>
        </c:scaling>
        <c:delete val="1"/>
        <c:axPos val="l"/>
        <c:numFmt formatCode="General" sourceLinked="0"/>
        <c:majorTickMark val="out"/>
        <c:minorTickMark val="none"/>
        <c:tickLblPos val="nextTo"/>
        <c:crossAx val="229664552"/>
        <c:crosses val="autoZero"/>
        <c:auto val="1"/>
        <c:lblAlgn val="ctr"/>
        <c:lblOffset val="100"/>
        <c:noMultiLvlLbl val="0"/>
      </c:catAx>
      <c:valAx>
        <c:axId val="229664552"/>
        <c:scaling>
          <c:orientation val="minMax"/>
          <c:max val="1"/>
        </c:scaling>
        <c:delete val="1"/>
        <c:axPos val="t"/>
        <c:numFmt formatCode="###0.0%" sourceLinked="1"/>
        <c:majorTickMark val="out"/>
        <c:minorTickMark val="none"/>
        <c:tickLblPos val="nextTo"/>
        <c:crossAx val="229664160"/>
        <c:crosses val="autoZero"/>
        <c:crossBetween val="between"/>
      </c:valAx>
    </c:plotArea>
    <c:plotVisOnly val="1"/>
    <c:dispBlanksAs val="gap"/>
    <c:showDLblsOverMax val="0"/>
  </c:chart>
  <c:txPr>
    <a:bodyPr/>
    <a:lstStyle/>
    <a:p>
      <a:pPr>
        <a:defRPr sz="1800"/>
      </a:pPr>
      <a:endParaRPr lang="es-MX"/>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0"/>
      <c:rotY val="0"/>
      <c:rAngAx val="0"/>
      <c:perspective val="0"/>
    </c:view3D>
    <c:floor>
      <c:thickness val="0"/>
    </c:floor>
    <c:sideWall>
      <c:thickness val="0"/>
      <c:spPr>
        <a:noFill/>
        <a:ln w="25400">
          <a:noFill/>
        </a:ln>
      </c:spPr>
    </c:sideWall>
    <c:backWall>
      <c:thickness val="0"/>
      <c:spPr>
        <a:noFill/>
        <a:ln w="25400">
          <a:noFill/>
        </a:ln>
      </c:spPr>
    </c:backWall>
    <c:plotArea>
      <c:layout>
        <c:manualLayout>
          <c:layoutTarget val="inner"/>
          <c:xMode val="edge"/>
          <c:yMode val="edge"/>
          <c:x val="6.0063698095066405E-2"/>
          <c:y val="5.2932418659491706E-2"/>
          <c:w val="0.76867617949247535"/>
          <c:h val="0.92301765155795523"/>
        </c:manualLayout>
      </c:layout>
      <c:bar3DChart>
        <c:barDir val="bar"/>
        <c:grouping val="clustered"/>
        <c:varyColors val="0"/>
        <c:ser>
          <c:idx val="0"/>
          <c:order val="0"/>
          <c:tx>
            <c:strRef>
              <c:f>Hoja1!$B$1</c:f>
              <c:strCache>
                <c:ptCount val="1"/>
                <c:pt idx="0">
                  <c:v>Serie 1</c:v>
                </c:pt>
              </c:strCache>
            </c:strRef>
          </c:tx>
          <c:spPr>
            <a:solidFill>
              <a:srgbClr val="163C46"/>
            </a:solidFill>
            <a:ln>
              <a:solidFill>
                <a:schemeClr val="tx1">
                  <a:lumMod val="95000"/>
                  <a:lumOff val="5000"/>
                </a:schemeClr>
              </a:solidFill>
            </a:ln>
            <a:scene3d>
              <a:camera prst="orthographicFront"/>
              <a:lightRig rig="threePt" dir="t"/>
            </a:scene3d>
            <a:sp3d>
              <a:bevelT w="0" h="0"/>
            </a:sp3d>
          </c:spPr>
          <c:invertIfNegative val="0"/>
          <c:dPt>
            <c:idx val="0"/>
            <c:invertIfNegative val="0"/>
            <c:bubble3D val="0"/>
            <c:extLst>
              <c:ext xmlns:c16="http://schemas.microsoft.com/office/drawing/2014/chart" uri="{C3380CC4-5D6E-409C-BE32-E72D297353CC}">
                <c16:uniqueId val="{00000000-BCA2-4275-AF16-DAE571426E2C}"/>
              </c:ext>
            </c:extLst>
          </c:dPt>
          <c:dPt>
            <c:idx val="1"/>
            <c:invertIfNegative val="0"/>
            <c:bubble3D val="0"/>
            <c:extLst>
              <c:ext xmlns:c16="http://schemas.microsoft.com/office/drawing/2014/chart" uri="{C3380CC4-5D6E-409C-BE32-E72D297353CC}">
                <c16:uniqueId val="{00000001-BCA2-4275-AF16-DAE571426E2C}"/>
              </c:ext>
            </c:extLst>
          </c:dPt>
          <c:dPt>
            <c:idx val="2"/>
            <c:invertIfNegative val="0"/>
            <c:bubble3D val="0"/>
            <c:extLst>
              <c:ext xmlns:c16="http://schemas.microsoft.com/office/drawing/2014/chart" uri="{C3380CC4-5D6E-409C-BE32-E72D297353CC}">
                <c16:uniqueId val="{00000002-BCA2-4275-AF16-DAE571426E2C}"/>
              </c:ext>
            </c:extLst>
          </c:dPt>
          <c:dLbls>
            <c:spPr>
              <a:noFill/>
              <a:ln>
                <a:noFill/>
              </a:ln>
              <a:effectLst/>
            </c:spPr>
            <c:txPr>
              <a:bodyPr/>
              <a:lstStyle/>
              <a:p>
                <a:pPr algn="ctr">
                  <a:defRPr lang="es-MX" sz="1100" b="1" i="0" u="none" strike="noStrike" kern="1200" baseline="0">
                    <a:solidFill>
                      <a:schemeClr val="tx1">
                        <a:lumMod val="75000"/>
                        <a:lumOff val="25000"/>
                      </a:schemeClr>
                    </a:solidFill>
                    <a:effectLst/>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Hoja1!$A$2:$A$5</c:f>
              <c:strCache>
                <c:ptCount val="4"/>
                <c:pt idx="0">
                  <c:v>Tierra</c:v>
                </c:pt>
                <c:pt idx="1">
                  <c:v>Cemento o firme</c:v>
                </c:pt>
                <c:pt idx="2">
                  <c:v>Madera, mosaico u otro recubrimiento</c:v>
                </c:pt>
                <c:pt idx="3">
                  <c:v>NC</c:v>
                </c:pt>
              </c:strCache>
            </c:strRef>
          </c:cat>
          <c:val>
            <c:numRef>
              <c:f>Hoja1!$B$2:$B$5</c:f>
              <c:numCache>
                <c:formatCode>###0.0%</c:formatCode>
                <c:ptCount val="4"/>
                <c:pt idx="0">
                  <c:v>0.02</c:v>
                </c:pt>
                <c:pt idx="1">
                  <c:v>0.65</c:v>
                </c:pt>
                <c:pt idx="2">
                  <c:v>0.33</c:v>
                </c:pt>
                <c:pt idx="3">
                  <c:v>0</c:v>
                </c:pt>
              </c:numCache>
            </c:numRef>
          </c:val>
          <c:extLst>
            <c:ext xmlns:c16="http://schemas.microsoft.com/office/drawing/2014/chart" uri="{C3380CC4-5D6E-409C-BE32-E72D297353CC}">
              <c16:uniqueId val="{00000003-BCA2-4275-AF16-DAE571426E2C}"/>
            </c:ext>
          </c:extLst>
        </c:ser>
        <c:dLbls>
          <c:showLegendKey val="0"/>
          <c:showVal val="0"/>
          <c:showCatName val="0"/>
          <c:showSerName val="0"/>
          <c:showPercent val="0"/>
          <c:showBubbleSize val="0"/>
        </c:dLbls>
        <c:gapWidth val="25"/>
        <c:gapDepth val="138"/>
        <c:shape val="box"/>
        <c:axId val="229664160"/>
        <c:axId val="229664552"/>
        <c:axId val="0"/>
      </c:bar3DChart>
      <c:catAx>
        <c:axId val="229664160"/>
        <c:scaling>
          <c:orientation val="maxMin"/>
        </c:scaling>
        <c:delete val="1"/>
        <c:axPos val="l"/>
        <c:numFmt formatCode="General" sourceLinked="0"/>
        <c:majorTickMark val="out"/>
        <c:minorTickMark val="none"/>
        <c:tickLblPos val="nextTo"/>
        <c:crossAx val="229664552"/>
        <c:crosses val="autoZero"/>
        <c:auto val="1"/>
        <c:lblAlgn val="ctr"/>
        <c:lblOffset val="100"/>
        <c:noMultiLvlLbl val="0"/>
      </c:catAx>
      <c:valAx>
        <c:axId val="229664552"/>
        <c:scaling>
          <c:orientation val="minMax"/>
          <c:max val="1"/>
        </c:scaling>
        <c:delete val="0"/>
        <c:axPos val="t"/>
        <c:numFmt formatCode="###0.0%" sourceLinked="1"/>
        <c:majorTickMark val="out"/>
        <c:minorTickMark val="none"/>
        <c:tickLblPos val="nextTo"/>
        <c:txPr>
          <a:bodyPr/>
          <a:lstStyle/>
          <a:p>
            <a:pPr>
              <a:defRPr sz="100">
                <a:solidFill>
                  <a:srgbClr val="3D3923"/>
                </a:solidFill>
              </a:defRPr>
            </a:pPr>
            <a:endParaRPr lang="es-MX"/>
          </a:p>
        </c:txPr>
        <c:crossAx val="229664160"/>
        <c:crosses val="autoZero"/>
        <c:crossBetween val="between"/>
      </c:valAx>
    </c:plotArea>
    <c:plotVisOnly val="1"/>
    <c:dispBlanksAs val="gap"/>
    <c:showDLblsOverMax val="0"/>
  </c:chart>
  <c:txPr>
    <a:bodyPr/>
    <a:lstStyle/>
    <a:p>
      <a:pPr>
        <a:defRPr sz="1800"/>
      </a:pPr>
      <a:endParaRPr lang="es-MX"/>
    </a:p>
  </c:txPr>
  <c:externalData r:id="rId1">
    <c:autoUpdate val="0"/>
  </c:externalData>
</c:chartSpace>
</file>

<file path=ppt/charts/chart3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0"/>
      <c:rotY val="0"/>
      <c:rAngAx val="0"/>
      <c:perspective val="0"/>
    </c:view3D>
    <c:floor>
      <c:thickness val="0"/>
    </c:floor>
    <c:sideWall>
      <c:thickness val="0"/>
    </c:sideWall>
    <c:backWall>
      <c:thickness val="0"/>
    </c:backWall>
    <c:plotArea>
      <c:layout>
        <c:manualLayout>
          <c:layoutTarget val="inner"/>
          <c:xMode val="edge"/>
          <c:yMode val="edge"/>
          <c:x val="1.0880031687807616E-2"/>
          <c:y val="1.1600389678645391E-3"/>
          <c:w val="0.4626355236139631"/>
          <c:h val="0.96627898152161495"/>
        </c:manualLayout>
      </c:layout>
      <c:bar3DChart>
        <c:barDir val="bar"/>
        <c:grouping val="clustered"/>
        <c:varyColors val="0"/>
        <c:ser>
          <c:idx val="0"/>
          <c:order val="0"/>
          <c:tx>
            <c:strRef>
              <c:f>Hoja1!$B$1</c:f>
              <c:strCache>
                <c:ptCount val="1"/>
                <c:pt idx="0">
                  <c:v>Serie 1</c:v>
                </c:pt>
              </c:strCache>
            </c:strRef>
          </c:tx>
          <c:spPr>
            <a:gradFill flip="none" rotWithShape="1">
              <a:gsLst>
                <a:gs pos="0">
                  <a:schemeClr val="accent5">
                    <a:lumMod val="50000"/>
                    <a:shade val="30000"/>
                    <a:satMod val="115000"/>
                  </a:schemeClr>
                </a:gs>
                <a:gs pos="50000">
                  <a:schemeClr val="accent5">
                    <a:lumMod val="50000"/>
                    <a:shade val="67500"/>
                    <a:satMod val="115000"/>
                  </a:schemeClr>
                </a:gs>
                <a:gs pos="100000">
                  <a:schemeClr val="accent5">
                    <a:lumMod val="50000"/>
                    <a:shade val="100000"/>
                    <a:satMod val="115000"/>
                  </a:schemeClr>
                </a:gs>
              </a:gsLst>
              <a:lin ang="2700000" scaled="1"/>
              <a:tileRect/>
            </a:gradFill>
            <a:ln>
              <a:solidFill>
                <a:schemeClr val="tx1">
                  <a:lumMod val="95000"/>
                  <a:lumOff val="5000"/>
                </a:schemeClr>
              </a:solidFill>
            </a:ln>
            <a:scene3d>
              <a:camera prst="orthographicFront"/>
              <a:lightRig rig="threePt" dir="t"/>
            </a:scene3d>
            <a:sp3d>
              <a:bevelT w="0" h="0"/>
            </a:sp3d>
          </c:spPr>
          <c:invertIfNegative val="0"/>
          <c:dPt>
            <c:idx val="0"/>
            <c:invertIfNegative val="0"/>
            <c:bubble3D val="0"/>
            <c:spPr>
              <a:solidFill>
                <a:schemeClr val="accent3">
                  <a:lumMod val="50000"/>
                </a:schemeClr>
              </a:solidFill>
              <a:ln>
                <a:solidFill>
                  <a:schemeClr val="tx1">
                    <a:lumMod val="95000"/>
                    <a:lumOff val="5000"/>
                  </a:schemeClr>
                </a:solidFill>
              </a:ln>
              <a:scene3d>
                <a:camera prst="orthographicFront"/>
                <a:lightRig rig="threePt" dir="t"/>
              </a:scene3d>
              <a:sp3d>
                <a:bevelT w="0" h="0"/>
              </a:sp3d>
            </c:spPr>
            <c:extLst>
              <c:ext xmlns:c16="http://schemas.microsoft.com/office/drawing/2014/chart" uri="{C3380CC4-5D6E-409C-BE32-E72D297353CC}">
                <c16:uniqueId val="{00000001-5640-4AF7-BF58-E04464C5F302}"/>
              </c:ext>
            </c:extLst>
          </c:dPt>
          <c:dPt>
            <c:idx val="1"/>
            <c:invertIfNegative val="0"/>
            <c:bubble3D val="0"/>
            <c:spPr>
              <a:solidFill>
                <a:schemeClr val="accent2">
                  <a:lumMod val="50000"/>
                </a:schemeClr>
              </a:solidFill>
              <a:ln>
                <a:solidFill>
                  <a:schemeClr val="tx1">
                    <a:lumMod val="95000"/>
                    <a:lumOff val="5000"/>
                  </a:schemeClr>
                </a:solidFill>
              </a:ln>
              <a:scene3d>
                <a:camera prst="orthographicFront"/>
                <a:lightRig rig="threePt" dir="t"/>
              </a:scene3d>
              <a:sp3d>
                <a:bevelT w="0" h="0"/>
              </a:sp3d>
            </c:spPr>
            <c:extLst>
              <c:ext xmlns:c16="http://schemas.microsoft.com/office/drawing/2014/chart" uri="{C3380CC4-5D6E-409C-BE32-E72D297353CC}">
                <c16:uniqueId val="{00000003-5640-4AF7-BF58-E04464C5F302}"/>
              </c:ext>
            </c:extLst>
          </c:dPt>
          <c:dPt>
            <c:idx val="2"/>
            <c:invertIfNegative val="0"/>
            <c:bubble3D val="0"/>
            <c:spPr>
              <a:solidFill>
                <a:srgbClr val="3D3923"/>
              </a:solidFill>
              <a:ln>
                <a:solidFill>
                  <a:schemeClr val="tx1">
                    <a:lumMod val="95000"/>
                    <a:lumOff val="5000"/>
                  </a:schemeClr>
                </a:solidFill>
              </a:ln>
              <a:scene3d>
                <a:camera prst="orthographicFront"/>
                <a:lightRig rig="threePt" dir="t"/>
              </a:scene3d>
              <a:sp3d>
                <a:bevelT w="0" h="0"/>
              </a:sp3d>
            </c:spPr>
            <c:extLst>
              <c:ext xmlns:c16="http://schemas.microsoft.com/office/drawing/2014/chart" uri="{C3380CC4-5D6E-409C-BE32-E72D297353CC}">
                <c16:uniqueId val="{00000005-5640-4AF7-BF58-E04464C5F302}"/>
              </c:ext>
            </c:extLst>
          </c:dPt>
          <c:dLbls>
            <c:dLbl>
              <c:idx val="0"/>
              <c:layout>
                <c:manualLayout>
                  <c:x val="-2.9621563310883701E-2"/>
                  <c:y val="0"/>
                </c:manualLayout>
              </c:layout>
              <c:showLegendKey val="0"/>
              <c:showVal val="1"/>
              <c:showCatName val="0"/>
              <c:showSerName val="0"/>
              <c:showPercent val="0"/>
              <c:showBubbleSize val="0"/>
              <c:extLst>
                <c:ext xmlns:c15="http://schemas.microsoft.com/office/drawing/2012/chart" uri="{CE6537A1-D6FC-4f65-9D91-7224C49458BB}">
                  <c15:layout>
                    <c:manualLayout>
                      <c:w val="0.28633254613837134"/>
                      <c:h val="0.11062369239996313"/>
                    </c:manualLayout>
                  </c15:layout>
                </c:ext>
                <c:ext xmlns:c16="http://schemas.microsoft.com/office/drawing/2014/chart" uri="{C3380CC4-5D6E-409C-BE32-E72D297353CC}">
                  <c16:uniqueId val="{00000001-5640-4AF7-BF58-E04464C5F302}"/>
                </c:ext>
              </c:extLst>
            </c:dLbl>
            <c:spPr>
              <a:noFill/>
              <a:ln>
                <a:noFill/>
              </a:ln>
              <a:effectLst/>
            </c:spPr>
            <c:txPr>
              <a:bodyPr/>
              <a:lstStyle/>
              <a:p>
                <a:pPr algn="ctr">
                  <a:defRPr lang="es-MX" sz="1100" b="1" i="0" u="none" strike="noStrike" kern="1200" baseline="0">
                    <a:solidFill>
                      <a:schemeClr val="tx1">
                        <a:lumMod val="75000"/>
                        <a:lumOff val="25000"/>
                      </a:schemeClr>
                    </a:solidFill>
                    <a:effectLst/>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Hoja1!$A$2:$A$4</c:f>
              <c:strCache>
                <c:ptCount val="3"/>
                <c:pt idx="0">
                  <c:v>SI</c:v>
                </c:pt>
                <c:pt idx="1">
                  <c:v>NO</c:v>
                </c:pt>
                <c:pt idx="2">
                  <c:v>NC</c:v>
                </c:pt>
              </c:strCache>
            </c:strRef>
          </c:cat>
          <c:val>
            <c:numRef>
              <c:f>Hoja1!$B$2:$B$4</c:f>
              <c:numCache>
                <c:formatCode>###0.0%</c:formatCode>
                <c:ptCount val="3"/>
                <c:pt idx="0">
                  <c:v>0.92</c:v>
                </c:pt>
                <c:pt idx="1">
                  <c:v>0.08</c:v>
                </c:pt>
                <c:pt idx="2">
                  <c:v>0</c:v>
                </c:pt>
              </c:numCache>
            </c:numRef>
          </c:val>
          <c:extLst>
            <c:ext xmlns:c16="http://schemas.microsoft.com/office/drawing/2014/chart" uri="{C3380CC4-5D6E-409C-BE32-E72D297353CC}">
              <c16:uniqueId val="{00000006-5640-4AF7-BF58-E04464C5F302}"/>
            </c:ext>
          </c:extLst>
        </c:ser>
        <c:dLbls>
          <c:showLegendKey val="0"/>
          <c:showVal val="0"/>
          <c:showCatName val="0"/>
          <c:showSerName val="0"/>
          <c:showPercent val="0"/>
          <c:showBubbleSize val="0"/>
        </c:dLbls>
        <c:gapWidth val="25"/>
        <c:gapDepth val="138"/>
        <c:shape val="box"/>
        <c:axId val="229664160"/>
        <c:axId val="229664552"/>
        <c:axId val="0"/>
      </c:bar3DChart>
      <c:catAx>
        <c:axId val="229664160"/>
        <c:scaling>
          <c:orientation val="maxMin"/>
        </c:scaling>
        <c:delete val="1"/>
        <c:axPos val="l"/>
        <c:numFmt formatCode="General" sourceLinked="0"/>
        <c:majorTickMark val="out"/>
        <c:minorTickMark val="none"/>
        <c:tickLblPos val="nextTo"/>
        <c:crossAx val="229664552"/>
        <c:crosses val="autoZero"/>
        <c:auto val="1"/>
        <c:lblAlgn val="ctr"/>
        <c:lblOffset val="100"/>
        <c:noMultiLvlLbl val="0"/>
      </c:catAx>
      <c:valAx>
        <c:axId val="229664552"/>
        <c:scaling>
          <c:orientation val="minMax"/>
          <c:max val="1"/>
        </c:scaling>
        <c:delete val="1"/>
        <c:axPos val="t"/>
        <c:numFmt formatCode="###0.0%" sourceLinked="1"/>
        <c:majorTickMark val="out"/>
        <c:minorTickMark val="none"/>
        <c:tickLblPos val="nextTo"/>
        <c:crossAx val="229664160"/>
        <c:crosses val="autoZero"/>
        <c:crossBetween val="between"/>
      </c:valAx>
    </c:plotArea>
    <c:plotVisOnly val="1"/>
    <c:dispBlanksAs val="gap"/>
    <c:showDLblsOverMax val="0"/>
  </c:chart>
  <c:txPr>
    <a:bodyPr/>
    <a:lstStyle/>
    <a:p>
      <a:pPr>
        <a:defRPr sz="1800"/>
      </a:pPr>
      <a:endParaRPr lang="es-MX"/>
    </a:p>
  </c:txPr>
  <c:externalData r:id="rId1">
    <c:autoUpdate val="0"/>
  </c:externalData>
</c:chartSpace>
</file>

<file path=ppt/charts/chart3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0"/>
      <c:rotY val="0"/>
      <c:rAngAx val="0"/>
      <c:perspective val="0"/>
    </c:view3D>
    <c:floor>
      <c:thickness val="0"/>
    </c:floor>
    <c:sideWall>
      <c:thickness val="0"/>
    </c:sideWall>
    <c:backWall>
      <c:thickness val="0"/>
    </c:backWall>
    <c:plotArea>
      <c:layout>
        <c:manualLayout>
          <c:layoutTarget val="inner"/>
          <c:xMode val="edge"/>
          <c:yMode val="edge"/>
          <c:x val="1.0880031687807616E-2"/>
          <c:y val="1.1600389678645391E-3"/>
          <c:w val="0.44959650924024647"/>
          <c:h val="0.96627898152161495"/>
        </c:manualLayout>
      </c:layout>
      <c:bar3DChart>
        <c:barDir val="bar"/>
        <c:grouping val="clustered"/>
        <c:varyColors val="0"/>
        <c:ser>
          <c:idx val="0"/>
          <c:order val="0"/>
          <c:tx>
            <c:strRef>
              <c:f>Hoja1!$B$1</c:f>
              <c:strCache>
                <c:ptCount val="1"/>
                <c:pt idx="0">
                  <c:v>Serie 1</c:v>
                </c:pt>
              </c:strCache>
            </c:strRef>
          </c:tx>
          <c:spPr>
            <a:gradFill flip="none" rotWithShape="1">
              <a:gsLst>
                <a:gs pos="0">
                  <a:schemeClr val="accent5">
                    <a:lumMod val="50000"/>
                    <a:shade val="30000"/>
                    <a:satMod val="115000"/>
                  </a:schemeClr>
                </a:gs>
                <a:gs pos="50000">
                  <a:schemeClr val="accent5">
                    <a:lumMod val="50000"/>
                    <a:shade val="67500"/>
                    <a:satMod val="115000"/>
                  </a:schemeClr>
                </a:gs>
                <a:gs pos="100000">
                  <a:schemeClr val="accent5">
                    <a:lumMod val="50000"/>
                    <a:shade val="100000"/>
                    <a:satMod val="115000"/>
                  </a:schemeClr>
                </a:gs>
              </a:gsLst>
              <a:lin ang="2700000" scaled="1"/>
              <a:tileRect/>
            </a:gradFill>
            <a:ln>
              <a:solidFill>
                <a:schemeClr val="tx1">
                  <a:lumMod val="95000"/>
                  <a:lumOff val="5000"/>
                </a:schemeClr>
              </a:solidFill>
            </a:ln>
            <a:scene3d>
              <a:camera prst="orthographicFront"/>
              <a:lightRig rig="threePt" dir="t"/>
            </a:scene3d>
            <a:sp3d>
              <a:bevelT w="0" h="0"/>
            </a:sp3d>
          </c:spPr>
          <c:invertIfNegative val="0"/>
          <c:dPt>
            <c:idx val="0"/>
            <c:invertIfNegative val="0"/>
            <c:bubble3D val="0"/>
            <c:spPr>
              <a:solidFill>
                <a:schemeClr val="accent3">
                  <a:lumMod val="50000"/>
                </a:schemeClr>
              </a:solidFill>
              <a:ln>
                <a:solidFill>
                  <a:schemeClr val="tx1">
                    <a:lumMod val="95000"/>
                    <a:lumOff val="5000"/>
                  </a:schemeClr>
                </a:solidFill>
              </a:ln>
              <a:scene3d>
                <a:camera prst="orthographicFront"/>
                <a:lightRig rig="threePt" dir="t"/>
              </a:scene3d>
              <a:sp3d>
                <a:bevelT w="0" h="0"/>
              </a:sp3d>
            </c:spPr>
            <c:extLst>
              <c:ext xmlns:c16="http://schemas.microsoft.com/office/drawing/2014/chart" uri="{C3380CC4-5D6E-409C-BE32-E72D297353CC}">
                <c16:uniqueId val="{00000001-EB13-4AE0-BB35-348FD4A5A449}"/>
              </c:ext>
            </c:extLst>
          </c:dPt>
          <c:dPt>
            <c:idx val="1"/>
            <c:invertIfNegative val="0"/>
            <c:bubble3D val="0"/>
            <c:spPr>
              <a:solidFill>
                <a:schemeClr val="accent2">
                  <a:lumMod val="50000"/>
                </a:schemeClr>
              </a:solidFill>
              <a:ln>
                <a:solidFill>
                  <a:schemeClr val="tx1">
                    <a:lumMod val="95000"/>
                    <a:lumOff val="5000"/>
                  </a:schemeClr>
                </a:solidFill>
              </a:ln>
              <a:scene3d>
                <a:camera prst="orthographicFront"/>
                <a:lightRig rig="threePt" dir="t"/>
              </a:scene3d>
              <a:sp3d>
                <a:bevelT w="0" h="0"/>
              </a:sp3d>
            </c:spPr>
            <c:extLst>
              <c:ext xmlns:c16="http://schemas.microsoft.com/office/drawing/2014/chart" uri="{C3380CC4-5D6E-409C-BE32-E72D297353CC}">
                <c16:uniqueId val="{00000003-EB13-4AE0-BB35-348FD4A5A449}"/>
              </c:ext>
            </c:extLst>
          </c:dPt>
          <c:dPt>
            <c:idx val="2"/>
            <c:invertIfNegative val="0"/>
            <c:bubble3D val="0"/>
            <c:spPr>
              <a:solidFill>
                <a:srgbClr val="3D3923"/>
              </a:solidFill>
              <a:ln>
                <a:solidFill>
                  <a:schemeClr val="tx1">
                    <a:lumMod val="95000"/>
                    <a:lumOff val="5000"/>
                  </a:schemeClr>
                </a:solidFill>
              </a:ln>
              <a:scene3d>
                <a:camera prst="orthographicFront"/>
                <a:lightRig rig="threePt" dir="t"/>
              </a:scene3d>
              <a:sp3d>
                <a:bevelT w="0" h="0"/>
              </a:sp3d>
            </c:spPr>
            <c:extLst>
              <c:ext xmlns:c16="http://schemas.microsoft.com/office/drawing/2014/chart" uri="{C3380CC4-5D6E-409C-BE32-E72D297353CC}">
                <c16:uniqueId val="{00000005-EB13-4AE0-BB35-348FD4A5A449}"/>
              </c:ext>
            </c:extLst>
          </c:dPt>
          <c:dLbls>
            <c:dLbl>
              <c:idx val="0"/>
              <c:layout>
                <c:manualLayout>
                  <c:x val="-5.2155800821355298E-2"/>
                  <c:y val="-1.6515287541065263E-7"/>
                </c:manualLayout>
              </c:layout>
              <c:showLegendKey val="0"/>
              <c:showVal val="1"/>
              <c:showCatName val="0"/>
              <c:showSerName val="0"/>
              <c:showPercent val="0"/>
              <c:showBubbleSize val="0"/>
              <c:extLst>
                <c:ext xmlns:c15="http://schemas.microsoft.com/office/drawing/2012/chart" uri="{CE6537A1-D6FC-4f65-9D91-7224C49458BB}">
                  <c15:layout>
                    <c:manualLayout>
                      <c:w val="0.30279825462012316"/>
                      <c:h val="0.1354947220444076"/>
                    </c:manualLayout>
                  </c15:layout>
                </c:ext>
                <c:ext xmlns:c16="http://schemas.microsoft.com/office/drawing/2014/chart" uri="{C3380CC4-5D6E-409C-BE32-E72D297353CC}">
                  <c16:uniqueId val="{00000001-EB13-4AE0-BB35-348FD4A5A449}"/>
                </c:ext>
              </c:extLst>
            </c:dLbl>
            <c:spPr>
              <a:noFill/>
              <a:ln>
                <a:noFill/>
              </a:ln>
              <a:effectLst/>
            </c:spPr>
            <c:txPr>
              <a:bodyPr/>
              <a:lstStyle/>
              <a:p>
                <a:pPr algn="ctr">
                  <a:defRPr lang="es-MX" sz="1100" b="1" i="0" u="none" strike="noStrike" kern="1200" baseline="0">
                    <a:solidFill>
                      <a:schemeClr val="tx1">
                        <a:lumMod val="75000"/>
                        <a:lumOff val="25000"/>
                      </a:schemeClr>
                    </a:solidFill>
                    <a:effectLst/>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Hoja1!$A$2:$A$4</c:f>
              <c:strCache>
                <c:ptCount val="3"/>
                <c:pt idx="0">
                  <c:v>SI</c:v>
                </c:pt>
                <c:pt idx="1">
                  <c:v>NO</c:v>
                </c:pt>
                <c:pt idx="2">
                  <c:v>NC</c:v>
                </c:pt>
              </c:strCache>
            </c:strRef>
          </c:cat>
          <c:val>
            <c:numRef>
              <c:f>Hoja1!$B$2:$B$4</c:f>
              <c:numCache>
                <c:formatCode>###0.0%</c:formatCode>
                <c:ptCount val="3"/>
                <c:pt idx="0">
                  <c:v>0.94799999999999995</c:v>
                </c:pt>
                <c:pt idx="1">
                  <c:v>5.1999999999999998E-2</c:v>
                </c:pt>
              </c:numCache>
            </c:numRef>
          </c:val>
          <c:extLst>
            <c:ext xmlns:c16="http://schemas.microsoft.com/office/drawing/2014/chart" uri="{C3380CC4-5D6E-409C-BE32-E72D297353CC}">
              <c16:uniqueId val="{00000006-EB13-4AE0-BB35-348FD4A5A449}"/>
            </c:ext>
          </c:extLst>
        </c:ser>
        <c:dLbls>
          <c:showLegendKey val="0"/>
          <c:showVal val="0"/>
          <c:showCatName val="0"/>
          <c:showSerName val="0"/>
          <c:showPercent val="0"/>
          <c:showBubbleSize val="0"/>
        </c:dLbls>
        <c:gapWidth val="25"/>
        <c:gapDepth val="138"/>
        <c:shape val="box"/>
        <c:axId val="229664160"/>
        <c:axId val="229664552"/>
        <c:axId val="0"/>
      </c:bar3DChart>
      <c:catAx>
        <c:axId val="229664160"/>
        <c:scaling>
          <c:orientation val="maxMin"/>
        </c:scaling>
        <c:delete val="1"/>
        <c:axPos val="l"/>
        <c:numFmt formatCode="General" sourceLinked="0"/>
        <c:majorTickMark val="out"/>
        <c:minorTickMark val="none"/>
        <c:tickLblPos val="nextTo"/>
        <c:crossAx val="229664552"/>
        <c:crosses val="autoZero"/>
        <c:auto val="1"/>
        <c:lblAlgn val="ctr"/>
        <c:lblOffset val="100"/>
        <c:noMultiLvlLbl val="0"/>
      </c:catAx>
      <c:valAx>
        <c:axId val="229664552"/>
        <c:scaling>
          <c:orientation val="minMax"/>
          <c:max val="1"/>
        </c:scaling>
        <c:delete val="1"/>
        <c:axPos val="t"/>
        <c:numFmt formatCode="###0.0%" sourceLinked="1"/>
        <c:majorTickMark val="out"/>
        <c:minorTickMark val="none"/>
        <c:tickLblPos val="nextTo"/>
        <c:crossAx val="229664160"/>
        <c:crosses val="autoZero"/>
        <c:crossBetween val="between"/>
      </c:valAx>
    </c:plotArea>
    <c:plotVisOnly val="1"/>
    <c:dispBlanksAs val="gap"/>
    <c:showDLblsOverMax val="0"/>
  </c:chart>
  <c:txPr>
    <a:bodyPr/>
    <a:lstStyle/>
    <a:p>
      <a:pPr>
        <a:defRPr sz="1800"/>
      </a:pPr>
      <a:endParaRPr lang="es-MX"/>
    </a:p>
  </c:txPr>
  <c:externalData r:id="rId1">
    <c:autoUpdate val="0"/>
  </c:externalData>
</c:chartSpace>
</file>

<file path=ppt/charts/chart3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0"/>
      <c:rotY val="0"/>
      <c:rAngAx val="0"/>
      <c:perspective val="0"/>
    </c:view3D>
    <c:floor>
      <c:thickness val="0"/>
    </c:floor>
    <c:sideWall>
      <c:thickness val="0"/>
    </c:sideWall>
    <c:backWall>
      <c:thickness val="0"/>
    </c:backWall>
    <c:plotArea>
      <c:layout>
        <c:manualLayout>
          <c:layoutTarget val="inner"/>
          <c:xMode val="edge"/>
          <c:yMode val="edge"/>
          <c:x val="4.1360515212283379E-2"/>
          <c:y val="0"/>
          <c:w val="0.50171121799731633"/>
          <c:h val="0.96627898152161495"/>
        </c:manualLayout>
      </c:layout>
      <c:bar3DChart>
        <c:barDir val="bar"/>
        <c:grouping val="clustered"/>
        <c:varyColors val="0"/>
        <c:ser>
          <c:idx val="0"/>
          <c:order val="0"/>
          <c:tx>
            <c:strRef>
              <c:f>Hoja1!$B$1</c:f>
              <c:strCache>
                <c:ptCount val="1"/>
                <c:pt idx="0">
                  <c:v>Serie 1</c:v>
                </c:pt>
              </c:strCache>
            </c:strRef>
          </c:tx>
          <c:spPr>
            <a:gradFill flip="none" rotWithShape="1">
              <a:gsLst>
                <a:gs pos="0">
                  <a:schemeClr val="accent5">
                    <a:lumMod val="50000"/>
                    <a:shade val="30000"/>
                    <a:satMod val="115000"/>
                  </a:schemeClr>
                </a:gs>
                <a:gs pos="50000">
                  <a:schemeClr val="accent5">
                    <a:lumMod val="50000"/>
                    <a:shade val="67500"/>
                    <a:satMod val="115000"/>
                  </a:schemeClr>
                </a:gs>
                <a:gs pos="100000">
                  <a:schemeClr val="accent5">
                    <a:lumMod val="50000"/>
                    <a:shade val="100000"/>
                    <a:satMod val="115000"/>
                  </a:schemeClr>
                </a:gs>
              </a:gsLst>
              <a:lin ang="2700000" scaled="1"/>
              <a:tileRect/>
            </a:gradFill>
            <a:ln>
              <a:solidFill>
                <a:schemeClr val="tx1">
                  <a:lumMod val="95000"/>
                  <a:lumOff val="5000"/>
                </a:schemeClr>
              </a:solidFill>
            </a:ln>
            <a:scene3d>
              <a:camera prst="orthographicFront"/>
              <a:lightRig rig="threePt" dir="t"/>
            </a:scene3d>
            <a:sp3d>
              <a:bevelT w="0" h="0"/>
            </a:sp3d>
          </c:spPr>
          <c:invertIfNegative val="0"/>
          <c:dPt>
            <c:idx val="0"/>
            <c:invertIfNegative val="0"/>
            <c:bubble3D val="0"/>
            <c:spPr>
              <a:solidFill>
                <a:schemeClr val="accent3">
                  <a:lumMod val="50000"/>
                </a:schemeClr>
              </a:solidFill>
              <a:ln>
                <a:solidFill>
                  <a:schemeClr val="tx1">
                    <a:lumMod val="95000"/>
                    <a:lumOff val="5000"/>
                  </a:schemeClr>
                </a:solidFill>
              </a:ln>
              <a:scene3d>
                <a:camera prst="orthographicFront"/>
                <a:lightRig rig="threePt" dir="t"/>
              </a:scene3d>
              <a:sp3d>
                <a:bevelT w="0" h="0"/>
              </a:sp3d>
            </c:spPr>
            <c:extLst>
              <c:ext xmlns:c16="http://schemas.microsoft.com/office/drawing/2014/chart" uri="{C3380CC4-5D6E-409C-BE32-E72D297353CC}">
                <c16:uniqueId val="{00000001-28B0-4D85-8AD7-F27701CEE5F1}"/>
              </c:ext>
            </c:extLst>
          </c:dPt>
          <c:dPt>
            <c:idx val="1"/>
            <c:invertIfNegative val="0"/>
            <c:bubble3D val="0"/>
            <c:spPr>
              <a:solidFill>
                <a:schemeClr val="accent2">
                  <a:lumMod val="50000"/>
                </a:schemeClr>
              </a:solidFill>
              <a:ln>
                <a:solidFill>
                  <a:schemeClr val="tx1">
                    <a:lumMod val="95000"/>
                    <a:lumOff val="5000"/>
                  </a:schemeClr>
                </a:solidFill>
              </a:ln>
              <a:scene3d>
                <a:camera prst="orthographicFront"/>
                <a:lightRig rig="threePt" dir="t"/>
              </a:scene3d>
              <a:sp3d>
                <a:bevelT w="0" h="0"/>
              </a:sp3d>
            </c:spPr>
            <c:extLst>
              <c:ext xmlns:c16="http://schemas.microsoft.com/office/drawing/2014/chart" uri="{C3380CC4-5D6E-409C-BE32-E72D297353CC}">
                <c16:uniqueId val="{00000003-28B0-4D85-8AD7-F27701CEE5F1}"/>
              </c:ext>
            </c:extLst>
          </c:dPt>
          <c:dLbls>
            <c:dLbl>
              <c:idx val="0"/>
              <c:layout>
                <c:manualLayout>
                  <c:x val="-2.3198632393664504E-2"/>
                  <c:y val="4.1955522624477284E-3"/>
                </c:manualLayout>
              </c:layout>
              <c:showLegendKey val="0"/>
              <c:showVal val="1"/>
              <c:showCatName val="0"/>
              <c:showSerName val="0"/>
              <c:showPercent val="0"/>
              <c:showBubbleSize val="0"/>
              <c:extLst>
                <c:ext xmlns:c15="http://schemas.microsoft.com/office/drawing/2012/chart" uri="{CE6537A1-D6FC-4f65-9D91-7224C49458BB}">
                  <c15:layout>
                    <c:manualLayout>
                      <c:w val="0.27672022587268985"/>
                      <c:h val="0.1354947220444076"/>
                    </c:manualLayout>
                  </c15:layout>
                </c:ext>
                <c:ext xmlns:c16="http://schemas.microsoft.com/office/drawing/2014/chart" uri="{C3380CC4-5D6E-409C-BE32-E72D297353CC}">
                  <c16:uniqueId val="{00000001-28B0-4D85-8AD7-F27701CEE5F1}"/>
                </c:ext>
              </c:extLst>
            </c:dLbl>
            <c:spPr>
              <a:noFill/>
              <a:ln>
                <a:noFill/>
              </a:ln>
              <a:effectLst/>
            </c:spPr>
            <c:txPr>
              <a:bodyPr/>
              <a:lstStyle/>
              <a:p>
                <a:pPr algn="ctr">
                  <a:defRPr lang="es-MX" sz="1100" b="1" i="0" u="none" strike="noStrike" kern="1200" baseline="0">
                    <a:solidFill>
                      <a:schemeClr val="tx1">
                        <a:lumMod val="75000"/>
                        <a:lumOff val="25000"/>
                      </a:schemeClr>
                    </a:solidFill>
                    <a:effectLst/>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Hoja1!$A$2:$A$3</c:f>
              <c:strCache>
                <c:ptCount val="2"/>
                <c:pt idx="0">
                  <c:v>SI</c:v>
                </c:pt>
                <c:pt idx="1">
                  <c:v>NO</c:v>
                </c:pt>
              </c:strCache>
            </c:strRef>
          </c:cat>
          <c:val>
            <c:numRef>
              <c:f>Hoja1!$B$2:$B$3</c:f>
              <c:numCache>
                <c:formatCode>###0.0%</c:formatCode>
                <c:ptCount val="2"/>
                <c:pt idx="0">
                  <c:v>0.92500000000000004</c:v>
                </c:pt>
                <c:pt idx="1">
                  <c:v>7.4999999999999997E-2</c:v>
                </c:pt>
              </c:numCache>
            </c:numRef>
          </c:val>
          <c:extLst>
            <c:ext xmlns:c16="http://schemas.microsoft.com/office/drawing/2014/chart" uri="{C3380CC4-5D6E-409C-BE32-E72D297353CC}">
              <c16:uniqueId val="{00000006-28B0-4D85-8AD7-F27701CEE5F1}"/>
            </c:ext>
          </c:extLst>
        </c:ser>
        <c:dLbls>
          <c:showLegendKey val="0"/>
          <c:showVal val="0"/>
          <c:showCatName val="0"/>
          <c:showSerName val="0"/>
          <c:showPercent val="0"/>
          <c:showBubbleSize val="0"/>
        </c:dLbls>
        <c:gapWidth val="25"/>
        <c:gapDepth val="138"/>
        <c:shape val="box"/>
        <c:axId val="229664160"/>
        <c:axId val="229664552"/>
        <c:axId val="0"/>
      </c:bar3DChart>
      <c:catAx>
        <c:axId val="229664160"/>
        <c:scaling>
          <c:orientation val="maxMin"/>
        </c:scaling>
        <c:delete val="1"/>
        <c:axPos val="l"/>
        <c:numFmt formatCode="General" sourceLinked="0"/>
        <c:majorTickMark val="out"/>
        <c:minorTickMark val="none"/>
        <c:tickLblPos val="nextTo"/>
        <c:crossAx val="229664552"/>
        <c:crosses val="autoZero"/>
        <c:auto val="1"/>
        <c:lblAlgn val="ctr"/>
        <c:lblOffset val="100"/>
        <c:noMultiLvlLbl val="0"/>
      </c:catAx>
      <c:valAx>
        <c:axId val="229664552"/>
        <c:scaling>
          <c:orientation val="minMax"/>
          <c:max val="1"/>
        </c:scaling>
        <c:delete val="1"/>
        <c:axPos val="t"/>
        <c:numFmt formatCode="###0.0%" sourceLinked="1"/>
        <c:majorTickMark val="out"/>
        <c:minorTickMark val="none"/>
        <c:tickLblPos val="nextTo"/>
        <c:crossAx val="229664160"/>
        <c:crosses val="autoZero"/>
        <c:crossBetween val="between"/>
      </c:valAx>
    </c:plotArea>
    <c:plotVisOnly val="1"/>
    <c:dispBlanksAs val="gap"/>
    <c:showDLblsOverMax val="0"/>
  </c:chart>
  <c:txPr>
    <a:bodyPr/>
    <a:lstStyle/>
    <a:p>
      <a:pPr>
        <a:defRPr sz="1800"/>
      </a:pPr>
      <a:endParaRPr lang="es-MX"/>
    </a:p>
  </c:txPr>
  <c:externalData r:id="rId1">
    <c:autoUpdate val="0"/>
  </c:externalData>
</c:chartSpace>
</file>

<file path=ppt/charts/chart3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0"/>
      <c:rotY val="0"/>
      <c:rAngAx val="0"/>
      <c:perspective val="0"/>
    </c:view3D>
    <c:floor>
      <c:thickness val="0"/>
    </c:floor>
    <c:sideWall>
      <c:thickness val="0"/>
    </c:sideWall>
    <c:backWall>
      <c:thickness val="0"/>
    </c:backWall>
    <c:plotArea>
      <c:layout>
        <c:manualLayout>
          <c:layoutTarget val="inner"/>
          <c:xMode val="edge"/>
          <c:yMode val="edge"/>
          <c:x val="1.0880031687807616E-2"/>
          <c:y val="1.1600389678645391E-3"/>
          <c:w val="0.52770533769631756"/>
          <c:h val="0.96627898152161495"/>
        </c:manualLayout>
      </c:layout>
      <c:bar3DChart>
        <c:barDir val="bar"/>
        <c:grouping val="clustered"/>
        <c:varyColors val="0"/>
        <c:ser>
          <c:idx val="0"/>
          <c:order val="0"/>
          <c:tx>
            <c:strRef>
              <c:f>Hoja1!$B$1</c:f>
              <c:strCache>
                <c:ptCount val="1"/>
                <c:pt idx="0">
                  <c:v>Serie 1</c:v>
                </c:pt>
              </c:strCache>
            </c:strRef>
          </c:tx>
          <c:spPr>
            <a:gradFill flip="none" rotWithShape="1">
              <a:gsLst>
                <a:gs pos="0">
                  <a:schemeClr val="accent5">
                    <a:lumMod val="50000"/>
                    <a:shade val="30000"/>
                    <a:satMod val="115000"/>
                  </a:schemeClr>
                </a:gs>
                <a:gs pos="50000">
                  <a:schemeClr val="accent5">
                    <a:lumMod val="50000"/>
                    <a:shade val="67500"/>
                    <a:satMod val="115000"/>
                  </a:schemeClr>
                </a:gs>
                <a:gs pos="100000">
                  <a:schemeClr val="accent5">
                    <a:lumMod val="50000"/>
                    <a:shade val="100000"/>
                    <a:satMod val="115000"/>
                  </a:schemeClr>
                </a:gs>
              </a:gsLst>
              <a:lin ang="2700000" scaled="1"/>
              <a:tileRect/>
            </a:gradFill>
            <a:ln>
              <a:solidFill>
                <a:schemeClr val="tx1">
                  <a:lumMod val="95000"/>
                  <a:lumOff val="5000"/>
                </a:schemeClr>
              </a:solidFill>
            </a:ln>
            <a:scene3d>
              <a:camera prst="orthographicFront"/>
              <a:lightRig rig="threePt" dir="t"/>
            </a:scene3d>
            <a:sp3d>
              <a:bevelT w="0" h="0"/>
            </a:sp3d>
          </c:spPr>
          <c:invertIfNegative val="0"/>
          <c:dPt>
            <c:idx val="0"/>
            <c:invertIfNegative val="0"/>
            <c:bubble3D val="0"/>
            <c:spPr>
              <a:solidFill>
                <a:schemeClr val="accent3">
                  <a:lumMod val="50000"/>
                </a:schemeClr>
              </a:solidFill>
              <a:ln>
                <a:solidFill>
                  <a:schemeClr val="tx1">
                    <a:lumMod val="95000"/>
                    <a:lumOff val="5000"/>
                  </a:schemeClr>
                </a:solidFill>
              </a:ln>
              <a:scene3d>
                <a:camera prst="orthographicFront"/>
                <a:lightRig rig="threePt" dir="t"/>
              </a:scene3d>
              <a:sp3d>
                <a:bevelT w="0" h="0"/>
              </a:sp3d>
            </c:spPr>
            <c:extLst>
              <c:ext xmlns:c16="http://schemas.microsoft.com/office/drawing/2014/chart" uri="{C3380CC4-5D6E-409C-BE32-E72D297353CC}">
                <c16:uniqueId val="{00000001-484D-46A9-833E-EF03E2DEF0E9}"/>
              </c:ext>
            </c:extLst>
          </c:dPt>
          <c:dPt>
            <c:idx val="1"/>
            <c:invertIfNegative val="0"/>
            <c:bubble3D val="0"/>
            <c:spPr>
              <a:solidFill>
                <a:schemeClr val="accent2">
                  <a:lumMod val="50000"/>
                </a:schemeClr>
              </a:solidFill>
              <a:ln>
                <a:solidFill>
                  <a:schemeClr val="tx1">
                    <a:lumMod val="95000"/>
                    <a:lumOff val="5000"/>
                  </a:schemeClr>
                </a:solidFill>
              </a:ln>
              <a:scene3d>
                <a:camera prst="orthographicFront"/>
                <a:lightRig rig="threePt" dir="t"/>
              </a:scene3d>
              <a:sp3d>
                <a:bevelT w="0" h="0"/>
              </a:sp3d>
            </c:spPr>
            <c:extLst>
              <c:ext xmlns:c16="http://schemas.microsoft.com/office/drawing/2014/chart" uri="{C3380CC4-5D6E-409C-BE32-E72D297353CC}">
                <c16:uniqueId val="{00000003-484D-46A9-833E-EF03E2DEF0E9}"/>
              </c:ext>
            </c:extLst>
          </c:dPt>
          <c:dPt>
            <c:idx val="2"/>
            <c:invertIfNegative val="0"/>
            <c:bubble3D val="0"/>
            <c:spPr>
              <a:solidFill>
                <a:srgbClr val="3D3923"/>
              </a:solidFill>
              <a:ln>
                <a:solidFill>
                  <a:schemeClr val="tx1">
                    <a:lumMod val="95000"/>
                    <a:lumOff val="5000"/>
                  </a:schemeClr>
                </a:solidFill>
              </a:ln>
              <a:scene3d>
                <a:camera prst="orthographicFront"/>
                <a:lightRig rig="threePt" dir="t"/>
              </a:scene3d>
              <a:sp3d>
                <a:bevelT w="0" h="0"/>
              </a:sp3d>
            </c:spPr>
            <c:extLst>
              <c:ext xmlns:c16="http://schemas.microsoft.com/office/drawing/2014/chart" uri="{C3380CC4-5D6E-409C-BE32-E72D297353CC}">
                <c16:uniqueId val="{00000005-484D-46A9-833E-EF03E2DEF0E9}"/>
              </c:ext>
            </c:extLst>
          </c:dPt>
          <c:dLbls>
            <c:dLbl>
              <c:idx val="0"/>
              <c:layout>
                <c:manualLayout>
                  <c:x val="-4.1618643344474057E-2"/>
                  <c:y val="-3.7035794558690329E-3"/>
                </c:manualLayout>
              </c:layout>
              <c:showLegendKey val="0"/>
              <c:showVal val="1"/>
              <c:showCatName val="0"/>
              <c:showSerName val="0"/>
              <c:showPercent val="0"/>
              <c:showBubbleSize val="0"/>
              <c:extLst>
                <c:ext xmlns:c15="http://schemas.microsoft.com/office/drawing/2012/chart" uri="{CE6537A1-D6FC-4f65-9D91-7224C49458BB}">
                  <c15:layout>
                    <c:manualLayout>
                      <c:w val="0.35127301124946914"/>
                      <c:h val="0.13549482429438439"/>
                    </c:manualLayout>
                  </c15:layout>
                </c:ext>
                <c:ext xmlns:c16="http://schemas.microsoft.com/office/drawing/2014/chart" uri="{C3380CC4-5D6E-409C-BE32-E72D297353CC}">
                  <c16:uniqueId val="{00000001-484D-46A9-833E-EF03E2DEF0E9}"/>
                </c:ext>
              </c:extLst>
            </c:dLbl>
            <c:spPr>
              <a:noFill/>
              <a:ln>
                <a:noFill/>
              </a:ln>
              <a:effectLst/>
            </c:spPr>
            <c:txPr>
              <a:bodyPr/>
              <a:lstStyle/>
              <a:p>
                <a:pPr algn="ctr">
                  <a:defRPr lang="es-MX" sz="1100" b="1" i="0" u="none" strike="noStrike" kern="1200" baseline="0">
                    <a:solidFill>
                      <a:schemeClr val="tx1">
                        <a:lumMod val="75000"/>
                        <a:lumOff val="25000"/>
                      </a:schemeClr>
                    </a:solidFill>
                    <a:effectLst/>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Hoja1!$A$2:$A$4</c:f>
              <c:strCache>
                <c:ptCount val="3"/>
                <c:pt idx="0">
                  <c:v>SI</c:v>
                </c:pt>
                <c:pt idx="1">
                  <c:v>NO</c:v>
                </c:pt>
                <c:pt idx="2">
                  <c:v>NC</c:v>
                </c:pt>
              </c:strCache>
            </c:strRef>
          </c:cat>
          <c:val>
            <c:numRef>
              <c:f>Hoja1!$B$2:$B$4</c:f>
              <c:numCache>
                <c:formatCode>###0.0%</c:formatCode>
                <c:ptCount val="3"/>
                <c:pt idx="0">
                  <c:v>0.91200000000000003</c:v>
                </c:pt>
                <c:pt idx="1">
                  <c:v>8.7999999999999995E-2</c:v>
                </c:pt>
                <c:pt idx="2">
                  <c:v>0</c:v>
                </c:pt>
              </c:numCache>
            </c:numRef>
          </c:val>
          <c:extLst>
            <c:ext xmlns:c16="http://schemas.microsoft.com/office/drawing/2014/chart" uri="{C3380CC4-5D6E-409C-BE32-E72D297353CC}">
              <c16:uniqueId val="{00000006-484D-46A9-833E-EF03E2DEF0E9}"/>
            </c:ext>
          </c:extLst>
        </c:ser>
        <c:dLbls>
          <c:showLegendKey val="0"/>
          <c:showVal val="0"/>
          <c:showCatName val="0"/>
          <c:showSerName val="0"/>
          <c:showPercent val="0"/>
          <c:showBubbleSize val="0"/>
        </c:dLbls>
        <c:gapWidth val="25"/>
        <c:gapDepth val="138"/>
        <c:shape val="box"/>
        <c:axId val="229664160"/>
        <c:axId val="229664552"/>
        <c:axId val="0"/>
      </c:bar3DChart>
      <c:catAx>
        <c:axId val="229664160"/>
        <c:scaling>
          <c:orientation val="maxMin"/>
        </c:scaling>
        <c:delete val="1"/>
        <c:axPos val="l"/>
        <c:numFmt formatCode="General" sourceLinked="0"/>
        <c:majorTickMark val="out"/>
        <c:minorTickMark val="none"/>
        <c:tickLblPos val="nextTo"/>
        <c:crossAx val="229664552"/>
        <c:crosses val="autoZero"/>
        <c:auto val="1"/>
        <c:lblAlgn val="ctr"/>
        <c:lblOffset val="100"/>
        <c:noMultiLvlLbl val="0"/>
      </c:catAx>
      <c:valAx>
        <c:axId val="229664552"/>
        <c:scaling>
          <c:orientation val="minMax"/>
          <c:max val="1"/>
        </c:scaling>
        <c:delete val="1"/>
        <c:axPos val="t"/>
        <c:numFmt formatCode="###0.0%" sourceLinked="1"/>
        <c:majorTickMark val="out"/>
        <c:minorTickMark val="none"/>
        <c:tickLblPos val="nextTo"/>
        <c:crossAx val="229664160"/>
        <c:crosses val="autoZero"/>
        <c:crossBetween val="between"/>
      </c:valAx>
    </c:plotArea>
    <c:plotVisOnly val="1"/>
    <c:dispBlanksAs val="gap"/>
    <c:showDLblsOverMax val="0"/>
  </c:chart>
  <c:txPr>
    <a:bodyPr/>
    <a:lstStyle/>
    <a:p>
      <a:pPr>
        <a:defRPr sz="1800"/>
      </a:pPr>
      <a:endParaRPr lang="es-MX"/>
    </a:p>
  </c:txPr>
  <c:externalData r:id="rId1">
    <c:autoUpdate val="0"/>
  </c:externalData>
</c:chartSpace>
</file>

<file path=ppt/charts/chart3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0"/>
      <c:rotY val="0"/>
      <c:rAngAx val="0"/>
      <c:perspective val="0"/>
    </c:view3D>
    <c:floor>
      <c:thickness val="0"/>
    </c:floor>
    <c:sideWall>
      <c:thickness val="0"/>
    </c:sideWall>
    <c:backWall>
      <c:thickness val="0"/>
    </c:backWall>
    <c:plotArea>
      <c:layout>
        <c:manualLayout>
          <c:layoutTarget val="inner"/>
          <c:xMode val="edge"/>
          <c:yMode val="edge"/>
          <c:x val="1.0880031687807616E-2"/>
          <c:y val="1.1600389678645391E-3"/>
          <c:w val="0.47033334040483327"/>
          <c:h val="0.96627898152161495"/>
        </c:manualLayout>
      </c:layout>
      <c:bar3DChart>
        <c:barDir val="bar"/>
        <c:grouping val="clustered"/>
        <c:varyColors val="0"/>
        <c:ser>
          <c:idx val="0"/>
          <c:order val="0"/>
          <c:tx>
            <c:strRef>
              <c:f>Hoja1!$B$1</c:f>
              <c:strCache>
                <c:ptCount val="1"/>
                <c:pt idx="0">
                  <c:v>Serie 1</c:v>
                </c:pt>
              </c:strCache>
            </c:strRef>
          </c:tx>
          <c:spPr>
            <a:gradFill flip="none" rotWithShape="1">
              <a:gsLst>
                <a:gs pos="0">
                  <a:schemeClr val="accent5">
                    <a:lumMod val="50000"/>
                    <a:shade val="30000"/>
                    <a:satMod val="115000"/>
                  </a:schemeClr>
                </a:gs>
                <a:gs pos="50000">
                  <a:schemeClr val="accent5">
                    <a:lumMod val="50000"/>
                    <a:shade val="67500"/>
                    <a:satMod val="115000"/>
                  </a:schemeClr>
                </a:gs>
                <a:gs pos="100000">
                  <a:schemeClr val="accent5">
                    <a:lumMod val="50000"/>
                    <a:shade val="100000"/>
                    <a:satMod val="115000"/>
                  </a:schemeClr>
                </a:gs>
              </a:gsLst>
              <a:lin ang="2700000" scaled="1"/>
              <a:tileRect/>
            </a:gradFill>
            <a:ln>
              <a:solidFill>
                <a:schemeClr val="tx1">
                  <a:lumMod val="95000"/>
                  <a:lumOff val="5000"/>
                </a:schemeClr>
              </a:solidFill>
            </a:ln>
            <a:scene3d>
              <a:camera prst="orthographicFront"/>
              <a:lightRig rig="threePt" dir="t"/>
            </a:scene3d>
            <a:sp3d>
              <a:bevelT w="0" h="0"/>
            </a:sp3d>
          </c:spPr>
          <c:invertIfNegative val="0"/>
          <c:dPt>
            <c:idx val="0"/>
            <c:invertIfNegative val="0"/>
            <c:bubble3D val="0"/>
            <c:spPr>
              <a:solidFill>
                <a:schemeClr val="accent3">
                  <a:lumMod val="50000"/>
                </a:schemeClr>
              </a:solidFill>
              <a:ln>
                <a:solidFill>
                  <a:schemeClr val="tx1">
                    <a:lumMod val="95000"/>
                    <a:lumOff val="5000"/>
                  </a:schemeClr>
                </a:solidFill>
              </a:ln>
              <a:scene3d>
                <a:camera prst="orthographicFront"/>
                <a:lightRig rig="threePt" dir="t"/>
              </a:scene3d>
              <a:sp3d>
                <a:bevelT w="0" h="0"/>
              </a:sp3d>
            </c:spPr>
            <c:extLst>
              <c:ext xmlns:c16="http://schemas.microsoft.com/office/drawing/2014/chart" uri="{C3380CC4-5D6E-409C-BE32-E72D297353CC}">
                <c16:uniqueId val="{00000001-F828-4B11-BED1-4B0CA7BC0AE6}"/>
              </c:ext>
            </c:extLst>
          </c:dPt>
          <c:dPt>
            <c:idx val="1"/>
            <c:invertIfNegative val="0"/>
            <c:bubble3D val="0"/>
            <c:spPr>
              <a:solidFill>
                <a:schemeClr val="accent2">
                  <a:lumMod val="50000"/>
                </a:schemeClr>
              </a:solidFill>
              <a:ln>
                <a:solidFill>
                  <a:schemeClr val="tx1">
                    <a:lumMod val="95000"/>
                    <a:lumOff val="5000"/>
                  </a:schemeClr>
                </a:solidFill>
              </a:ln>
              <a:scene3d>
                <a:camera prst="orthographicFront"/>
                <a:lightRig rig="threePt" dir="t"/>
              </a:scene3d>
              <a:sp3d>
                <a:bevelT w="0" h="0"/>
              </a:sp3d>
            </c:spPr>
            <c:extLst>
              <c:ext xmlns:c16="http://schemas.microsoft.com/office/drawing/2014/chart" uri="{C3380CC4-5D6E-409C-BE32-E72D297353CC}">
                <c16:uniqueId val="{00000003-F828-4B11-BED1-4B0CA7BC0AE6}"/>
              </c:ext>
            </c:extLst>
          </c:dPt>
          <c:dPt>
            <c:idx val="2"/>
            <c:invertIfNegative val="0"/>
            <c:bubble3D val="0"/>
            <c:spPr>
              <a:solidFill>
                <a:srgbClr val="3D3923"/>
              </a:solidFill>
              <a:ln>
                <a:solidFill>
                  <a:schemeClr val="tx1">
                    <a:lumMod val="95000"/>
                    <a:lumOff val="5000"/>
                  </a:schemeClr>
                </a:solidFill>
              </a:ln>
              <a:scene3d>
                <a:camera prst="orthographicFront"/>
                <a:lightRig rig="threePt" dir="t"/>
              </a:scene3d>
              <a:sp3d>
                <a:bevelT w="0" h="0"/>
              </a:sp3d>
            </c:spPr>
            <c:extLst>
              <c:ext xmlns:c16="http://schemas.microsoft.com/office/drawing/2014/chart" uri="{C3380CC4-5D6E-409C-BE32-E72D297353CC}">
                <c16:uniqueId val="{00000005-F828-4B11-BED1-4B0CA7BC0AE6}"/>
              </c:ext>
            </c:extLst>
          </c:dPt>
          <c:dLbls>
            <c:dLbl>
              <c:idx val="0"/>
              <c:layout>
                <c:manualLayout>
                  <c:x val="1.0604825389513369E-2"/>
                  <c:y val="1.0292643377428608E-6"/>
                </c:manualLayout>
              </c:layout>
              <c:showLegendKey val="0"/>
              <c:showVal val="1"/>
              <c:showCatName val="0"/>
              <c:showSerName val="0"/>
              <c:showPercent val="0"/>
              <c:showBubbleSize val="0"/>
              <c:extLst>
                <c:ext xmlns:c15="http://schemas.microsoft.com/office/drawing/2012/chart" uri="{CE6537A1-D6FC-4f65-9D91-7224C49458BB}">
                  <c15:layout>
                    <c:manualLayout>
                      <c:w val="0.29292145790554414"/>
                      <c:h val="0.15596575125730883"/>
                    </c:manualLayout>
                  </c15:layout>
                </c:ext>
                <c:ext xmlns:c16="http://schemas.microsoft.com/office/drawing/2014/chart" uri="{C3380CC4-5D6E-409C-BE32-E72D297353CC}">
                  <c16:uniqueId val="{00000001-F828-4B11-BED1-4B0CA7BC0AE6}"/>
                </c:ext>
              </c:extLst>
            </c:dLbl>
            <c:spPr>
              <a:noFill/>
              <a:ln>
                <a:noFill/>
              </a:ln>
              <a:effectLst/>
            </c:spPr>
            <c:txPr>
              <a:bodyPr/>
              <a:lstStyle/>
              <a:p>
                <a:pPr algn="ctr">
                  <a:defRPr lang="es-MX" sz="1100" b="1" i="0" u="none" strike="noStrike" kern="1200" baseline="0">
                    <a:solidFill>
                      <a:schemeClr val="tx1">
                        <a:lumMod val="75000"/>
                        <a:lumOff val="25000"/>
                      </a:schemeClr>
                    </a:solidFill>
                    <a:effectLst/>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Hoja1!$A$2:$A$4</c:f>
              <c:strCache>
                <c:ptCount val="3"/>
                <c:pt idx="0">
                  <c:v>SI</c:v>
                </c:pt>
                <c:pt idx="1">
                  <c:v>NO</c:v>
                </c:pt>
                <c:pt idx="2">
                  <c:v>NC</c:v>
                </c:pt>
              </c:strCache>
            </c:strRef>
          </c:cat>
          <c:val>
            <c:numRef>
              <c:f>Hoja1!$B$2:$B$4</c:f>
              <c:numCache>
                <c:formatCode>###0.0%</c:formatCode>
                <c:ptCount val="3"/>
                <c:pt idx="0">
                  <c:v>0.89800000000000002</c:v>
                </c:pt>
                <c:pt idx="1">
                  <c:v>9.9000000000000005E-2</c:v>
                </c:pt>
                <c:pt idx="2">
                  <c:v>2E-3</c:v>
                </c:pt>
              </c:numCache>
            </c:numRef>
          </c:val>
          <c:extLst>
            <c:ext xmlns:c16="http://schemas.microsoft.com/office/drawing/2014/chart" uri="{C3380CC4-5D6E-409C-BE32-E72D297353CC}">
              <c16:uniqueId val="{00000006-F828-4B11-BED1-4B0CA7BC0AE6}"/>
            </c:ext>
          </c:extLst>
        </c:ser>
        <c:dLbls>
          <c:showLegendKey val="0"/>
          <c:showVal val="0"/>
          <c:showCatName val="0"/>
          <c:showSerName val="0"/>
          <c:showPercent val="0"/>
          <c:showBubbleSize val="0"/>
        </c:dLbls>
        <c:gapWidth val="25"/>
        <c:gapDepth val="138"/>
        <c:shape val="box"/>
        <c:axId val="229664160"/>
        <c:axId val="229664552"/>
        <c:axId val="0"/>
      </c:bar3DChart>
      <c:catAx>
        <c:axId val="229664160"/>
        <c:scaling>
          <c:orientation val="maxMin"/>
        </c:scaling>
        <c:delete val="1"/>
        <c:axPos val="l"/>
        <c:numFmt formatCode="General" sourceLinked="0"/>
        <c:majorTickMark val="out"/>
        <c:minorTickMark val="none"/>
        <c:tickLblPos val="nextTo"/>
        <c:crossAx val="229664552"/>
        <c:crosses val="autoZero"/>
        <c:auto val="1"/>
        <c:lblAlgn val="ctr"/>
        <c:lblOffset val="100"/>
        <c:noMultiLvlLbl val="0"/>
      </c:catAx>
      <c:valAx>
        <c:axId val="229664552"/>
        <c:scaling>
          <c:orientation val="minMax"/>
          <c:max val="1"/>
        </c:scaling>
        <c:delete val="1"/>
        <c:axPos val="t"/>
        <c:numFmt formatCode="###0.0%" sourceLinked="1"/>
        <c:majorTickMark val="out"/>
        <c:minorTickMark val="none"/>
        <c:tickLblPos val="nextTo"/>
        <c:crossAx val="229664160"/>
        <c:crosses val="autoZero"/>
        <c:crossBetween val="between"/>
      </c:valAx>
    </c:plotArea>
    <c:plotVisOnly val="1"/>
    <c:dispBlanksAs val="gap"/>
    <c:showDLblsOverMax val="0"/>
  </c:chart>
  <c:txPr>
    <a:bodyPr/>
    <a:lstStyle/>
    <a:p>
      <a:pPr>
        <a:defRPr sz="1800"/>
      </a:pPr>
      <a:endParaRPr lang="es-MX"/>
    </a:p>
  </c:txPr>
  <c:externalData r:id="rId1">
    <c:autoUpdate val="0"/>
  </c:externalData>
</c:chartSpace>
</file>

<file path=ppt/charts/chart3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0"/>
      <c:rotY val="0"/>
      <c:rAngAx val="0"/>
      <c:perspective val="0"/>
    </c:view3D>
    <c:floor>
      <c:thickness val="0"/>
    </c:floor>
    <c:sideWall>
      <c:thickness val="0"/>
    </c:sideWall>
    <c:backWall>
      <c:thickness val="0"/>
    </c:backWall>
    <c:plotArea>
      <c:layout>
        <c:manualLayout>
          <c:layoutTarget val="inner"/>
          <c:xMode val="edge"/>
          <c:yMode val="edge"/>
          <c:x val="1.0880031687807616E-2"/>
          <c:y val="1.1600389678645391E-3"/>
          <c:w val="0.49044370154803812"/>
          <c:h val="0.96627898152161495"/>
        </c:manualLayout>
      </c:layout>
      <c:bar3DChart>
        <c:barDir val="bar"/>
        <c:grouping val="clustered"/>
        <c:varyColors val="0"/>
        <c:ser>
          <c:idx val="0"/>
          <c:order val="0"/>
          <c:tx>
            <c:strRef>
              <c:f>Hoja1!$B$1</c:f>
              <c:strCache>
                <c:ptCount val="1"/>
                <c:pt idx="0">
                  <c:v>Serie 1</c:v>
                </c:pt>
              </c:strCache>
            </c:strRef>
          </c:tx>
          <c:spPr>
            <a:gradFill flip="none" rotWithShape="1">
              <a:gsLst>
                <a:gs pos="0">
                  <a:schemeClr val="accent5">
                    <a:lumMod val="50000"/>
                    <a:shade val="30000"/>
                    <a:satMod val="115000"/>
                  </a:schemeClr>
                </a:gs>
                <a:gs pos="50000">
                  <a:schemeClr val="accent5">
                    <a:lumMod val="50000"/>
                    <a:shade val="67500"/>
                    <a:satMod val="115000"/>
                  </a:schemeClr>
                </a:gs>
                <a:gs pos="100000">
                  <a:schemeClr val="accent5">
                    <a:lumMod val="50000"/>
                    <a:shade val="100000"/>
                    <a:satMod val="115000"/>
                  </a:schemeClr>
                </a:gs>
              </a:gsLst>
              <a:lin ang="2700000" scaled="1"/>
              <a:tileRect/>
            </a:gradFill>
            <a:ln>
              <a:solidFill>
                <a:schemeClr val="tx1">
                  <a:lumMod val="95000"/>
                  <a:lumOff val="5000"/>
                </a:schemeClr>
              </a:solidFill>
            </a:ln>
            <a:scene3d>
              <a:camera prst="orthographicFront"/>
              <a:lightRig rig="threePt" dir="t"/>
            </a:scene3d>
            <a:sp3d>
              <a:bevelT w="0" h="0"/>
            </a:sp3d>
          </c:spPr>
          <c:invertIfNegative val="0"/>
          <c:dPt>
            <c:idx val="0"/>
            <c:invertIfNegative val="0"/>
            <c:bubble3D val="0"/>
            <c:spPr>
              <a:solidFill>
                <a:schemeClr val="accent3">
                  <a:lumMod val="50000"/>
                </a:schemeClr>
              </a:solidFill>
              <a:ln>
                <a:solidFill>
                  <a:schemeClr val="tx1">
                    <a:lumMod val="95000"/>
                    <a:lumOff val="5000"/>
                  </a:schemeClr>
                </a:solidFill>
              </a:ln>
              <a:scene3d>
                <a:camera prst="orthographicFront"/>
                <a:lightRig rig="threePt" dir="t"/>
              </a:scene3d>
              <a:sp3d>
                <a:bevelT w="0" h="0"/>
              </a:sp3d>
            </c:spPr>
            <c:extLst>
              <c:ext xmlns:c16="http://schemas.microsoft.com/office/drawing/2014/chart" uri="{C3380CC4-5D6E-409C-BE32-E72D297353CC}">
                <c16:uniqueId val="{00000001-5640-4AF7-BF58-E04464C5F302}"/>
              </c:ext>
            </c:extLst>
          </c:dPt>
          <c:dPt>
            <c:idx val="1"/>
            <c:invertIfNegative val="0"/>
            <c:bubble3D val="0"/>
            <c:spPr>
              <a:solidFill>
                <a:schemeClr val="accent2">
                  <a:lumMod val="50000"/>
                </a:schemeClr>
              </a:solidFill>
              <a:ln>
                <a:solidFill>
                  <a:schemeClr val="tx1">
                    <a:lumMod val="95000"/>
                    <a:lumOff val="5000"/>
                  </a:schemeClr>
                </a:solidFill>
              </a:ln>
              <a:scene3d>
                <a:camera prst="orthographicFront"/>
                <a:lightRig rig="threePt" dir="t"/>
              </a:scene3d>
              <a:sp3d>
                <a:bevelT w="0" h="0"/>
              </a:sp3d>
            </c:spPr>
            <c:extLst>
              <c:ext xmlns:c16="http://schemas.microsoft.com/office/drawing/2014/chart" uri="{C3380CC4-5D6E-409C-BE32-E72D297353CC}">
                <c16:uniqueId val="{00000003-5640-4AF7-BF58-E04464C5F302}"/>
              </c:ext>
            </c:extLst>
          </c:dPt>
          <c:dPt>
            <c:idx val="2"/>
            <c:invertIfNegative val="0"/>
            <c:bubble3D val="0"/>
            <c:spPr>
              <a:solidFill>
                <a:srgbClr val="3D3923"/>
              </a:solidFill>
              <a:ln>
                <a:solidFill>
                  <a:schemeClr val="tx1">
                    <a:lumMod val="95000"/>
                    <a:lumOff val="5000"/>
                  </a:schemeClr>
                </a:solidFill>
              </a:ln>
              <a:scene3d>
                <a:camera prst="orthographicFront"/>
                <a:lightRig rig="threePt" dir="t"/>
              </a:scene3d>
              <a:sp3d>
                <a:bevelT w="0" h="0"/>
              </a:sp3d>
            </c:spPr>
            <c:extLst>
              <c:ext xmlns:c16="http://schemas.microsoft.com/office/drawing/2014/chart" uri="{C3380CC4-5D6E-409C-BE32-E72D297353CC}">
                <c16:uniqueId val="{00000005-5640-4AF7-BF58-E04464C5F302}"/>
              </c:ext>
            </c:extLst>
          </c:dPt>
          <c:dLbls>
            <c:dLbl>
              <c:idx val="1"/>
              <c:layout>
                <c:manualLayout>
                  <c:x val="-3.6789043506749643E-2"/>
                  <c:y val="-1.1162436475338381E-2"/>
                </c:manualLayout>
              </c:layout>
              <c:showLegendKey val="0"/>
              <c:showVal val="1"/>
              <c:showCatName val="0"/>
              <c:showSerName val="0"/>
              <c:showPercent val="0"/>
              <c:showBubbleSize val="0"/>
              <c:extLst>
                <c:ext xmlns:c15="http://schemas.microsoft.com/office/drawing/2012/chart" uri="{CE6537A1-D6FC-4f65-9D91-7224C49458BB}">
                  <c15:layout>
                    <c:manualLayout>
                      <c:w val="0.2884983317898247"/>
                      <c:h val="0.12020273974690056"/>
                    </c:manualLayout>
                  </c15:layout>
                </c:ext>
                <c:ext xmlns:c16="http://schemas.microsoft.com/office/drawing/2014/chart" uri="{C3380CC4-5D6E-409C-BE32-E72D297353CC}">
                  <c16:uniqueId val="{00000003-5640-4AF7-BF58-E04464C5F302}"/>
                </c:ext>
              </c:extLst>
            </c:dLbl>
            <c:spPr>
              <a:noFill/>
              <a:ln>
                <a:noFill/>
              </a:ln>
              <a:effectLst/>
            </c:spPr>
            <c:txPr>
              <a:bodyPr/>
              <a:lstStyle/>
              <a:p>
                <a:pPr algn="ctr">
                  <a:defRPr lang="es-MX" sz="1100" b="1" i="0" u="none" strike="noStrike" kern="1200" baseline="0">
                    <a:solidFill>
                      <a:schemeClr val="tx1">
                        <a:lumMod val="75000"/>
                        <a:lumOff val="25000"/>
                      </a:schemeClr>
                    </a:solidFill>
                    <a:effectLst/>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Hoja1!$A$2:$A$4</c:f>
              <c:strCache>
                <c:ptCount val="3"/>
                <c:pt idx="0">
                  <c:v>SI</c:v>
                </c:pt>
                <c:pt idx="1">
                  <c:v>NO</c:v>
                </c:pt>
                <c:pt idx="2">
                  <c:v>NC</c:v>
                </c:pt>
              </c:strCache>
            </c:strRef>
          </c:cat>
          <c:val>
            <c:numRef>
              <c:f>Hoja1!$B$2:$B$4</c:f>
              <c:numCache>
                <c:formatCode>###0.0%</c:formatCode>
                <c:ptCount val="3"/>
                <c:pt idx="0">
                  <c:v>7.0000000000000007E-2</c:v>
                </c:pt>
                <c:pt idx="1">
                  <c:v>0.93</c:v>
                </c:pt>
                <c:pt idx="2">
                  <c:v>0</c:v>
                </c:pt>
              </c:numCache>
            </c:numRef>
          </c:val>
          <c:extLst>
            <c:ext xmlns:c16="http://schemas.microsoft.com/office/drawing/2014/chart" uri="{C3380CC4-5D6E-409C-BE32-E72D297353CC}">
              <c16:uniqueId val="{00000006-5640-4AF7-BF58-E04464C5F302}"/>
            </c:ext>
          </c:extLst>
        </c:ser>
        <c:dLbls>
          <c:showLegendKey val="0"/>
          <c:showVal val="0"/>
          <c:showCatName val="0"/>
          <c:showSerName val="0"/>
          <c:showPercent val="0"/>
          <c:showBubbleSize val="0"/>
        </c:dLbls>
        <c:gapWidth val="25"/>
        <c:gapDepth val="138"/>
        <c:shape val="box"/>
        <c:axId val="229664160"/>
        <c:axId val="229664552"/>
        <c:axId val="0"/>
      </c:bar3DChart>
      <c:catAx>
        <c:axId val="229664160"/>
        <c:scaling>
          <c:orientation val="maxMin"/>
        </c:scaling>
        <c:delete val="1"/>
        <c:axPos val="l"/>
        <c:numFmt formatCode="General" sourceLinked="0"/>
        <c:majorTickMark val="out"/>
        <c:minorTickMark val="none"/>
        <c:tickLblPos val="nextTo"/>
        <c:crossAx val="229664552"/>
        <c:crosses val="autoZero"/>
        <c:auto val="1"/>
        <c:lblAlgn val="ctr"/>
        <c:lblOffset val="100"/>
        <c:noMultiLvlLbl val="0"/>
      </c:catAx>
      <c:valAx>
        <c:axId val="229664552"/>
        <c:scaling>
          <c:orientation val="minMax"/>
          <c:max val="1"/>
        </c:scaling>
        <c:delete val="1"/>
        <c:axPos val="t"/>
        <c:numFmt formatCode="###0.0%" sourceLinked="1"/>
        <c:majorTickMark val="out"/>
        <c:minorTickMark val="none"/>
        <c:tickLblPos val="nextTo"/>
        <c:crossAx val="229664160"/>
        <c:crosses val="autoZero"/>
        <c:crossBetween val="between"/>
      </c:valAx>
    </c:plotArea>
    <c:plotVisOnly val="1"/>
    <c:dispBlanksAs val="gap"/>
    <c:showDLblsOverMax val="0"/>
  </c:chart>
  <c:txPr>
    <a:bodyPr/>
    <a:lstStyle/>
    <a:p>
      <a:pPr>
        <a:defRPr sz="1800"/>
      </a:pPr>
      <a:endParaRPr lang="es-MX"/>
    </a:p>
  </c:txPr>
  <c:externalData r:id="rId1">
    <c:autoUpdate val="0"/>
  </c:externalData>
</c:chartSpace>
</file>

<file path=ppt/charts/chart3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0"/>
      <c:rotY val="0"/>
      <c:rAngAx val="0"/>
      <c:perspective val="0"/>
    </c:view3D>
    <c:floor>
      <c:thickness val="0"/>
    </c:floor>
    <c:sideWall>
      <c:thickness val="0"/>
    </c:sideWall>
    <c:backWall>
      <c:thickness val="0"/>
    </c:backWall>
    <c:plotArea>
      <c:layout>
        <c:manualLayout>
          <c:layoutTarget val="inner"/>
          <c:xMode val="edge"/>
          <c:yMode val="edge"/>
          <c:x val="1.0880031687807616E-2"/>
          <c:y val="1.1600389678645391E-3"/>
          <c:w val="0.4561160164271047"/>
          <c:h val="0.96627898152161495"/>
        </c:manualLayout>
      </c:layout>
      <c:bar3DChart>
        <c:barDir val="bar"/>
        <c:grouping val="clustered"/>
        <c:varyColors val="0"/>
        <c:ser>
          <c:idx val="0"/>
          <c:order val="0"/>
          <c:tx>
            <c:strRef>
              <c:f>Hoja1!$B$1</c:f>
              <c:strCache>
                <c:ptCount val="1"/>
                <c:pt idx="0">
                  <c:v>Serie 1</c:v>
                </c:pt>
              </c:strCache>
            </c:strRef>
          </c:tx>
          <c:spPr>
            <a:gradFill flip="none" rotWithShape="1">
              <a:gsLst>
                <a:gs pos="0">
                  <a:schemeClr val="accent5">
                    <a:lumMod val="50000"/>
                    <a:shade val="30000"/>
                    <a:satMod val="115000"/>
                  </a:schemeClr>
                </a:gs>
                <a:gs pos="50000">
                  <a:schemeClr val="accent5">
                    <a:lumMod val="50000"/>
                    <a:shade val="67500"/>
                    <a:satMod val="115000"/>
                  </a:schemeClr>
                </a:gs>
                <a:gs pos="100000">
                  <a:schemeClr val="accent5">
                    <a:lumMod val="50000"/>
                    <a:shade val="100000"/>
                    <a:satMod val="115000"/>
                  </a:schemeClr>
                </a:gs>
              </a:gsLst>
              <a:lin ang="2700000" scaled="1"/>
              <a:tileRect/>
            </a:gradFill>
            <a:ln>
              <a:solidFill>
                <a:schemeClr val="tx1">
                  <a:lumMod val="95000"/>
                  <a:lumOff val="5000"/>
                </a:schemeClr>
              </a:solidFill>
            </a:ln>
            <a:scene3d>
              <a:camera prst="orthographicFront"/>
              <a:lightRig rig="threePt" dir="t"/>
            </a:scene3d>
            <a:sp3d>
              <a:bevelT w="0" h="0"/>
            </a:sp3d>
          </c:spPr>
          <c:invertIfNegative val="0"/>
          <c:dPt>
            <c:idx val="0"/>
            <c:invertIfNegative val="0"/>
            <c:bubble3D val="0"/>
            <c:spPr>
              <a:solidFill>
                <a:schemeClr val="accent3">
                  <a:lumMod val="50000"/>
                </a:schemeClr>
              </a:solidFill>
              <a:ln>
                <a:solidFill>
                  <a:schemeClr val="tx1">
                    <a:lumMod val="95000"/>
                    <a:lumOff val="5000"/>
                  </a:schemeClr>
                </a:solidFill>
              </a:ln>
              <a:scene3d>
                <a:camera prst="orthographicFront"/>
                <a:lightRig rig="threePt" dir="t"/>
              </a:scene3d>
              <a:sp3d>
                <a:bevelT w="0" h="0"/>
              </a:sp3d>
            </c:spPr>
            <c:extLst>
              <c:ext xmlns:c16="http://schemas.microsoft.com/office/drawing/2014/chart" uri="{C3380CC4-5D6E-409C-BE32-E72D297353CC}">
                <c16:uniqueId val="{00000001-EB13-4AE0-BB35-348FD4A5A449}"/>
              </c:ext>
            </c:extLst>
          </c:dPt>
          <c:dPt>
            <c:idx val="1"/>
            <c:invertIfNegative val="0"/>
            <c:bubble3D val="0"/>
            <c:spPr>
              <a:solidFill>
                <a:schemeClr val="accent2">
                  <a:lumMod val="50000"/>
                </a:schemeClr>
              </a:solidFill>
              <a:ln>
                <a:solidFill>
                  <a:schemeClr val="tx1">
                    <a:lumMod val="95000"/>
                    <a:lumOff val="5000"/>
                  </a:schemeClr>
                </a:solidFill>
              </a:ln>
              <a:scene3d>
                <a:camera prst="orthographicFront"/>
                <a:lightRig rig="threePt" dir="t"/>
              </a:scene3d>
              <a:sp3d>
                <a:bevelT w="0" h="0"/>
              </a:sp3d>
            </c:spPr>
            <c:extLst>
              <c:ext xmlns:c16="http://schemas.microsoft.com/office/drawing/2014/chart" uri="{C3380CC4-5D6E-409C-BE32-E72D297353CC}">
                <c16:uniqueId val="{00000003-EB13-4AE0-BB35-348FD4A5A449}"/>
              </c:ext>
            </c:extLst>
          </c:dPt>
          <c:dPt>
            <c:idx val="2"/>
            <c:invertIfNegative val="0"/>
            <c:bubble3D val="0"/>
            <c:spPr>
              <a:solidFill>
                <a:srgbClr val="3D3923"/>
              </a:solidFill>
              <a:ln>
                <a:solidFill>
                  <a:schemeClr val="tx1">
                    <a:lumMod val="95000"/>
                    <a:lumOff val="5000"/>
                  </a:schemeClr>
                </a:solidFill>
              </a:ln>
              <a:scene3d>
                <a:camera prst="orthographicFront"/>
                <a:lightRig rig="threePt" dir="t"/>
              </a:scene3d>
              <a:sp3d>
                <a:bevelT w="0" h="0"/>
              </a:sp3d>
            </c:spPr>
            <c:extLst>
              <c:ext xmlns:c16="http://schemas.microsoft.com/office/drawing/2014/chart" uri="{C3380CC4-5D6E-409C-BE32-E72D297353CC}">
                <c16:uniqueId val="{00000005-EB13-4AE0-BB35-348FD4A5A449}"/>
              </c:ext>
            </c:extLst>
          </c:dPt>
          <c:dLbls>
            <c:dLbl>
              <c:idx val="1"/>
              <c:layout>
                <c:manualLayout>
                  <c:x val="-3.2597535934291579E-2"/>
                  <c:y val="-1.2583162730413034E-2"/>
                </c:manualLayout>
              </c:layout>
              <c:showLegendKey val="0"/>
              <c:showVal val="1"/>
              <c:showCatName val="0"/>
              <c:showSerName val="0"/>
              <c:showPercent val="0"/>
              <c:showBubbleSize val="0"/>
              <c:extLst>
                <c:ext xmlns:c15="http://schemas.microsoft.com/office/drawing/2012/chart" uri="{CE6537A1-D6FC-4f65-9D91-7224C49458BB}">
                  <c15:layout>
                    <c:manualLayout>
                      <c:w val="0.26368121149897333"/>
                      <c:h val="0.1354947220444076"/>
                    </c:manualLayout>
                  </c15:layout>
                </c:ext>
                <c:ext xmlns:c16="http://schemas.microsoft.com/office/drawing/2014/chart" uri="{C3380CC4-5D6E-409C-BE32-E72D297353CC}">
                  <c16:uniqueId val="{00000003-EB13-4AE0-BB35-348FD4A5A449}"/>
                </c:ext>
              </c:extLst>
            </c:dLbl>
            <c:spPr>
              <a:noFill/>
              <a:ln>
                <a:noFill/>
              </a:ln>
              <a:effectLst/>
            </c:spPr>
            <c:txPr>
              <a:bodyPr/>
              <a:lstStyle/>
              <a:p>
                <a:pPr algn="ctr">
                  <a:defRPr lang="es-MX" sz="1100" b="1" i="0" u="none" strike="noStrike" kern="1200" baseline="0">
                    <a:solidFill>
                      <a:schemeClr val="tx1">
                        <a:lumMod val="75000"/>
                        <a:lumOff val="25000"/>
                      </a:schemeClr>
                    </a:solidFill>
                    <a:effectLst/>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Hoja1!$A$2:$A$4</c:f>
              <c:strCache>
                <c:ptCount val="3"/>
                <c:pt idx="0">
                  <c:v>SI</c:v>
                </c:pt>
                <c:pt idx="1">
                  <c:v>NO</c:v>
                </c:pt>
                <c:pt idx="2">
                  <c:v>NC</c:v>
                </c:pt>
              </c:strCache>
            </c:strRef>
          </c:cat>
          <c:val>
            <c:numRef>
              <c:f>Hoja1!$B$2:$B$4</c:f>
              <c:numCache>
                <c:formatCode>###0.0%</c:formatCode>
                <c:ptCount val="3"/>
                <c:pt idx="0">
                  <c:v>4.8000000000000001E-2</c:v>
                </c:pt>
                <c:pt idx="1">
                  <c:v>0.95199999999999996</c:v>
                </c:pt>
              </c:numCache>
            </c:numRef>
          </c:val>
          <c:extLst>
            <c:ext xmlns:c16="http://schemas.microsoft.com/office/drawing/2014/chart" uri="{C3380CC4-5D6E-409C-BE32-E72D297353CC}">
              <c16:uniqueId val="{00000006-EB13-4AE0-BB35-348FD4A5A449}"/>
            </c:ext>
          </c:extLst>
        </c:ser>
        <c:dLbls>
          <c:showLegendKey val="0"/>
          <c:showVal val="0"/>
          <c:showCatName val="0"/>
          <c:showSerName val="0"/>
          <c:showPercent val="0"/>
          <c:showBubbleSize val="0"/>
        </c:dLbls>
        <c:gapWidth val="25"/>
        <c:gapDepth val="138"/>
        <c:shape val="box"/>
        <c:axId val="229664160"/>
        <c:axId val="229664552"/>
        <c:axId val="0"/>
      </c:bar3DChart>
      <c:catAx>
        <c:axId val="229664160"/>
        <c:scaling>
          <c:orientation val="maxMin"/>
        </c:scaling>
        <c:delete val="1"/>
        <c:axPos val="l"/>
        <c:numFmt formatCode="General" sourceLinked="0"/>
        <c:majorTickMark val="out"/>
        <c:minorTickMark val="none"/>
        <c:tickLblPos val="nextTo"/>
        <c:crossAx val="229664552"/>
        <c:crosses val="autoZero"/>
        <c:auto val="1"/>
        <c:lblAlgn val="ctr"/>
        <c:lblOffset val="100"/>
        <c:noMultiLvlLbl val="0"/>
      </c:catAx>
      <c:valAx>
        <c:axId val="229664552"/>
        <c:scaling>
          <c:orientation val="minMax"/>
          <c:max val="1"/>
        </c:scaling>
        <c:delete val="1"/>
        <c:axPos val="t"/>
        <c:numFmt formatCode="###0.0%" sourceLinked="1"/>
        <c:majorTickMark val="out"/>
        <c:minorTickMark val="none"/>
        <c:tickLblPos val="nextTo"/>
        <c:crossAx val="229664160"/>
        <c:crosses val="autoZero"/>
        <c:crossBetween val="between"/>
      </c:valAx>
    </c:plotArea>
    <c:plotVisOnly val="1"/>
    <c:dispBlanksAs val="gap"/>
    <c:showDLblsOverMax val="0"/>
  </c:chart>
  <c:txPr>
    <a:bodyPr/>
    <a:lstStyle/>
    <a:p>
      <a:pPr>
        <a:defRPr sz="1800"/>
      </a:pPr>
      <a:endParaRPr lang="es-MX"/>
    </a:p>
  </c:txPr>
  <c:externalData r:id="rId1">
    <c:autoUpdate val="0"/>
  </c:externalData>
</c:chartSpace>
</file>

<file path=ppt/charts/chart3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0"/>
      <c:rotY val="0"/>
      <c:rAngAx val="0"/>
      <c:perspective val="0"/>
    </c:view3D>
    <c:floor>
      <c:thickness val="0"/>
    </c:floor>
    <c:sideWall>
      <c:thickness val="0"/>
    </c:sideWall>
    <c:backWall>
      <c:thickness val="0"/>
    </c:backWall>
    <c:plotArea>
      <c:layout>
        <c:manualLayout>
          <c:layoutTarget val="inner"/>
          <c:xMode val="edge"/>
          <c:yMode val="edge"/>
          <c:x val="1.0880031687807616E-2"/>
          <c:y val="1.1600389678645391E-3"/>
          <c:w val="0.44959650924024647"/>
          <c:h val="0.96627898152161495"/>
        </c:manualLayout>
      </c:layout>
      <c:bar3DChart>
        <c:barDir val="bar"/>
        <c:grouping val="clustered"/>
        <c:varyColors val="0"/>
        <c:ser>
          <c:idx val="0"/>
          <c:order val="0"/>
          <c:tx>
            <c:strRef>
              <c:f>Hoja1!$B$1</c:f>
              <c:strCache>
                <c:ptCount val="1"/>
                <c:pt idx="0">
                  <c:v>Serie 1</c:v>
                </c:pt>
              </c:strCache>
            </c:strRef>
          </c:tx>
          <c:spPr>
            <a:gradFill flip="none" rotWithShape="1">
              <a:gsLst>
                <a:gs pos="0">
                  <a:schemeClr val="accent5">
                    <a:lumMod val="50000"/>
                    <a:shade val="30000"/>
                    <a:satMod val="115000"/>
                  </a:schemeClr>
                </a:gs>
                <a:gs pos="50000">
                  <a:schemeClr val="accent5">
                    <a:lumMod val="50000"/>
                    <a:shade val="67500"/>
                    <a:satMod val="115000"/>
                  </a:schemeClr>
                </a:gs>
                <a:gs pos="100000">
                  <a:schemeClr val="accent5">
                    <a:lumMod val="50000"/>
                    <a:shade val="100000"/>
                    <a:satMod val="115000"/>
                  </a:schemeClr>
                </a:gs>
              </a:gsLst>
              <a:lin ang="2700000" scaled="1"/>
              <a:tileRect/>
            </a:gradFill>
            <a:ln>
              <a:solidFill>
                <a:schemeClr val="tx1">
                  <a:lumMod val="95000"/>
                  <a:lumOff val="5000"/>
                </a:schemeClr>
              </a:solidFill>
            </a:ln>
            <a:scene3d>
              <a:camera prst="orthographicFront"/>
              <a:lightRig rig="threePt" dir="t"/>
            </a:scene3d>
            <a:sp3d>
              <a:bevelT w="0" h="0"/>
            </a:sp3d>
          </c:spPr>
          <c:invertIfNegative val="0"/>
          <c:dPt>
            <c:idx val="0"/>
            <c:invertIfNegative val="0"/>
            <c:bubble3D val="0"/>
            <c:spPr>
              <a:solidFill>
                <a:schemeClr val="accent3">
                  <a:lumMod val="50000"/>
                </a:schemeClr>
              </a:solidFill>
              <a:ln>
                <a:solidFill>
                  <a:schemeClr val="tx1">
                    <a:lumMod val="95000"/>
                    <a:lumOff val="5000"/>
                  </a:schemeClr>
                </a:solidFill>
              </a:ln>
              <a:scene3d>
                <a:camera prst="orthographicFront"/>
                <a:lightRig rig="threePt" dir="t"/>
              </a:scene3d>
              <a:sp3d>
                <a:bevelT w="0" h="0"/>
              </a:sp3d>
            </c:spPr>
            <c:extLst>
              <c:ext xmlns:c16="http://schemas.microsoft.com/office/drawing/2014/chart" uri="{C3380CC4-5D6E-409C-BE32-E72D297353CC}">
                <c16:uniqueId val="{00000001-28B0-4D85-8AD7-F27701CEE5F1}"/>
              </c:ext>
            </c:extLst>
          </c:dPt>
          <c:dPt>
            <c:idx val="1"/>
            <c:invertIfNegative val="0"/>
            <c:bubble3D val="0"/>
            <c:spPr>
              <a:solidFill>
                <a:schemeClr val="accent2">
                  <a:lumMod val="50000"/>
                </a:schemeClr>
              </a:solidFill>
              <a:ln>
                <a:solidFill>
                  <a:schemeClr val="tx1">
                    <a:lumMod val="95000"/>
                    <a:lumOff val="5000"/>
                  </a:schemeClr>
                </a:solidFill>
              </a:ln>
              <a:scene3d>
                <a:camera prst="orthographicFront"/>
                <a:lightRig rig="threePt" dir="t"/>
              </a:scene3d>
              <a:sp3d>
                <a:bevelT w="0" h="0"/>
              </a:sp3d>
            </c:spPr>
            <c:extLst>
              <c:ext xmlns:c16="http://schemas.microsoft.com/office/drawing/2014/chart" uri="{C3380CC4-5D6E-409C-BE32-E72D297353CC}">
                <c16:uniqueId val="{00000003-28B0-4D85-8AD7-F27701CEE5F1}"/>
              </c:ext>
            </c:extLst>
          </c:dPt>
          <c:dPt>
            <c:idx val="2"/>
            <c:invertIfNegative val="0"/>
            <c:bubble3D val="0"/>
            <c:spPr>
              <a:solidFill>
                <a:srgbClr val="3D3923"/>
              </a:solidFill>
              <a:ln>
                <a:solidFill>
                  <a:schemeClr val="tx1">
                    <a:lumMod val="95000"/>
                    <a:lumOff val="5000"/>
                  </a:schemeClr>
                </a:solidFill>
              </a:ln>
              <a:scene3d>
                <a:camera prst="orthographicFront"/>
                <a:lightRig rig="threePt" dir="t"/>
              </a:scene3d>
              <a:sp3d>
                <a:bevelT w="0" h="0"/>
              </a:sp3d>
            </c:spPr>
            <c:extLst>
              <c:ext xmlns:c16="http://schemas.microsoft.com/office/drawing/2014/chart" uri="{C3380CC4-5D6E-409C-BE32-E72D297353CC}">
                <c16:uniqueId val="{00000005-28B0-4D85-8AD7-F27701CEE5F1}"/>
              </c:ext>
            </c:extLst>
          </c:dPt>
          <c:dLbls>
            <c:dLbl>
              <c:idx val="1"/>
              <c:layout>
                <c:manualLayout>
                  <c:x val="-5.1325137694018523E-2"/>
                  <c:y val="-1.2583468809594415E-2"/>
                </c:manualLayout>
              </c:layout>
              <c:showLegendKey val="0"/>
              <c:showVal val="1"/>
              <c:showCatName val="0"/>
              <c:showSerName val="0"/>
              <c:showPercent val="0"/>
              <c:showBubbleSize val="0"/>
              <c:extLst>
                <c:ext xmlns:c15="http://schemas.microsoft.com/office/drawing/2012/chart" uri="{CE6537A1-D6FC-4f65-9D91-7224C49458BB}">
                  <c15:layout>
                    <c:manualLayout>
                      <c:w val="0.32235677618069813"/>
                      <c:h val="0.1354947220444076"/>
                    </c:manualLayout>
                  </c15:layout>
                </c:ext>
                <c:ext xmlns:c16="http://schemas.microsoft.com/office/drawing/2014/chart" uri="{C3380CC4-5D6E-409C-BE32-E72D297353CC}">
                  <c16:uniqueId val="{00000003-28B0-4D85-8AD7-F27701CEE5F1}"/>
                </c:ext>
              </c:extLst>
            </c:dLbl>
            <c:spPr>
              <a:noFill/>
              <a:ln>
                <a:noFill/>
              </a:ln>
              <a:effectLst/>
            </c:spPr>
            <c:txPr>
              <a:bodyPr/>
              <a:lstStyle/>
              <a:p>
                <a:pPr algn="ctr">
                  <a:defRPr lang="es-MX" sz="1100" b="1" i="0" u="none" strike="noStrike" kern="1200" baseline="0">
                    <a:solidFill>
                      <a:schemeClr val="tx1">
                        <a:lumMod val="75000"/>
                        <a:lumOff val="25000"/>
                      </a:schemeClr>
                    </a:solidFill>
                    <a:effectLst/>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Hoja1!$A$2:$A$4</c:f>
              <c:strCache>
                <c:ptCount val="3"/>
                <c:pt idx="0">
                  <c:v>SI</c:v>
                </c:pt>
                <c:pt idx="1">
                  <c:v>NO</c:v>
                </c:pt>
                <c:pt idx="2">
                  <c:v>NC</c:v>
                </c:pt>
              </c:strCache>
            </c:strRef>
          </c:cat>
          <c:val>
            <c:numRef>
              <c:f>Hoja1!$B$2:$B$4</c:f>
              <c:numCache>
                <c:formatCode>###0.0%</c:formatCode>
                <c:ptCount val="3"/>
                <c:pt idx="0">
                  <c:v>0.06</c:v>
                </c:pt>
                <c:pt idx="1">
                  <c:v>0.93899999999999995</c:v>
                </c:pt>
                <c:pt idx="2">
                  <c:v>1E-3</c:v>
                </c:pt>
              </c:numCache>
            </c:numRef>
          </c:val>
          <c:extLst>
            <c:ext xmlns:c16="http://schemas.microsoft.com/office/drawing/2014/chart" uri="{C3380CC4-5D6E-409C-BE32-E72D297353CC}">
              <c16:uniqueId val="{00000006-28B0-4D85-8AD7-F27701CEE5F1}"/>
            </c:ext>
          </c:extLst>
        </c:ser>
        <c:dLbls>
          <c:showLegendKey val="0"/>
          <c:showVal val="0"/>
          <c:showCatName val="0"/>
          <c:showSerName val="0"/>
          <c:showPercent val="0"/>
          <c:showBubbleSize val="0"/>
        </c:dLbls>
        <c:gapWidth val="25"/>
        <c:gapDepth val="138"/>
        <c:shape val="box"/>
        <c:axId val="229664160"/>
        <c:axId val="229664552"/>
        <c:axId val="0"/>
      </c:bar3DChart>
      <c:catAx>
        <c:axId val="229664160"/>
        <c:scaling>
          <c:orientation val="maxMin"/>
        </c:scaling>
        <c:delete val="1"/>
        <c:axPos val="l"/>
        <c:numFmt formatCode="General" sourceLinked="0"/>
        <c:majorTickMark val="out"/>
        <c:minorTickMark val="none"/>
        <c:tickLblPos val="nextTo"/>
        <c:crossAx val="229664552"/>
        <c:crosses val="autoZero"/>
        <c:auto val="1"/>
        <c:lblAlgn val="ctr"/>
        <c:lblOffset val="100"/>
        <c:noMultiLvlLbl val="0"/>
      </c:catAx>
      <c:valAx>
        <c:axId val="229664552"/>
        <c:scaling>
          <c:orientation val="minMax"/>
          <c:max val="1"/>
        </c:scaling>
        <c:delete val="1"/>
        <c:axPos val="t"/>
        <c:numFmt formatCode="###0.0%" sourceLinked="1"/>
        <c:majorTickMark val="out"/>
        <c:minorTickMark val="none"/>
        <c:tickLblPos val="nextTo"/>
        <c:crossAx val="229664160"/>
        <c:crosses val="autoZero"/>
        <c:crossBetween val="between"/>
      </c:valAx>
    </c:plotArea>
    <c:plotVisOnly val="1"/>
    <c:dispBlanksAs val="gap"/>
    <c:showDLblsOverMax val="0"/>
  </c:chart>
  <c:txPr>
    <a:bodyPr/>
    <a:lstStyle/>
    <a:p>
      <a:pPr>
        <a:defRPr sz="1800"/>
      </a:pPr>
      <a:endParaRPr lang="es-MX"/>
    </a:p>
  </c:txPr>
  <c:externalData r:id="rId1">
    <c:autoUpdate val="0"/>
  </c:externalData>
</c:chartSpace>
</file>

<file path=ppt/charts/chart3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0"/>
      <c:rotY val="0"/>
      <c:rAngAx val="0"/>
      <c:perspective val="0"/>
    </c:view3D>
    <c:floor>
      <c:thickness val="0"/>
    </c:floor>
    <c:sideWall>
      <c:thickness val="0"/>
    </c:sideWall>
    <c:backWall>
      <c:thickness val="0"/>
    </c:backWall>
    <c:plotArea>
      <c:layout>
        <c:manualLayout>
          <c:layoutTarget val="inner"/>
          <c:xMode val="edge"/>
          <c:yMode val="edge"/>
          <c:x val="1.0880031687807616E-2"/>
          <c:y val="1.1600389678645391E-3"/>
          <c:w val="0.46915503080082138"/>
          <c:h val="0.96627898152161495"/>
        </c:manualLayout>
      </c:layout>
      <c:bar3DChart>
        <c:barDir val="bar"/>
        <c:grouping val="clustered"/>
        <c:varyColors val="0"/>
        <c:ser>
          <c:idx val="0"/>
          <c:order val="0"/>
          <c:tx>
            <c:strRef>
              <c:f>Hoja1!$B$1</c:f>
              <c:strCache>
                <c:ptCount val="1"/>
                <c:pt idx="0">
                  <c:v>Serie 1</c:v>
                </c:pt>
              </c:strCache>
            </c:strRef>
          </c:tx>
          <c:spPr>
            <a:gradFill flip="none" rotWithShape="1">
              <a:gsLst>
                <a:gs pos="0">
                  <a:schemeClr val="accent5">
                    <a:lumMod val="50000"/>
                    <a:shade val="30000"/>
                    <a:satMod val="115000"/>
                  </a:schemeClr>
                </a:gs>
                <a:gs pos="50000">
                  <a:schemeClr val="accent5">
                    <a:lumMod val="50000"/>
                    <a:shade val="67500"/>
                    <a:satMod val="115000"/>
                  </a:schemeClr>
                </a:gs>
                <a:gs pos="100000">
                  <a:schemeClr val="accent5">
                    <a:lumMod val="50000"/>
                    <a:shade val="100000"/>
                    <a:satMod val="115000"/>
                  </a:schemeClr>
                </a:gs>
              </a:gsLst>
              <a:lin ang="2700000" scaled="1"/>
              <a:tileRect/>
            </a:gradFill>
            <a:ln>
              <a:solidFill>
                <a:schemeClr val="tx1">
                  <a:lumMod val="95000"/>
                  <a:lumOff val="5000"/>
                </a:schemeClr>
              </a:solidFill>
            </a:ln>
            <a:scene3d>
              <a:camera prst="orthographicFront"/>
              <a:lightRig rig="threePt" dir="t"/>
            </a:scene3d>
            <a:sp3d>
              <a:bevelT w="0" h="0"/>
            </a:sp3d>
          </c:spPr>
          <c:invertIfNegative val="0"/>
          <c:dPt>
            <c:idx val="0"/>
            <c:invertIfNegative val="0"/>
            <c:bubble3D val="0"/>
            <c:spPr>
              <a:solidFill>
                <a:schemeClr val="accent3">
                  <a:lumMod val="50000"/>
                </a:schemeClr>
              </a:solidFill>
              <a:ln>
                <a:solidFill>
                  <a:schemeClr val="tx1">
                    <a:lumMod val="95000"/>
                    <a:lumOff val="5000"/>
                  </a:schemeClr>
                </a:solidFill>
              </a:ln>
              <a:scene3d>
                <a:camera prst="orthographicFront"/>
                <a:lightRig rig="threePt" dir="t"/>
              </a:scene3d>
              <a:sp3d>
                <a:bevelT w="0" h="0"/>
              </a:sp3d>
            </c:spPr>
            <c:extLst>
              <c:ext xmlns:c16="http://schemas.microsoft.com/office/drawing/2014/chart" uri="{C3380CC4-5D6E-409C-BE32-E72D297353CC}">
                <c16:uniqueId val="{00000001-484D-46A9-833E-EF03E2DEF0E9}"/>
              </c:ext>
            </c:extLst>
          </c:dPt>
          <c:dPt>
            <c:idx val="1"/>
            <c:invertIfNegative val="0"/>
            <c:bubble3D val="0"/>
            <c:spPr>
              <a:solidFill>
                <a:schemeClr val="accent2">
                  <a:lumMod val="50000"/>
                </a:schemeClr>
              </a:solidFill>
              <a:ln>
                <a:solidFill>
                  <a:schemeClr val="tx1">
                    <a:lumMod val="95000"/>
                    <a:lumOff val="5000"/>
                  </a:schemeClr>
                </a:solidFill>
              </a:ln>
              <a:scene3d>
                <a:camera prst="orthographicFront"/>
                <a:lightRig rig="threePt" dir="t"/>
              </a:scene3d>
              <a:sp3d>
                <a:bevelT w="0" h="0"/>
              </a:sp3d>
            </c:spPr>
            <c:extLst>
              <c:ext xmlns:c16="http://schemas.microsoft.com/office/drawing/2014/chart" uri="{C3380CC4-5D6E-409C-BE32-E72D297353CC}">
                <c16:uniqueId val="{00000003-484D-46A9-833E-EF03E2DEF0E9}"/>
              </c:ext>
            </c:extLst>
          </c:dPt>
          <c:dPt>
            <c:idx val="2"/>
            <c:invertIfNegative val="0"/>
            <c:bubble3D val="0"/>
            <c:spPr>
              <a:solidFill>
                <a:srgbClr val="3D3923"/>
              </a:solidFill>
              <a:ln>
                <a:solidFill>
                  <a:schemeClr val="tx1">
                    <a:lumMod val="95000"/>
                    <a:lumOff val="5000"/>
                  </a:schemeClr>
                </a:solidFill>
              </a:ln>
              <a:scene3d>
                <a:camera prst="orthographicFront"/>
                <a:lightRig rig="threePt" dir="t"/>
              </a:scene3d>
              <a:sp3d>
                <a:bevelT w="0" h="0"/>
              </a:sp3d>
            </c:spPr>
            <c:extLst>
              <c:ext xmlns:c16="http://schemas.microsoft.com/office/drawing/2014/chart" uri="{C3380CC4-5D6E-409C-BE32-E72D297353CC}">
                <c16:uniqueId val="{00000005-484D-46A9-833E-EF03E2DEF0E9}"/>
              </c:ext>
            </c:extLst>
          </c:dPt>
          <c:dLbls>
            <c:dLbl>
              <c:idx val="1"/>
              <c:layout>
                <c:manualLayout>
                  <c:x val="-4.970811953285649E-2"/>
                  <c:y val="-1.258288877433234E-2"/>
                </c:manualLayout>
              </c:layout>
              <c:showLegendKey val="0"/>
              <c:showVal val="1"/>
              <c:showCatName val="0"/>
              <c:showSerName val="0"/>
              <c:showPercent val="0"/>
              <c:showBubbleSize val="0"/>
              <c:extLst>
                <c:ext xmlns:c15="http://schemas.microsoft.com/office/drawing/2012/chart" uri="{CE6537A1-D6FC-4f65-9D91-7224C49458BB}">
                  <c15:layout>
                    <c:manualLayout>
                      <c:w val="0.33539579055441471"/>
                      <c:h val="0.1354947220444076"/>
                    </c:manualLayout>
                  </c15:layout>
                </c:ext>
                <c:ext xmlns:c16="http://schemas.microsoft.com/office/drawing/2014/chart" uri="{C3380CC4-5D6E-409C-BE32-E72D297353CC}">
                  <c16:uniqueId val="{00000003-484D-46A9-833E-EF03E2DEF0E9}"/>
                </c:ext>
              </c:extLst>
            </c:dLbl>
            <c:spPr>
              <a:noFill/>
              <a:ln>
                <a:noFill/>
              </a:ln>
              <a:effectLst/>
            </c:spPr>
            <c:txPr>
              <a:bodyPr/>
              <a:lstStyle/>
              <a:p>
                <a:pPr algn="ctr">
                  <a:defRPr lang="es-MX" sz="1100" b="1" i="0" u="none" strike="noStrike" kern="1200" baseline="0">
                    <a:solidFill>
                      <a:schemeClr val="tx1">
                        <a:lumMod val="75000"/>
                        <a:lumOff val="25000"/>
                      </a:schemeClr>
                    </a:solidFill>
                    <a:effectLst/>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Hoja1!$A$2:$A$4</c:f>
              <c:strCache>
                <c:ptCount val="3"/>
                <c:pt idx="0">
                  <c:v>SI</c:v>
                </c:pt>
                <c:pt idx="1">
                  <c:v>NO</c:v>
                </c:pt>
                <c:pt idx="2">
                  <c:v>NC</c:v>
                </c:pt>
              </c:strCache>
            </c:strRef>
          </c:cat>
          <c:val>
            <c:numRef>
              <c:f>Hoja1!$B$2:$B$4</c:f>
              <c:numCache>
                <c:formatCode>###0.0%</c:formatCode>
                <c:ptCount val="3"/>
                <c:pt idx="0">
                  <c:v>5.5E-2</c:v>
                </c:pt>
                <c:pt idx="1">
                  <c:v>0.94499999999999995</c:v>
                </c:pt>
                <c:pt idx="2">
                  <c:v>0</c:v>
                </c:pt>
              </c:numCache>
            </c:numRef>
          </c:val>
          <c:extLst>
            <c:ext xmlns:c16="http://schemas.microsoft.com/office/drawing/2014/chart" uri="{C3380CC4-5D6E-409C-BE32-E72D297353CC}">
              <c16:uniqueId val="{00000006-484D-46A9-833E-EF03E2DEF0E9}"/>
            </c:ext>
          </c:extLst>
        </c:ser>
        <c:dLbls>
          <c:showLegendKey val="0"/>
          <c:showVal val="0"/>
          <c:showCatName val="0"/>
          <c:showSerName val="0"/>
          <c:showPercent val="0"/>
          <c:showBubbleSize val="0"/>
        </c:dLbls>
        <c:gapWidth val="25"/>
        <c:gapDepth val="138"/>
        <c:shape val="box"/>
        <c:axId val="229664160"/>
        <c:axId val="229664552"/>
        <c:axId val="0"/>
      </c:bar3DChart>
      <c:catAx>
        <c:axId val="229664160"/>
        <c:scaling>
          <c:orientation val="maxMin"/>
        </c:scaling>
        <c:delete val="1"/>
        <c:axPos val="l"/>
        <c:numFmt formatCode="General" sourceLinked="0"/>
        <c:majorTickMark val="out"/>
        <c:minorTickMark val="none"/>
        <c:tickLblPos val="nextTo"/>
        <c:crossAx val="229664552"/>
        <c:crosses val="autoZero"/>
        <c:auto val="1"/>
        <c:lblAlgn val="ctr"/>
        <c:lblOffset val="100"/>
        <c:noMultiLvlLbl val="0"/>
      </c:catAx>
      <c:valAx>
        <c:axId val="229664552"/>
        <c:scaling>
          <c:orientation val="minMax"/>
          <c:max val="1"/>
        </c:scaling>
        <c:delete val="1"/>
        <c:axPos val="t"/>
        <c:numFmt formatCode="###0.0%" sourceLinked="1"/>
        <c:majorTickMark val="out"/>
        <c:minorTickMark val="none"/>
        <c:tickLblPos val="nextTo"/>
        <c:crossAx val="229664160"/>
        <c:crosses val="autoZero"/>
        <c:crossBetween val="between"/>
      </c:valAx>
    </c:plotArea>
    <c:plotVisOnly val="1"/>
    <c:dispBlanksAs val="gap"/>
    <c:showDLblsOverMax val="0"/>
  </c:chart>
  <c:txPr>
    <a:bodyPr/>
    <a:lstStyle/>
    <a:p>
      <a:pPr>
        <a:defRPr sz="1800"/>
      </a:pPr>
      <a:endParaRPr lang="es-MX"/>
    </a:p>
  </c:txPr>
  <c:externalData r:id="rId1">
    <c:autoUpdate val="0"/>
  </c:externalData>
</c:chartSpace>
</file>

<file path=ppt/charts/chart3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0"/>
      <c:rotY val="0"/>
      <c:rAngAx val="0"/>
      <c:perspective val="0"/>
    </c:view3D>
    <c:floor>
      <c:thickness val="0"/>
    </c:floor>
    <c:sideWall>
      <c:thickness val="0"/>
    </c:sideWall>
    <c:backWall>
      <c:thickness val="0"/>
    </c:backWall>
    <c:plotArea>
      <c:layout>
        <c:manualLayout>
          <c:layoutTarget val="inner"/>
          <c:xMode val="edge"/>
          <c:yMode val="edge"/>
          <c:x val="4.7875022601363608E-2"/>
          <c:y val="1.1600337968844241E-3"/>
          <c:w val="0.58143532961045863"/>
          <c:h val="0.96627898152161495"/>
        </c:manualLayout>
      </c:layout>
      <c:bar3DChart>
        <c:barDir val="bar"/>
        <c:grouping val="clustered"/>
        <c:varyColors val="0"/>
        <c:ser>
          <c:idx val="0"/>
          <c:order val="0"/>
          <c:tx>
            <c:strRef>
              <c:f>Hoja1!$B$1</c:f>
              <c:strCache>
                <c:ptCount val="1"/>
                <c:pt idx="0">
                  <c:v>Serie 1</c:v>
                </c:pt>
              </c:strCache>
            </c:strRef>
          </c:tx>
          <c:spPr>
            <a:gradFill flip="none" rotWithShape="1">
              <a:gsLst>
                <a:gs pos="0">
                  <a:schemeClr val="accent5">
                    <a:lumMod val="50000"/>
                    <a:shade val="30000"/>
                    <a:satMod val="115000"/>
                  </a:schemeClr>
                </a:gs>
                <a:gs pos="50000">
                  <a:schemeClr val="accent5">
                    <a:lumMod val="50000"/>
                    <a:shade val="67500"/>
                    <a:satMod val="115000"/>
                  </a:schemeClr>
                </a:gs>
                <a:gs pos="100000">
                  <a:schemeClr val="accent5">
                    <a:lumMod val="50000"/>
                    <a:shade val="100000"/>
                    <a:satMod val="115000"/>
                  </a:schemeClr>
                </a:gs>
              </a:gsLst>
              <a:lin ang="2700000" scaled="1"/>
              <a:tileRect/>
            </a:gradFill>
            <a:ln>
              <a:solidFill>
                <a:schemeClr val="tx1">
                  <a:lumMod val="95000"/>
                  <a:lumOff val="5000"/>
                </a:schemeClr>
              </a:solidFill>
            </a:ln>
            <a:scene3d>
              <a:camera prst="orthographicFront"/>
              <a:lightRig rig="threePt" dir="t"/>
            </a:scene3d>
            <a:sp3d>
              <a:bevelT w="0" h="0"/>
            </a:sp3d>
          </c:spPr>
          <c:invertIfNegative val="0"/>
          <c:dPt>
            <c:idx val="0"/>
            <c:invertIfNegative val="0"/>
            <c:bubble3D val="0"/>
            <c:spPr>
              <a:solidFill>
                <a:schemeClr val="accent3">
                  <a:lumMod val="50000"/>
                </a:schemeClr>
              </a:solidFill>
              <a:ln>
                <a:solidFill>
                  <a:schemeClr val="tx1">
                    <a:lumMod val="95000"/>
                    <a:lumOff val="5000"/>
                  </a:schemeClr>
                </a:solidFill>
              </a:ln>
              <a:scene3d>
                <a:camera prst="orthographicFront"/>
                <a:lightRig rig="threePt" dir="t"/>
              </a:scene3d>
              <a:sp3d>
                <a:bevelT w="0" h="0"/>
              </a:sp3d>
            </c:spPr>
            <c:extLst>
              <c:ext xmlns:c16="http://schemas.microsoft.com/office/drawing/2014/chart" uri="{C3380CC4-5D6E-409C-BE32-E72D297353CC}">
                <c16:uniqueId val="{00000001-F828-4B11-BED1-4B0CA7BC0AE6}"/>
              </c:ext>
            </c:extLst>
          </c:dPt>
          <c:dPt>
            <c:idx val="1"/>
            <c:invertIfNegative val="0"/>
            <c:bubble3D val="0"/>
            <c:spPr>
              <a:solidFill>
                <a:schemeClr val="accent2">
                  <a:lumMod val="50000"/>
                </a:schemeClr>
              </a:solidFill>
              <a:ln>
                <a:solidFill>
                  <a:schemeClr val="tx1">
                    <a:lumMod val="95000"/>
                    <a:lumOff val="5000"/>
                  </a:schemeClr>
                </a:solidFill>
              </a:ln>
              <a:scene3d>
                <a:camera prst="orthographicFront"/>
                <a:lightRig rig="threePt" dir="t"/>
              </a:scene3d>
              <a:sp3d>
                <a:bevelT w="0" h="0"/>
              </a:sp3d>
            </c:spPr>
            <c:extLst>
              <c:ext xmlns:c16="http://schemas.microsoft.com/office/drawing/2014/chart" uri="{C3380CC4-5D6E-409C-BE32-E72D297353CC}">
                <c16:uniqueId val="{00000003-F828-4B11-BED1-4B0CA7BC0AE6}"/>
              </c:ext>
            </c:extLst>
          </c:dPt>
          <c:dPt>
            <c:idx val="2"/>
            <c:invertIfNegative val="0"/>
            <c:bubble3D val="0"/>
            <c:spPr>
              <a:solidFill>
                <a:srgbClr val="3D3923"/>
              </a:solidFill>
              <a:ln>
                <a:solidFill>
                  <a:schemeClr val="tx1">
                    <a:lumMod val="95000"/>
                    <a:lumOff val="5000"/>
                  </a:schemeClr>
                </a:solidFill>
              </a:ln>
              <a:scene3d>
                <a:camera prst="orthographicFront"/>
                <a:lightRig rig="threePt" dir="t"/>
              </a:scene3d>
              <a:sp3d>
                <a:bevelT w="0" h="0"/>
              </a:sp3d>
            </c:spPr>
            <c:extLst>
              <c:ext xmlns:c16="http://schemas.microsoft.com/office/drawing/2014/chart" uri="{C3380CC4-5D6E-409C-BE32-E72D297353CC}">
                <c16:uniqueId val="{00000005-F828-4B11-BED1-4B0CA7BC0AE6}"/>
              </c:ext>
            </c:extLst>
          </c:dPt>
          <c:dLbls>
            <c:dLbl>
              <c:idx val="0"/>
              <c:layout>
                <c:manualLayout>
                  <c:x val="-3.2632949175690437E-3"/>
                  <c:y val="0"/>
                </c:manualLayout>
              </c:layout>
              <c:showLegendKey val="0"/>
              <c:showVal val="1"/>
              <c:showCatName val="0"/>
              <c:showSerName val="0"/>
              <c:showPercent val="0"/>
              <c:showBubbleSize val="0"/>
              <c:extLst>
                <c:ext xmlns:c15="http://schemas.microsoft.com/office/drawing/2012/chart" uri="{CE6537A1-D6FC-4f65-9D91-7224C49458BB}">
                  <c15:layout>
                    <c:manualLayout>
                      <c:w val="0.36067494555062218"/>
                      <c:h val="0.15596564321219175"/>
                    </c:manualLayout>
                  </c15:layout>
                </c:ext>
                <c:ext xmlns:c16="http://schemas.microsoft.com/office/drawing/2014/chart" uri="{C3380CC4-5D6E-409C-BE32-E72D297353CC}">
                  <c16:uniqueId val="{00000001-F828-4B11-BED1-4B0CA7BC0AE6}"/>
                </c:ext>
              </c:extLst>
            </c:dLbl>
            <c:dLbl>
              <c:idx val="1"/>
              <c:layout>
                <c:manualLayout>
                  <c:x val="-4.7243921208782853E-2"/>
                  <c:y val="-1.6312369876220215E-2"/>
                </c:manualLayout>
              </c:layout>
              <c:showLegendKey val="0"/>
              <c:showVal val="1"/>
              <c:showCatName val="0"/>
              <c:showSerName val="0"/>
              <c:showPercent val="0"/>
              <c:showBubbleSize val="0"/>
              <c:extLst>
                <c:ext xmlns:c15="http://schemas.microsoft.com/office/drawing/2012/chart" uri="{CE6537A1-D6FC-4f65-9D91-7224C49458BB}">
                  <c15:layout>
                    <c:manualLayout>
                      <c:w val="0.40780149884165867"/>
                      <c:h val="0.15596564321219175"/>
                    </c:manualLayout>
                  </c15:layout>
                </c:ext>
                <c:ext xmlns:c16="http://schemas.microsoft.com/office/drawing/2014/chart" uri="{C3380CC4-5D6E-409C-BE32-E72D297353CC}">
                  <c16:uniqueId val="{00000003-F828-4B11-BED1-4B0CA7BC0AE6}"/>
                </c:ext>
              </c:extLst>
            </c:dLbl>
            <c:spPr>
              <a:noFill/>
              <a:ln>
                <a:noFill/>
              </a:ln>
              <a:effectLst/>
            </c:spPr>
            <c:txPr>
              <a:bodyPr/>
              <a:lstStyle/>
              <a:p>
                <a:pPr algn="ctr">
                  <a:defRPr lang="es-MX" sz="1100" b="1" i="0" u="none" strike="noStrike" kern="1200" baseline="0">
                    <a:solidFill>
                      <a:schemeClr val="tx1">
                        <a:lumMod val="75000"/>
                        <a:lumOff val="25000"/>
                      </a:schemeClr>
                    </a:solidFill>
                    <a:effectLst/>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Hoja1!$A$2:$A$4</c:f>
              <c:strCache>
                <c:ptCount val="3"/>
                <c:pt idx="0">
                  <c:v>SI</c:v>
                </c:pt>
                <c:pt idx="1">
                  <c:v>NO</c:v>
                </c:pt>
                <c:pt idx="2">
                  <c:v>NC</c:v>
                </c:pt>
              </c:strCache>
            </c:strRef>
          </c:cat>
          <c:val>
            <c:numRef>
              <c:f>Hoja1!$B$2:$B$4</c:f>
              <c:numCache>
                <c:formatCode>###0.0%</c:formatCode>
                <c:ptCount val="3"/>
                <c:pt idx="0">
                  <c:v>4.9000000000000002E-2</c:v>
                </c:pt>
                <c:pt idx="1">
                  <c:v>0.94699999999999995</c:v>
                </c:pt>
                <c:pt idx="2">
                  <c:v>4.0000000000000001E-3</c:v>
                </c:pt>
              </c:numCache>
            </c:numRef>
          </c:val>
          <c:extLst>
            <c:ext xmlns:c16="http://schemas.microsoft.com/office/drawing/2014/chart" uri="{C3380CC4-5D6E-409C-BE32-E72D297353CC}">
              <c16:uniqueId val="{00000006-F828-4B11-BED1-4B0CA7BC0AE6}"/>
            </c:ext>
          </c:extLst>
        </c:ser>
        <c:dLbls>
          <c:showLegendKey val="0"/>
          <c:showVal val="0"/>
          <c:showCatName val="0"/>
          <c:showSerName val="0"/>
          <c:showPercent val="0"/>
          <c:showBubbleSize val="0"/>
        </c:dLbls>
        <c:gapWidth val="25"/>
        <c:gapDepth val="138"/>
        <c:shape val="box"/>
        <c:axId val="229664160"/>
        <c:axId val="229664552"/>
        <c:axId val="0"/>
      </c:bar3DChart>
      <c:catAx>
        <c:axId val="229664160"/>
        <c:scaling>
          <c:orientation val="maxMin"/>
        </c:scaling>
        <c:delete val="1"/>
        <c:axPos val="l"/>
        <c:numFmt formatCode="General" sourceLinked="0"/>
        <c:majorTickMark val="out"/>
        <c:minorTickMark val="none"/>
        <c:tickLblPos val="nextTo"/>
        <c:crossAx val="229664552"/>
        <c:crosses val="autoZero"/>
        <c:auto val="1"/>
        <c:lblAlgn val="ctr"/>
        <c:lblOffset val="100"/>
        <c:noMultiLvlLbl val="0"/>
      </c:catAx>
      <c:valAx>
        <c:axId val="229664552"/>
        <c:scaling>
          <c:orientation val="minMax"/>
          <c:max val="1"/>
        </c:scaling>
        <c:delete val="1"/>
        <c:axPos val="t"/>
        <c:numFmt formatCode="###0.0%" sourceLinked="1"/>
        <c:majorTickMark val="out"/>
        <c:minorTickMark val="none"/>
        <c:tickLblPos val="nextTo"/>
        <c:crossAx val="229664160"/>
        <c:crosses val="autoZero"/>
        <c:crossBetween val="between"/>
      </c:valAx>
    </c:plotArea>
    <c:plotVisOnly val="1"/>
    <c:dispBlanksAs val="gap"/>
    <c:showDLblsOverMax val="0"/>
  </c:chart>
  <c:txPr>
    <a:bodyPr/>
    <a:lstStyle/>
    <a:p>
      <a:pPr>
        <a:defRPr sz="1800"/>
      </a:pPr>
      <a:endParaRPr lang="es-MX"/>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0"/>
      <c:rotY val="0"/>
      <c:rAngAx val="0"/>
      <c:perspective val="0"/>
    </c:view3D>
    <c:floor>
      <c:thickness val="0"/>
    </c:floor>
    <c:sideWall>
      <c:thickness val="0"/>
      <c:spPr>
        <a:noFill/>
        <a:ln w="25400">
          <a:noFill/>
        </a:ln>
      </c:spPr>
    </c:sideWall>
    <c:backWall>
      <c:thickness val="0"/>
      <c:spPr>
        <a:noFill/>
        <a:ln w="25400">
          <a:noFill/>
        </a:ln>
      </c:spPr>
    </c:backWall>
    <c:plotArea>
      <c:layout>
        <c:manualLayout>
          <c:layoutTarget val="inner"/>
          <c:xMode val="edge"/>
          <c:yMode val="edge"/>
          <c:x val="6.0063698095066405E-2"/>
          <c:y val="5.2932418659491706E-2"/>
          <c:w val="0.76867617949247535"/>
          <c:h val="0.92301765155795523"/>
        </c:manualLayout>
      </c:layout>
      <c:bar3DChart>
        <c:barDir val="bar"/>
        <c:grouping val="clustered"/>
        <c:varyColors val="0"/>
        <c:ser>
          <c:idx val="0"/>
          <c:order val="0"/>
          <c:tx>
            <c:strRef>
              <c:f>Hoja1!$B$1</c:f>
              <c:strCache>
                <c:ptCount val="1"/>
                <c:pt idx="0">
                  <c:v>Serie 1</c:v>
                </c:pt>
              </c:strCache>
            </c:strRef>
          </c:tx>
          <c:spPr>
            <a:solidFill>
              <a:srgbClr val="163C46"/>
            </a:solidFill>
            <a:ln>
              <a:solidFill>
                <a:schemeClr val="tx1">
                  <a:lumMod val="95000"/>
                  <a:lumOff val="5000"/>
                </a:schemeClr>
              </a:solidFill>
            </a:ln>
            <a:scene3d>
              <a:camera prst="orthographicFront"/>
              <a:lightRig rig="threePt" dir="t"/>
            </a:scene3d>
            <a:sp3d>
              <a:bevelT w="0" h="0"/>
            </a:sp3d>
          </c:spPr>
          <c:invertIfNegative val="0"/>
          <c:dPt>
            <c:idx val="0"/>
            <c:invertIfNegative val="0"/>
            <c:bubble3D val="0"/>
            <c:extLst>
              <c:ext xmlns:c16="http://schemas.microsoft.com/office/drawing/2014/chart" uri="{C3380CC4-5D6E-409C-BE32-E72D297353CC}">
                <c16:uniqueId val="{00000000-C963-482B-9AEC-51F64B358EDF}"/>
              </c:ext>
            </c:extLst>
          </c:dPt>
          <c:dPt>
            <c:idx val="1"/>
            <c:invertIfNegative val="0"/>
            <c:bubble3D val="0"/>
            <c:extLst>
              <c:ext xmlns:c16="http://schemas.microsoft.com/office/drawing/2014/chart" uri="{C3380CC4-5D6E-409C-BE32-E72D297353CC}">
                <c16:uniqueId val="{00000001-C963-482B-9AEC-51F64B358EDF}"/>
              </c:ext>
            </c:extLst>
          </c:dPt>
          <c:dPt>
            <c:idx val="2"/>
            <c:invertIfNegative val="0"/>
            <c:bubble3D val="0"/>
            <c:extLst>
              <c:ext xmlns:c16="http://schemas.microsoft.com/office/drawing/2014/chart" uri="{C3380CC4-5D6E-409C-BE32-E72D297353CC}">
                <c16:uniqueId val="{00000002-C963-482B-9AEC-51F64B358EDF}"/>
              </c:ext>
            </c:extLst>
          </c:dPt>
          <c:dLbls>
            <c:spPr>
              <a:noFill/>
              <a:ln>
                <a:noFill/>
              </a:ln>
              <a:effectLst/>
            </c:spPr>
            <c:txPr>
              <a:bodyPr/>
              <a:lstStyle/>
              <a:p>
                <a:pPr algn="ctr">
                  <a:defRPr lang="es-MX" sz="1100" b="1" i="0" u="none" strike="noStrike" kern="1200" baseline="0">
                    <a:solidFill>
                      <a:schemeClr val="tx1">
                        <a:lumMod val="75000"/>
                        <a:lumOff val="25000"/>
                      </a:schemeClr>
                    </a:solidFill>
                    <a:effectLst/>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Hoja1!$A$2:$A$5</c:f>
              <c:strCache>
                <c:ptCount val="4"/>
                <c:pt idx="0">
                  <c:v>Tierra</c:v>
                </c:pt>
                <c:pt idx="1">
                  <c:v>Cemento o firme</c:v>
                </c:pt>
                <c:pt idx="2">
                  <c:v>Madera, mosaico u otro recubrimiento</c:v>
                </c:pt>
                <c:pt idx="3">
                  <c:v>NC</c:v>
                </c:pt>
              </c:strCache>
            </c:strRef>
          </c:cat>
          <c:val>
            <c:numRef>
              <c:f>Hoja1!$B$2:$B$5</c:f>
              <c:numCache>
                <c:formatCode>###0.0%</c:formatCode>
                <c:ptCount val="4"/>
                <c:pt idx="0">
                  <c:v>7.0000000000000001E-3</c:v>
                </c:pt>
                <c:pt idx="1">
                  <c:v>0.45800000000000002</c:v>
                </c:pt>
                <c:pt idx="2">
                  <c:v>0.44800000000000001</c:v>
                </c:pt>
                <c:pt idx="3">
                  <c:v>0</c:v>
                </c:pt>
              </c:numCache>
            </c:numRef>
          </c:val>
          <c:extLst>
            <c:ext xmlns:c16="http://schemas.microsoft.com/office/drawing/2014/chart" uri="{C3380CC4-5D6E-409C-BE32-E72D297353CC}">
              <c16:uniqueId val="{00000003-C963-482B-9AEC-51F64B358EDF}"/>
            </c:ext>
          </c:extLst>
        </c:ser>
        <c:dLbls>
          <c:showLegendKey val="0"/>
          <c:showVal val="0"/>
          <c:showCatName val="0"/>
          <c:showSerName val="0"/>
          <c:showPercent val="0"/>
          <c:showBubbleSize val="0"/>
        </c:dLbls>
        <c:gapWidth val="25"/>
        <c:gapDepth val="138"/>
        <c:shape val="box"/>
        <c:axId val="229664160"/>
        <c:axId val="229664552"/>
        <c:axId val="0"/>
      </c:bar3DChart>
      <c:catAx>
        <c:axId val="229664160"/>
        <c:scaling>
          <c:orientation val="maxMin"/>
        </c:scaling>
        <c:delete val="1"/>
        <c:axPos val="l"/>
        <c:numFmt formatCode="General" sourceLinked="0"/>
        <c:majorTickMark val="out"/>
        <c:minorTickMark val="none"/>
        <c:tickLblPos val="nextTo"/>
        <c:crossAx val="229664552"/>
        <c:crosses val="autoZero"/>
        <c:auto val="1"/>
        <c:lblAlgn val="ctr"/>
        <c:lblOffset val="100"/>
        <c:noMultiLvlLbl val="0"/>
      </c:catAx>
      <c:valAx>
        <c:axId val="229664552"/>
        <c:scaling>
          <c:orientation val="minMax"/>
          <c:max val="1"/>
        </c:scaling>
        <c:delete val="0"/>
        <c:axPos val="t"/>
        <c:numFmt formatCode="###0.0%" sourceLinked="1"/>
        <c:majorTickMark val="out"/>
        <c:minorTickMark val="none"/>
        <c:tickLblPos val="nextTo"/>
        <c:txPr>
          <a:bodyPr/>
          <a:lstStyle/>
          <a:p>
            <a:pPr>
              <a:defRPr sz="100">
                <a:solidFill>
                  <a:srgbClr val="3D3923"/>
                </a:solidFill>
              </a:defRPr>
            </a:pPr>
            <a:endParaRPr lang="es-MX"/>
          </a:p>
        </c:txPr>
        <c:crossAx val="229664160"/>
        <c:crosses val="autoZero"/>
        <c:crossBetween val="between"/>
      </c:valAx>
    </c:plotArea>
    <c:plotVisOnly val="1"/>
    <c:dispBlanksAs val="gap"/>
    <c:showDLblsOverMax val="0"/>
  </c:chart>
  <c:txPr>
    <a:bodyPr/>
    <a:lstStyle/>
    <a:p>
      <a:pPr>
        <a:defRPr sz="1800"/>
      </a:pPr>
      <a:endParaRPr lang="es-MX"/>
    </a:p>
  </c:txPr>
  <c:externalData r:id="rId1">
    <c:autoUpdate val="0"/>
  </c:externalData>
</c:chartSpace>
</file>

<file path=ppt/charts/chart4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0"/>
      <c:rotY val="0"/>
      <c:rAngAx val="0"/>
      <c:perspective val="0"/>
    </c:view3D>
    <c:floor>
      <c:thickness val="0"/>
    </c:floor>
    <c:sideWall>
      <c:thickness val="0"/>
    </c:sideWall>
    <c:backWall>
      <c:thickness val="0"/>
    </c:backWall>
    <c:plotArea>
      <c:layout>
        <c:manualLayout>
          <c:layoutTarget val="inner"/>
          <c:xMode val="edge"/>
          <c:yMode val="edge"/>
          <c:x val="1.0880031687807616E-2"/>
          <c:y val="1.1600389678645391E-3"/>
          <c:w val="0.77384872913431302"/>
          <c:h val="0.96627898152161495"/>
        </c:manualLayout>
      </c:layout>
      <c:bar3DChart>
        <c:barDir val="bar"/>
        <c:grouping val="clustered"/>
        <c:varyColors val="0"/>
        <c:ser>
          <c:idx val="0"/>
          <c:order val="0"/>
          <c:tx>
            <c:strRef>
              <c:f>Hoja1!$B$1</c:f>
              <c:strCache>
                <c:ptCount val="1"/>
                <c:pt idx="0">
                  <c:v>Serie 1</c:v>
                </c:pt>
              </c:strCache>
            </c:strRef>
          </c:tx>
          <c:spPr>
            <a:gradFill flip="none" rotWithShape="1">
              <a:gsLst>
                <a:gs pos="0">
                  <a:schemeClr val="accent5">
                    <a:lumMod val="50000"/>
                    <a:shade val="30000"/>
                    <a:satMod val="115000"/>
                  </a:schemeClr>
                </a:gs>
                <a:gs pos="50000">
                  <a:schemeClr val="accent5">
                    <a:lumMod val="50000"/>
                    <a:shade val="67500"/>
                    <a:satMod val="115000"/>
                  </a:schemeClr>
                </a:gs>
                <a:gs pos="100000">
                  <a:schemeClr val="accent5">
                    <a:lumMod val="50000"/>
                    <a:shade val="100000"/>
                    <a:satMod val="115000"/>
                  </a:schemeClr>
                </a:gs>
              </a:gsLst>
              <a:lin ang="10800000" scaled="1"/>
              <a:tileRect/>
            </a:gradFill>
            <a:ln>
              <a:solidFill>
                <a:schemeClr val="tx1">
                  <a:lumMod val="95000"/>
                  <a:lumOff val="5000"/>
                </a:schemeClr>
              </a:solidFill>
            </a:ln>
            <a:scene3d>
              <a:camera prst="orthographicFront"/>
              <a:lightRig rig="threePt" dir="t"/>
            </a:scene3d>
            <a:sp3d>
              <a:bevelT w="0" h="0"/>
            </a:sp3d>
          </c:spPr>
          <c:invertIfNegative val="0"/>
          <c:dPt>
            <c:idx val="0"/>
            <c:invertIfNegative val="0"/>
            <c:bubble3D val="0"/>
            <c:extLst>
              <c:ext xmlns:c16="http://schemas.microsoft.com/office/drawing/2014/chart" uri="{C3380CC4-5D6E-409C-BE32-E72D297353CC}">
                <c16:uniqueId val="{00000001-5640-4AF7-BF58-E04464C5F302}"/>
              </c:ext>
            </c:extLst>
          </c:dPt>
          <c:dPt>
            <c:idx val="1"/>
            <c:invertIfNegative val="0"/>
            <c:bubble3D val="0"/>
            <c:extLst>
              <c:ext xmlns:c16="http://schemas.microsoft.com/office/drawing/2014/chart" uri="{C3380CC4-5D6E-409C-BE32-E72D297353CC}">
                <c16:uniqueId val="{00000003-5640-4AF7-BF58-E04464C5F302}"/>
              </c:ext>
            </c:extLst>
          </c:dPt>
          <c:dPt>
            <c:idx val="2"/>
            <c:invertIfNegative val="0"/>
            <c:bubble3D val="0"/>
            <c:extLst>
              <c:ext xmlns:c16="http://schemas.microsoft.com/office/drawing/2014/chart" uri="{C3380CC4-5D6E-409C-BE32-E72D297353CC}">
                <c16:uniqueId val="{00000005-5640-4AF7-BF58-E04464C5F302}"/>
              </c:ext>
            </c:extLst>
          </c:dPt>
          <c:dLbls>
            <c:spPr>
              <a:noFill/>
              <a:ln>
                <a:noFill/>
              </a:ln>
              <a:effectLst/>
            </c:spPr>
            <c:txPr>
              <a:bodyPr/>
              <a:lstStyle/>
              <a:p>
                <a:pPr algn="ctr">
                  <a:defRPr lang="es-MX" sz="1100" b="1" i="0" u="none" strike="noStrike" kern="1200" baseline="0">
                    <a:solidFill>
                      <a:schemeClr val="tx1">
                        <a:lumMod val="75000"/>
                        <a:lumOff val="25000"/>
                      </a:schemeClr>
                    </a:solidFill>
                    <a:effectLst/>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Hoja1!$A$2:$A$6</c:f>
              <c:strCache>
                <c:ptCount val="5"/>
                <c:pt idx="0">
                  <c:v>Ninguno</c:v>
                </c:pt>
                <c:pt idx="1">
                  <c:v>Uno</c:v>
                </c:pt>
                <c:pt idx="2">
                  <c:v>Dos</c:v>
                </c:pt>
                <c:pt idx="3">
                  <c:v>Tres</c:v>
                </c:pt>
                <c:pt idx="4">
                  <c:v>Cuatro o más</c:v>
                </c:pt>
              </c:strCache>
            </c:strRef>
          </c:cat>
          <c:val>
            <c:numRef>
              <c:f>Hoja1!$B$2:$B$6</c:f>
              <c:numCache>
                <c:formatCode>###0.0%</c:formatCode>
                <c:ptCount val="5"/>
                <c:pt idx="0">
                  <c:v>0</c:v>
                </c:pt>
                <c:pt idx="1">
                  <c:v>0.25</c:v>
                </c:pt>
                <c:pt idx="2">
                  <c:v>0.42</c:v>
                </c:pt>
                <c:pt idx="3">
                  <c:v>0.22</c:v>
                </c:pt>
                <c:pt idx="4">
                  <c:v>0.11</c:v>
                </c:pt>
              </c:numCache>
            </c:numRef>
          </c:val>
          <c:extLst>
            <c:ext xmlns:c16="http://schemas.microsoft.com/office/drawing/2014/chart" uri="{C3380CC4-5D6E-409C-BE32-E72D297353CC}">
              <c16:uniqueId val="{00000006-5640-4AF7-BF58-E04464C5F302}"/>
            </c:ext>
          </c:extLst>
        </c:ser>
        <c:dLbls>
          <c:showLegendKey val="0"/>
          <c:showVal val="0"/>
          <c:showCatName val="0"/>
          <c:showSerName val="0"/>
          <c:showPercent val="0"/>
          <c:showBubbleSize val="0"/>
        </c:dLbls>
        <c:gapWidth val="25"/>
        <c:gapDepth val="138"/>
        <c:shape val="box"/>
        <c:axId val="229664160"/>
        <c:axId val="229664552"/>
        <c:axId val="0"/>
      </c:bar3DChart>
      <c:catAx>
        <c:axId val="229664160"/>
        <c:scaling>
          <c:orientation val="maxMin"/>
        </c:scaling>
        <c:delete val="1"/>
        <c:axPos val="l"/>
        <c:numFmt formatCode="General" sourceLinked="0"/>
        <c:majorTickMark val="out"/>
        <c:minorTickMark val="none"/>
        <c:tickLblPos val="nextTo"/>
        <c:crossAx val="229664552"/>
        <c:crosses val="autoZero"/>
        <c:auto val="1"/>
        <c:lblAlgn val="ctr"/>
        <c:lblOffset val="100"/>
        <c:noMultiLvlLbl val="0"/>
      </c:catAx>
      <c:valAx>
        <c:axId val="229664552"/>
        <c:scaling>
          <c:orientation val="minMax"/>
          <c:max val="1"/>
        </c:scaling>
        <c:delete val="1"/>
        <c:axPos val="t"/>
        <c:numFmt formatCode="###0.0%" sourceLinked="1"/>
        <c:majorTickMark val="out"/>
        <c:minorTickMark val="none"/>
        <c:tickLblPos val="nextTo"/>
        <c:crossAx val="229664160"/>
        <c:crosses val="autoZero"/>
        <c:crossBetween val="between"/>
      </c:valAx>
    </c:plotArea>
    <c:plotVisOnly val="1"/>
    <c:dispBlanksAs val="gap"/>
    <c:showDLblsOverMax val="0"/>
  </c:chart>
  <c:txPr>
    <a:bodyPr/>
    <a:lstStyle/>
    <a:p>
      <a:pPr>
        <a:defRPr sz="1800"/>
      </a:pPr>
      <a:endParaRPr lang="es-MX"/>
    </a:p>
  </c:txPr>
  <c:externalData r:id="rId1">
    <c:autoUpdate val="0"/>
  </c:externalData>
</c:chartSpace>
</file>

<file path=ppt/charts/chart4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0"/>
      <c:rotY val="0"/>
      <c:rAngAx val="0"/>
      <c:perspective val="0"/>
    </c:view3D>
    <c:floor>
      <c:thickness val="0"/>
    </c:floor>
    <c:sideWall>
      <c:thickness val="0"/>
    </c:sideWall>
    <c:backWall>
      <c:thickness val="0"/>
    </c:backWall>
    <c:plotArea>
      <c:layout>
        <c:manualLayout>
          <c:layoutTarget val="inner"/>
          <c:xMode val="edge"/>
          <c:yMode val="edge"/>
          <c:x val="1.0880031687807616E-2"/>
          <c:y val="1.1600389678645391E-3"/>
          <c:w val="0.77384872913431302"/>
          <c:h val="0.96627898152161495"/>
        </c:manualLayout>
      </c:layout>
      <c:bar3DChart>
        <c:barDir val="bar"/>
        <c:grouping val="clustered"/>
        <c:varyColors val="0"/>
        <c:ser>
          <c:idx val="0"/>
          <c:order val="0"/>
          <c:tx>
            <c:strRef>
              <c:f>Hoja1!$B$1</c:f>
              <c:strCache>
                <c:ptCount val="1"/>
                <c:pt idx="0">
                  <c:v>Serie 1</c:v>
                </c:pt>
              </c:strCache>
            </c:strRef>
          </c:tx>
          <c:spPr>
            <a:gradFill flip="none" rotWithShape="1">
              <a:gsLst>
                <a:gs pos="0">
                  <a:schemeClr val="accent5">
                    <a:lumMod val="50000"/>
                    <a:shade val="30000"/>
                    <a:satMod val="115000"/>
                  </a:schemeClr>
                </a:gs>
                <a:gs pos="50000">
                  <a:schemeClr val="accent5">
                    <a:lumMod val="50000"/>
                    <a:shade val="67500"/>
                    <a:satMod val="115000"/>
                  </a:schemeClr>
                </a:gs>
                <a:gs pos="100000">
                  <a:schemeClr val="accent5">
                    <a:lumMod val="50000"/>
                    <a:shade val="100000"/>
                    <a:satMod val="115000"/>
                  </a:schemeClr>
                </a:gs>
              </a:gsLst>
              <a:lin ang="10800000" scaled="1"/>
              <a:tileRect/>
            </a:gradFill>
            <a:ln>
              <a:solidFill>
                <a:schemeClr val="tx1">
                  <a:lumMod val="95000"/>
                  <a:lumOff val="5000"/>
                </a:schemeClr>
              </a:solidFill>
            </a:ln>
            <a:scene3d>
              <a:camera prst="orthographicFront"/>
              <a:lightRig rig="threePt" dir="t"/>
            </a:scene3d>
            <a:sp3d>
              <a:bevelT w="0" h="0"/>
            </a:sp3d>
          </c:spPr>
          <c:invertIfNegative val="0"/>
          <c:dPt>
            <c:idx val="0"/>
            <c:invertIfNegative val="0"/>
            <c:bubble3D val="0"/>
            <c:extLst>
              <c:ext xmlns:c16="http://schemas.microsoft.com/office/drawing/2014/chart" uri="{C3380CC4-5D6E-409C-BE32-E72D297353CC}">
                <c16:uniqueId val="{00000001-6AC5-4A03-8938-CB3458CE9016}"/>
              </c:ext>
            </c:extLst>
          </c:dPt>
          <c:dPt>
            <c:idx val="1"/>
            <c:invertIfNegative val="0"/>
            <c:bubble3D val="0"/>
            <c:extLst>
              <c:ext xmlns:c16="http://schemas.microsoft.com/office/drawing/2014/chart" uri="{C3380CC4-5D6E-409C-BE32-E72D297353CC}">
                <c16:uniqueId val="{00000003-6AC5-4A03-8938-CB3458CE9016}"/>
              </c:ext>
            </c:extLst>
          </c:dPt>
          <c:dPt>
            <c:idx val="2"/>
            <c:invertIfNegative val="0"/>
            <c:bubble3D val="0"/>
            <c:extLst>
              <c:ext xmlns:c16="http://schemas.microsoft.com/office/drawing/2014/chart" uri="{C3380CC4-5D6E-409C-BE32-E72D297353CC}">
                <c16:uniqueId val="{00000005-6AC5-4A03-8938-CB3458CE9016}"/>
              </c:ext>
            </c:extLst>
          </c:dPt>
          <c:dLbls>
            <c:dLbl>
              <c:idx val="1"/>
              <c:layout>
                <c:manualLayout>
                  <c:x val="-2.6942970006322051E-2"/>
                  <c:y val="2.7969465838360841E-17"/>
                </c:manualLayout>
              </c:layout>
              <c:showLegendKey val="0"/>
              <c:showVal val="1"/>
              <c:showCatName val="0"/>
              <c:showSerName val="0"/>
              <c:showPercent val="0"/>
              <c:showBubbleSize val="0"/>
              <c:extLst>
                <c:ext xmlns:c15="http://schemas.microsoft.com/office/drawing/2012/chart" uri="{CE6537A1-D6FC-4f65-9D91-7224C49458BB}">
                  <c15:layout>
                    <c:manualLayout>
                      <c:w val="0.29944936630983143"/>
                      <c:h val="9.1110316131092259E-2"/>
                    </c:manualLayout>
                  </c15:layout>
                </c:ext>
                <c:ext xmlns:c16="http://schemas.microsoft.com/office/drawing/2014/chart" uri="{C3380CC4-5D6E-409C-BE32-E72D297353CC}">
                  <c16:uniqueId val="{00000003-6AC5-4A03-8938-CB3458CE9016}"/>
                </c:ext>
              </c:extLst>
            </c:dLbl>
            <c:dLbl>
              <c:idx val="2"/>
              <c:layout>
                <c:manualLayout>
                  <c:x val="-1.9502876290337996E-2"/>
                  <c:y val="5.5938931676721683E-17"/>
                </c:manualLayout>
              </c:layout>
              <c:showLegendKey val="0"/>
              <c:showVal val="1"/>
              <c:showCatName val="0"/>
              <c:showSerName val="0"/>
              <c:showPercent val="0"/>
              <c:showBubbleSize val="0"/>
              <c:extLst>
                <c:ext xmlns:c15="http://schemas.microsoft.com/office/drawing/2012/chart" uri="{CE6537A1-D6FC-4f65-9D91-7224C49458BB}">
                  <c15:layout>
                    <c:manualLayout>
                      <c:w val="0.25786078529534318"/>
                      <c:h val="9.1110316131092259E-2"/>
                    </c:manualLayout>
                  </c15:layout>
                </c:ext>
                <c:ext xmlns:c16="http://schemas.microsoft.com/office/drawing/2014/chart" uri="{C3380CC4-5D6E-409C-BE32-E72D297353CC}">
                  <c16:uniqueId val="{00000005-6AC5-4A03-8938-CB3458CE9016}"/>
                </c:ext>
              </c:extLst>
            </c:dLbl>
            <c:dLbl>
              <c:idx val="3"/>
              <c:layout>
                <c:manualLayout>
                  <c:x val="-3.2504537873971492E-2"/>
                  <c:y val="0"/>
                </c:manualLayout>
              </c:layout>
              <c:showLegendKey val="0"/>
              <c:showVal val="1"/>
              <c:showCatName val="0"/>
              <c:showSerName val="0"/>
              <c:showPercent val="0"/>
              <c:showBubbleSize val="0"/>
              <c:extLst>
                <c:ext xmlns:c15="http://schemas.microsoft.com/office/drawing/2012/chart" uri="{CE6537A1-D6FC-4f65-9D91-7224C49458BB}">
                  <c15:layout>
                    <c:manualLayout>
                      <c:w val="0.24485886776845117"/>
                      <c:h val="9.1110316131092259E-2"/>
                    </c:manualLayout>
                  </c15:layout>
                </c:ext>
                <c:ext xmlns:c16="http://schemas.microsoft.com/office/drawing/2014/chart" uri="{C3380CC4-5D6E-409C-BE32-E72D297353CC}">
                  <c16:uniqueId val="{00000006-6AC5-4A03-8938-CB3458CE9016}"/>
                </c:ext>
              </c:extLst>
            </c:dLbl>
            <c:spPr>
              <a:noFill/>
              <a:ln>
                <a:noFill/>
              </a:ln>
              <a:effectLst/>
            </c:spPr>
            <c:txPr>
              <a:bodyPr/>
              <a:lstStyle/>
              <a:p>
                <a:pPr algn="ctr">
                  <a:defRPr lang="es-MX" sz="1100" b="1" i="0" u="none" strike="noStrike" kern="1200" baseline="0">
                    <a:solidFill>
                      <a:schemeClr val="tx1">
                        <a:lumMod val="75000"/>
                        <a:lumOff val="25000"/>
                      </a:schemeClr>
                    </a:solidFill>
                    <a:effectLst/>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Hoja1!$A$2:$A$6</c:f>
              <c:strCache>
                <c:ptCount val="5"/>
                <c:pt idx="0">
                  <c:v>Ninguno</c:v>
                </c:pt>
                <c:pt idx="1">
                  <c:v>Uno</c:v>
                </c:pt>
                <c:pt idx="2">
                  <c:v>Dos</c:v>
                </c:pt>
                <c:pt idx="3">
                  <c:v>Tres</c:v>
                </c:pt>
                <c:pt idx="4">
                  <c:v>Cuatro o más</c:v>
                </c:pt>
              </c:strCache>
            </c:strRef>
          </c:cat>
          <c:val>
            <c:numRef>
              <c:f>Hoja1!$B$2:$B$6</c:f>
              <c:numCache>
                <c:formatCode>###0.0%</c:formatCode>
                <c:ptCount val="5"/>
                <c:pt idx="0">
                  <c:v>0</c:v>
                </c:pt>
                <c:pt idx="1">
                  <c:v>0.24</c:v>
                </c:pt>
                <c:pt idx="2">
                  <c:v>0.42499999999999999</c:v>
                </c:pt>
                <c:pt idx="3">
                  <c:v>0.24399999999999999</c:v>
                </c:pt>
                <c:pt idx="4">
                  <c:v>9.0999999999999998E-2</c:v>
                </c:pt>
              </c:numCache>
            </c:numRef>
          </c:val>
          <c:extLst>
            <c:ext xmlns:c16="http://schemas.microsoft.com/office/drawing/2014/chart" uri="{C3380CC4-5D6E-409C-BE32-E72D297353CC}">
              <c16:uniqueId val="{00000008-6AC5-4A03-8938-CB3458CE9016}"/>
            </c:ext>
          </c:extLst>
        </c:ser>
        <c:dLbls>
          <c:showLegendKey val="0"/>
          <c:showVal val="0"/>
          <c:showCatName val="0"/>
          <c:showSerName val="0"/>
          <c:showPercent val="0"/>
          <c:showBubbleSize val="0"/>
        </c:dLbls>
        <c:gapWidth val="25"/>
        <c:gapDepth val="138"/>
        <c:shape val="box"/>
        <c:axId val="229664160"/>
        <c:axId val="229664552"/>
        <c:axId val="0"/>
      </c:bar3DChart>
      <c:catAx>
        <c:axId val="229664160"/>
        <c:scaling>
          <c:orientation val="maxMin"/>
        </c:scaling>
        <c:delete val="1"/>
        <c:axPos val="l"/>
        <c:numFmt formatCode="General" sourceLinked="0"/>
        <c:majorTickMark val="out"/>
        <c:minorTickMark val="none"/>
        <c:tickLblPos val="nextTo"/>
        <c:crossAx val="229664552"/>
        <c:crosses val="autoZero"/>
        <c:auto val="1"/>
        <c:lblAlgn val="ctr"/>
        <c:lblOffset val="100"/>
        <c:noMultiLvlLbl val="0"/>
      </c:catAx>
      <c:valAx>
        <c:axId val="229664552"/>
        <c:scaling>
          <c:orientation val="minMax"/>
          <c:max val="1"/>
        </c:scaling>
        <c:delete val="1"/>
        <c:axPos val="t"/>
        <c:numFmt formatCode="###0.0%" sourceLinked="1"/>
        <c:majorTickMark val="out"/>
        <c:minorTickMark val="none"/>
        <c:tickLblPos val="nextTo"/>
        <c:crossAx val="229664160"/>
        <c:crosses val="autoZero"/>
        <c:crossBetween val="between"/>
      </c:valAx>
    </c:plotArea>
    <c:plotVisOnly val="1"/>
    <c:dispBlanksAs val="gap"/>
    <c:showDLblsOverMax val="0"/>
  </c:chart>
  <c:txPr>
    <a:bodyPr/>
    <a:lstStyle/>
    <a:p>
      <a:pPr>
        <a:defRPr sz="1800"/>
      </a:pPr>
      <a:endParaRPr lang="es-MX"/>
    </a:p>
  </c:txPr>
  <c:externalData r:id="rId1">
    <c:autoUpdate val="0"/>
  </c:externalData>
</c:chartSpace>
</file>

<file path=ppt/charts/chart4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0"/>
      <c:rotY val="0"/>
      <c:rAngAx val="0"/>
      <c:perspective val="0"/>
    </c:view3D>
    <c:floor>
      <c:thickness val="0"/>
    </c:floor>
    <c:sideWall>
      <c:thickness val="0"/>
    </c:sideWall>
    <c:backWall>
      <c:thickness val="0"/>
    </c:backWall>
    <c:plotArea>
      <c:layout>
        <c:manualLayout>
          <c:layoutTarget val="inner"/>
          <c:xMode val="edge"/>
          <c:yMode val="edge"/>
          <c:x val="1.0880031687807616E-2"/>
          <c:y val="1.1600389678645391E-3"/>
          <c:w val="0.77384872913431302"/>
          <c:h val="0.96627898152161495"/>
        </c:manualLayout>
      </c:layout>
      <c:bar3DChart>
        <c:barDir val="bar"/>
        <c:grouping val="clustered"/>
        <c:varyColors val="0"/>
        <c:ser>
          <c:idx val="0"/>
          <c:order val="0"/>
          <c:tx>
            <c:strRef>
              <c:f>Hoja1!$B$1</c:f>
              <c:strCache>
                <c:ptCount val="1"/>
                <c:pt idx="0">
                  <c:v>Serie 1</c:v>
                </c:pt>
              </c:strCache>
            </c:strRef>
          </c:tx>
          <c:spPr>
            <a:gradFill flip="none" rotWithShape="1">
              <a:gsLst>
                <a:gs pos="0">
                  <a:schemeClr val="accent5">
                    <a:lumMod val="50000"/>
                    <a:shade val="30000"/>
                    <a:satMod val="115000"/>
                  </a:schemeClr>
                </a:gs>
                <a:gs pos="50000">
                  <a:schemeClr val="accent5">
                    <a:lumMod val="50000"/>
                    <a:shade val="67500"/>
                    <a:satMod val="115000"/>
                  </a:schemeClr>
                </a:gs>
                <a:gs pos="100000">
                  <a:schemeClr val="accent5">
                    <a:lumMod val="50000"/>
                    <a:shade val="100000"/>
                    <a:satMod val="115000"/>
                  </a:schemeClr>
                </a:gs>
              </a:gsLst>
              <a:lin ang="10800000" scaled="1"/>
              <a:tileRect/>
            </a:gradFill>
            <a:ln>
              <a:solidFill>
                <a:schemeClr val="tx1">
                  <a:lumMod val="95000"/>
                  <a:lumOff val="5000"/>
                </a:schemeClr>
              </a:solidFill>
            </a:ln>
            <a:scene3d>
              <a:camera prst="orthographicFront"/>
              <a:lightRig rig="threePt" dir="t"/>
            </a:scene3d>
            <a:sp3d>
              <a:bevelT w="0" h="0"/>
            </a:sp3d>
          </c:spPr>
          <c:invertIfNegative val="0"/>
          <c:dPt>
            <c:idx val="0"/>
            <c:invertIfNegative val="0"/>
            <c:bubble3D val="0"/>
            <c:extLst>
              <c:ext xmlns:c16="http://schemas.microsoft.com/office/drawing/2014/chart" uri="{C3380CC4-5D6E-409C-BE32-E72D297353CC}">
                <c16:uniqueId val="{00000000-8308-4A0A-B3A6-AFE42C3D0D37}"/>
              </c:ext>
            </c:extLst>
          </c:dPt>
          <c:dPt>
            <c:idx val="1"/>
            <c:invertIfNegative val="0"/>
            <c:bubble3D val="0"/>
            <c:extLst>
              <c:ext xmlns:c16="http://schemas.microsoft.com/office/drawing/2014/chart" uri="{C3380CC4-5D6E-409C-BE32-E72D297353CC}">
                <c16:uniqueId val="{00000001-8308-4A0A-B3A6-AFE42C3D0D37}"/>
              </c:ext>
            </c:extLst>
          </c:dPt>
          <c:dPt>
            <c:idx val="2"/>
            <c:invertIfNegative val="0"/>
            <c:bubble3D val="0"/>
            <c:extLst>
              <c:ext xmlns:c16="http://schemas.microsoft.com/office/drawing/2014/chart" uri="{C3380CC4-5D6E-409C-BE32-E72D297353CC}">
                <c16:uniqueId val="{00000002-8308-4A0A-B3A6-AFE42C3D0D37}"/>
              </c:ext>
            </c:extLst>
          </c:dPt>
          <c:dLbls>
            <c:dLbl>
              <c:idx val="2"/>
              <c:layout>
                <c:manualLayout>
                  <c:x val="-2.6124349848242211E-2"/>
                  <c:y val="5.5938931676721683E-17"/>
                </c:manualLayout>
              </c:layout>
              <c:showLegendKey val="0"/>
              <c:showVal val="1"/>
              <c:showCatName val="0"/>
              <c:showSerName val="0"/>
              <c:showPercent val="0"/>
              <c:showBubbleSize val="0"/>
              <c:extLst>
                <c:ext xmlns:c15="http://schemas.microsoft.com/office/drawing/2012/chart" uri="{CE6537A1-D6FC-4f65-9D91-7224C49458BB}">
                  <c15:layout>
                    <c:manualLayout>
                      <c:w val="0.2590558413120595"/>
                      <c:h val="9.1110316131092259E-2"/>
                    </c:manualLayout>
                  </c15:layout>
                </c:ext>
                <c:ext xmlns:c16="http://schemas.microsoft.com/office/drawing/2014/chart" uri="{C3380CC4-5D6E-409C-BE32-E72D297353CC}">
                  <c16:uniqueId val="{00000002-8308-4A0A-B3A6-AFE42C3D0D37}"/>
                </c:ext>
              </c:extLst>
            </c:dLbl>
            <c:dLbl>
              <c:idx val="3"/>
              <c:layout>
                <c:manualLayout>
                  <c:x val="-3.2655180180875154E-2"/>
                  <c:y val="0"/>
                </c:manualLayout>
              </c:layout>
              <c:showLegendKey val="0"/>
              <c:showVal val="1"/>
              <c:showCatName val="0"/>
              <c:showSerName val="0"/>
              <c:showPercent val="0"/>
              <c:showBubbleSize val="0"/>
              <c:extLst>
                <c:ext xmlns:c15="http://schemas.microsoft.com/office/drawing/2012/chart" uri="{CE6537A1-D6FC-4f65-9D91-7224C49458BB}">
                  <c15:layout>
                    <c:manualLayout>
                      <c:w val="0.23293149146381723"/>
                      <c:h val="9.1110316131092259E-2"/>
                    </c:manualLayout>
                  </c15:layout>
                </c:ext>
                <c:ext xmlns:c16="http://schemas.microsoft.com/office/drawing/2014/chart" uri="{C3380CC4-5D6E-409C-BE32-E72D297353CC}">
                  <c16:uniqueId val="{00000003-8308-4A0A-B3A6-AFE42C3D0D37}"/>
                </c:ext>
              </c:extLst>
            </c:dLbl>
            <c:spPr>
              <a:noFill/>
              <a:ln>
                <a:noFill/>
              </a:ln>
              <a:effectLst/>
            </c:spPr>
            <c:txPr>
              <a:bodyPr/>
              <a:lstStyle/>
              <a:p>
                <a:pPr algn="ctr">
                  <a:defRPr lang="es-MX" sz="1100" b="1" i="0" u="none" strike="noStrike" kern="1200" baseline="0">
                    <a:solidFill>
                      <a:schemeClr val="tx1">
                        <a:lumMod val="75000"/>
                        <a:lumOff val="25000"/>
                      </a:schemeClr>
                    </a:solidFill>
                    <a:effectLst/>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Hoja1!$A$2:$A$6</c:f>
              <c:strCache>
                <c:ptCount val="5"/>
                <c:pt idx="0">
                  <c:v>Ninguno</c:v>
                </c:pt>
                <c:pt idx="1">
                  <c:v>Uno</c:v>
                </c:pt>
                <c:pt idx="2">
                  <c:v>Dos</c:v>
                </c:pt>
                <c:pt idx="3">
                  <c:v>Tres</c:v>
                </c:pt>
                <c:pt idx="4">
                  <c:v>Cuatro o más</c:v>
                </c:pt>
              </c:strCache>
            </c:strRef>
          </c:cat>
          <c:val>
            <c:numRef>
              <c:f>Hoja1!$B$2:$B$6</c:f>
              <c:numCache>
                <c:formatCode>###0.0%</c:formatCode>
                <c:ptCount val="5"/>
                <c:pt idx="0">
                  <c:v>1E-3</c:v>
                </c:pt>
                <c:pt idx="1">
                  <c:v>0.255</c:v>
                </c:pt>
                <c:pt idx="2">
                  <c:v>0.42699999999999999</c:v>
                </c:pt>
                <c:pt idx="3">
                  <c:v>0.23799999999999999</c:v>
                </c:pt>
                <c:pt idx="4">
                  <c:v>7.9000000000000001E-2</c:v>
                </c:pt>
              </c:numCache>
            </c:numRef>
          </c:val>
          <c:extLst>
            <c:ext xmlns:c16="http://schemas.microsoft.com/office/drawing/2014/chart" uri="{C3380CC4-5D6E-409C-BE32-E72D297353CC}">
              <c16:uniqueId val="{00000005-8308-4A0A-B3A6-AFE42C3D0D37}"/>
            </c:ext>
          </c:extLst>
        </c:ser>
        <c:dLbls>
          <c:showLegendKey val="0"/>
          <c:showVal val="0"/>
          <c:showCatName val="0"/>
          <c:showSerName val="0"/>
          <c:showPercent val="0"/>
          <c:showBubbleSize val="0"/>
        </c:dLbls>
        <c:gapWidth val="25"/>
        <c:gapDepth val="138"/>
        <c:shape val="box"/>
        <c:axId val="229664160"/>
        <c:axId val="229664552"/>
        <c:axId val="0"/>
      </c:bar3DChart>
      <c:catAx>
        <c:axId val="229664160"/>
        <c:scaling>
          <c:orientation val="maxMin"/>
        </c:scaling>
        <c:delete val="1"/>
        <c:axPos val="l"/>
        <c:numFmt formatCode="General" sourceLinked="0"/>
        <c:majorTickMark val="out"/>
        <c:minorTickMark val="none"/>
        <c:tickLblPos val="nextTo"/>
        <c:crossAx val="229664552"/>
        <c:crosses val="autoZero"/>
        <c:auto val="1"/>
        <c:lblAlgn val="ctr"/>
        <c:lblOffset val="100"/>
        <c:noMultiLvlLbl val="0"/>
      </c:catAx>
      <c:valAx>
        <c:axId val="229664552"/>
        <c:scaling>
          <c:orientation val="minMax"/>
          <c:max val="1"/>
        </c:scaling>
        <c:delete val="1"/>
        <c:axPos val="t"/>
        <c:numFmt formatCode="###0.0%" sourceLinked="1"/>
        <c:majorTickMark val="out"/>
        <c:minorTickMark val="none"/>
        <c:tickLblPos val="nextTo"/>
        <c:crossAx val="229664160"/>
        <c:crosses val="autoZero"/>
        <c:crossBetween val="between"/>
      </c:valAx>
    </c:plotArea>
    <c:plotVisOnly val="1"/>
    <c:dispBlanksAs val="gap"/>
    <c:showDLblsOverMax val="0"/>
  </c:chart>
  <c:txPr>
    <a:bodyPr/>
    <a:lstStyle/>
    <a:p>
      <a:pPr>
        <a:defRPr sz="1800"/>
      </a:pPr>
      <a:endParaRPr lang="es-MX"/>
    </a:p>
  </c:txPr>
  <c:externalData r:id="rId1">
    <c:autoUpdate val="0"/>
  </c:externalData>
</c:chartSpace>
</file>

<file path=ppt/charts/chart4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0"/>
      <c:rotY val="0"/>
      <c:rAngAx val="0"/>
      <c:perspective val="0"/>
    </c:view3D>
    <c:floor>
      <c:thickness val="0"/>
    </c:floor>
    <c:sideWall>
      <c:thickness val="0"/>
    </c:sideWall>
    <c:backWall>
      <c:thickness val="0"/>
    </c:backWall>
    <c:plotArea>
      <c:layout>
        <c:manualLayout>
          <c:layoutTarget val="inner"/>
          <c:xMode val="edge"/>
          <c:yMode val="edge"/>
          <c:x val="1.0880031687807616E-2"/>
          <c:y val="1.1600389678645391E-3"/>
          <c:w val="0.77384872913431302"/>
          <c:h val="0.96627898152161495"/>
        </c:manualLayout>
      </c:layout>
      <c:bar3DChart>
        <c:barDir val="bar"/>
        <c:grouping val="clustered"/>
        <c:varyColors val="0"/>
        <c:ser>
          <c:idx val="0"/>
          <c:order val="0"/>
          <c:tx>
            <c:strRef>
              <c:f>Hoja1!$B$1</c:f>
              <c:strCache>
                <c:ptCount val="1"/>
                <c:pt idx="0">
                  <c:v>Serie 1</c:v>
                </c:pt>
              </c:strCache>
            </c:strRef>
          </c:tx>
          <c:spPr>
            <a:gradFill flip="none" rotWithShape="1">
              <a:gsLst>
                <a:gs pos="0">
                  <a:schemeClr val="accent5">
                    <a:lumMod val="50000"/>
                    <a:shade val="30000"/>
                    <a:satMod val="115000"/>
                  </a:schemeClr>
                </a:gs>
                <a:gs pos="50000">
                  <a:schemeClr val="accent5">
                    <a:lumMod val="50000"/>
                    <a:shade val="67500"/>
                    <a:satMod val="115000"/>
                  </a:schemeClr>
                </a:gs>
                <a:gs pos="100000">
                  <a:schemeClr val="accent5">
                    <a:lumMod val="50000"/>
                    <a:shade val="100000"/>
                    <a:satMod val="115000"/>
                  </a:schemeClr>
                </a:gs>
              </a:gsLst>
              <a:lin ang="10800000" scaled="1"/>
              <a:tileRect/>
            </a:gradFill>
            <a:ln>
              <a:solidFill>
                <a:schemeClr val="tx1">
                  <a:lumMod val="95000"/>
                  <a:lumOff val="5000"/>
                </a:schemeClr>
              </a:solidFill>
            </a:ln>
            <a:scene3d>
              <a:camera prst="orthographicFront"/>
              <a:lightRig rig="threePt" dir="t"/>
            </a:scene3d>
            <a:sp3d>
              <a:bevelT w="0" h="0"/>
            </a:sp3d>
          </c:spPr>
          <c:invertIfNegative val="0"/>
          <c:dPt>
            <c:idx val="0"/>
            <c:invertIfNegative val="0"/>
            <c:bubble3D val="0"/>
            <c:extLst>
              <c:ext xmlns:c16="http://schemas.microsoft.com/office/drawing/2014/chart" uri="{C3380CC4-5D6E-409C-BE32-E72D297353CC}">
                <c16:uniqueId val="{00000000-495E-4087-A101-15B89CBBBED7}"/>
              </c:ext>
            </c:extLst>
          </c:dPt>
          <c:dPt>
            <c:idx val="1"/>
            <c:invertIfNegative val="0"/>
            <c:bubble3D val="0"/>
            <c:extLst>
              <c:ext xmlns:c16="http://schemas.microsoft.com/office/drawing/2014/chart" uri="{C3380CC4-5D6E-409C-BE32-E72D297353CC}">
                <c16:uniqueId val="{00000001-495E-4087-A101-15B89CBBBED7}"/>
              </c:ext>
            </c:extLst>
          </c:dPt>
          <c:dPt>
            <c:idx val="2"/>
            <c:invertIfNegative val="0"/>
            <c:bubble3D val="0"/>
            <c:extLst>
              <c:ext xmlns:c16="http://schemas.microsoft.com/office/drawing/2014/chart" uri="{C3380CC4-5D6E-409C-BE32-E72D297353CC}">
                <c16:uniqueId val="{00000002-495E-4087-A101-15B89CBBBED7}"/>
              </c:ext>
            </c:extLst>
          </c:dPt>
          <c:dLbls>
            <c:dLbl>
              <c:idx val="2"/>
              <c:layout>
                <c:manualLayout>
                  <c:x val="-2.167635977407566E-2"/>
                  <c:y val="3.051730214747971E-3"/>
                </c:manualLayout>
              </c:layout>
              <c:showLegendKey val="0"/>
              <c:showVal val="1"/>
              <c:showCatName val="0"/>
              <c:showSerName val="0"/>
              <c:showPercent val="0"/>
              <c:showBubbleSize val="0"/>
              <c:extLst>
                <c:ext xmlns:c15="http://schemas.microsoft.com/office/drawing/2012/chart" uri="{CE6537A1-D6FC-4f65-9D91-7224C49458BB}">
                  <c15:layout>
                    <c:manualLayout>
                      <c:w val="0.25185092348670968"/>
                      <c:h val="9.1110316131092259E-2"/>
                    </c:manualLayout>
                  </c15:layout>
                </c:ext>
                <c:ext xmlns:c16="http://schemas.microsoft.com/office/drawing/2014/chart" uri="{C3380CC4-5D6E-409C-BE32-E72D297353CC}">
                  <c16:uniqueId val="{00000002-495E-4087-A101-15B89CBBBED7}"/>
                </c:ext>
              </c:extLst>
            </c:dLbl>
            <c:dLbl>
              <c:idx val="3"/>
              <c:layout>
                <c:manualLayout>
                  <c:x val="-3.7159648063638022E-2"/>
                  <c:y val="0"/>
                </c:manualLayout>
              </c:layout>
              <c:showLegendKey val="0"/>
              <c:showVal val="1"/>
              <c:showCatName val="0"/>
              <c:showSerName val="0"/>
              <c:showPercent val="0"/>
              <c:showBubbleSize val="0"/>
              <c:extLst>
                <c:ext xmlns:c15="http://schemas.microsoft.com/office/drawing/2012/chart" uri="{CE6537A1-D6FC-4f65-9D91-7224C49458BB}">
                  <c15:layout>
                    <c:manualLayout>
                      <c:w val="0.25185092348670968"/>
                      <c:h val="9.1110316131092259E-2"/>
                    </c:manualLayout>
                  </c15:layout>
                </c:ext>
                <c:ext xmlns:c16="http://schemas.microsoft.com/office/drawing/2014/chart" uri="{C3380CC4-5D6E-409C-BE32-E72D297353CC}">
                  <c16:uniqueId val="{00000003-495E-4087-A101-15B89CBBBED7}"/>
                </c:ext>
              </c:extLst>
            </c:dLbl>
            <c:spPr>
              <a:noFill/>
              <a:ln>
                <a:noFill/>
              </a:ln>
              <a:effectLst/>
            </c:spPr>
            <c:txPr>
              <a:bodyPr/>
              <a:lstStyle/>
              <a:p>
                <a:pPr algn="ctr">
                  <a:defRPr lang="es-MX" sz="1100" b="1" i="0" u="none" strike="noStrike" kern="1200" baseline="0">
                    <a:solidFill>
                      <a:schemeClr val="tx1">
                        <a:lumMod val="75000"/>
                        <a:lumOff val="25000"/>
                      </a:schemeClr>
                    </a:solidFill>
                    <a:effectLst/>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Hoja1!$A$2:$A$6</c:f>
              <c:strCache>
                <c:ptCount val="5"/>
                <c:pt idx="0">
                  <c:v>Ninguno</c:v>
                </c:pt>
                <c:pt idx="1">
                  <c:v>Uno</c:v>
                </c:pt>
                <c:pt idx="2">
                  <c:v>Dos</c:v>
                </c:pt>
                <c:pt idx="3">
                  <c:v>Tres</c:v>
                </c:pt>
                <c:pt idx="4">
                  <c:v>Cuatro o más</c:v>
                </c:pt>
              </c:strCache>
            </c:strRef>
          </c:cat>
          <c:val>
            <c:numRef>
              <c:f>Hoja1!$B$2:$B$6</c:f>
              <c:numCache>
                <c:formatCode>###0.0%</c:formatCode>
                <c:ptCount val="5"/>
                <c:pt idx="0">
                  <c:v>0</c:v>
                </c:pt>
                <c:pt idx="1">
                  <c:v>0.27100000000000002</c:v>
                </c:pt>
                <c:pt idx="2">
                  <c:v>0.40500000000000003</c:v>
                </c:pt>
                <c:pt idx="3">
                  <c:v>0.23300000000000001</c:v>
                </c:pt>
                <c:pt idx="4">
                  <c:v>9.0999999999999998E-2</c:v>
                </c:pt>
              </c:numCache>
            </c:numRef>
          </c:val>
          <c:extLst>
            <c:ext xmlns:c16="http://schemas.microsoft.com/office/drawing/2014/chart" uri="{C3380CC4-5D6E-409C-BE32-E72D297353CC}">
              <c16:uniqueId val="{00000005-495E-4087-A101-15B89CBBBED7}"/>
            </c:ext>
          </c:extLst>
        </c:ser>
        <c:dLbls>
          <c:showLegendKey val="0"/>
          <c:showVal val="0"/>
          <c:showCatName val="0"/>
          <c:showSerName val="0"/>
          <c:showPercent val="0"/>
          <c:showBubbleSize val="0"/>
        </c:dLbls>
        <c:gapWidth val="25"/>
        <c:gapDepth val="138"/>
        <c:shape val="box"/>
        <c:axId val="229664160"/>
        <c:axId val="229664552"/>
        <c:axId val="0"/>
      </c:bar3DChart>
      <c:catAx>
        <c:axId val="229664160"/>
        <c:scaling>
          <c:orientation val="maxMin"/>
        </c:scaling>
        <c:delete val="1"/>
        <c:axPos val="l"/>
        <c:numFmt formatCode="General" sourceLinked="0"/>
        <c:majorTickMark val="out"/>
        <c:minorTickMark val="none"/>
        <c:tickLblPos val="nextTo"/>
        <c:crossAx val="229664552"/>
        <c:crosses val="autoZero"/>
        <c:auto val="1"/>
        <c:lblAlgn val="ctr"/>
        <c:lblOffset val="100"/>
        <c:noMultiLvlLbl val="0"/>
      </c:catAx>
      <c:valAx>
        <c:axId val="229664552"/>
        <c:scaling>
          <c:orientation val="minMax"/>
          <c:max val="1"/>
        </c:scaling>
        <c:delete val="1"/>
        <c:axPos val="t"/>
        <c:numFmt formatCode="###0.0%" sourceLinked="1"/>
        <c:majorTickMark val="out"/>
        <c:minorTickMark val="none"/>
        <c:tickLblPos val="nextTo"/>
        <c:crossAx val="229664160"/>
        <c:crosses val="autoZero"/>
        <c:crossBetween val="between"/>
      </c:valAx>
    </c:plotArea>
    <c:plotVisOnly val="1"/>
    <c:dispBlanksAs val="gap"/>
    <c:showDLblsOverMax val="0"/>
  </c:chart>
  <c:txPr>
    <a:bodyPr/>
    <a:lstStyle/>
    <a:p>
      <a:pPr>
        <a:defRPr sz="1800"/>
      </a:pPr>
      <a:endParaRPr lang="es-MX"/>
    </a:p>
  </c:txPr>
  <c:externalData r:id="rId1">
    <c:autoUpdate val="0"/>
  </c:externalData>
</c:chartSpace>
</file>

<file path=ppt/charts/chart4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0"/>
      <c:rotY val="0"/>
      <c:rAngAx val="0"/>
      <c:perspective val="0"/>
    </c:view3D>
    <c:floor>
      <c:thickness val="0"/>
    </c:floor>
    <c:sideWall>
      <c:thickness val="0"/>
    </c:sideWall>
    <c:backWall>
      <c:thickness val="0"/>
    </c:backWall>
    <c:plotArea>
      <c:layout>
        <c:manualLayout>
          <c:layoutTarget val="inner"/>
          <c:xMode val="edge"/>
          <c:yMode val="edge"/>
          <c:x val="1.0880031687807616E-2"/>
          <c:y val="1.1600389678645391E-3"/>
          <c:w val="0.73717696982857195"/>
          <c:h val="0.96627898152161495"/>
        </c:manualLayout>
      </c:layout>
      <c:bar3DChart>
        <c:barDir val="bar"/>
        <c:grouping val="clustered"/>
        <c:varyColors val="0"/>
        <c:ser>
          <c:idx val="0"/>
          <c:order val="0"/>
          <c:tx>
            <c:strRef>
              <c:f>Hoja1!$B$1</c:f>
              <c:strCache>
                <c:ptCount val="1"/>
                <c:pt idx="0">
                  <c:v>Serie 1</c:v>
                </c:pt>
              </c:strCache>
            </c:strRef>
          </c:tx>
          <c:spPr>
            <a:gradFill flip="none" rotWithShape="1">
              <a:gsLst>
                <a:gs pos="0">
                  <a:schemeClr val="accent5">
                    <a:lumMod val="50000"/>
                    <a:shade val="30000"/>
                    <a:satMod val="115000"/>
                  </a:schemeClr>
                </a:gs>
                <a:gs pos="50000">
                  <a:schemeClr val="accent5">
                    <a:lumMod val="50000"/>
                    <a:shade val="67500"/>
                    <a:satMod val="115000"/>
                  </a:schemeClr>
                </a:gs>
                <a:gs pos="100000">
                  <a:schemeClr val="accent5">
                    <a:lumMod val="50000"/>
                    <a:shade val="100000"/>
                    <a:satMod val="115000"/>
                  </a:schemeClr>
                </a:gs>
              </a:gsLst>
              <a:lin ang="10800000" scaled="1"/>
              <a:tileRect/>
            </a:gradFill>
            <a:ln>
              <a:solidFill>
                <a:schemeClr val="tx1">
                  <a:lumMod val="95000"/>
                  <a:lumOff val="5000"/>
                </a:schemeClr>
              </a:solidFill>
            </a:ln>
            <a:scene3d>
              <a:camera prst="orthographicFront"/>
              <a:lightRig rig="threePt" dir="t"/>
            </a:scene3d>
            <a:sp3d>
              <a:bevelT w="0" h="0"/>
            </a:sp3d>
          </c:spPr>
          <c:invertIfNegative val="0"/>
          <c:dPt>
            <c:idx val="0"/>
            <c:invertIfNegative val="0"/>
            <c:bubble3D val="0"/>
            <c:extLst>
              <c:ext xmlns:c16="http://schemas.microsoft.com/office/drawing/2014/chart" uri="{C3380CC4-5D6E-409C-BE32-E72D297353CC}">
                <c16:uniqueId val="{00000001-5640-4AF7-BF58-E04464C5F302}"/>
              </c:ext>
            </c:extLst>
          </c:dPt>
          <c:dPt>
            <c:idx val="1"/>
            <c:invertIfNegative val="0"/>
            <c:bubble3D val="0"/>
            <c:extLst>
              <c:ext xmlns:c16="http://schemas.microsoft.com/office/drawing/2014/chart" uri="{C3380CC4-5D6E-409C-BE32-E72D297353CC}">
                <c16:uniqueId val="{00000003-5640-4AF7-BF58-E04464C5F302}"/>
              </c:ext>
            </c:extLst>
          </c:dPt>
          <c:dPt>
            <c:idx val="2"/>
            <c:invertIfNegative val="0"/>
            <c:bubble3D val="0"/>
            <c:extLst>
              <c:ext xmlns:c16="http://schemas.microsoft.com/office/drawing/2014/chart" uri="{C3380CC4-5D6E-409C-BE32-E72D297353CC}">
                <c16:uniqueId val="{00000005-5640-4AF7-BF58-E04464C5F302}"/>
              </c:ext>
            </c:extLst>
          </c:dPt>
          <c:dLbls>
            <c:dLbl>
              <c:idx val="4"/>
              <c:layout>
                <c:manualLayout>
                  <c:x val="-4.1738469409285751E-2"/>
                  <c:y val="3.0518503426889775E-3"/>
                </c:manualLayout>
              </c:layout>
              <c:showLegendKey val="0"/>
              <c:showVal val="1"/>
              <c:showCatName val="0"/>
              <c:showSerName val="0"/>
              <c:showPercent val="0"/>
              <c:showBubbleSize val="0"/>
              <c:extLst>
                <c:ext xmlns:c15="http://schemas.microsoft.com/office/drawing/2012/chart" uri="{CE6537A1-D6FC-4f65-9D91-7224C49458BB}">
                  <c15:layout>
                    <c:manualLayout>
                      <c:w val="0.300342981559376"/>
                      <c:h val="9.8555365406372386E-2"/>
                    </c:manualLayout>
                  </c15:layout>
                </c:ext>
                <c:ext xmlns:c16="http://schemas.microsoft.com/office/drawing/2014/chart" uri="{C3380CC4-5D6E-409C-BE32-E72D297353CC}">
                  <c16:uniqueId val="{00000007-B1BC-4F3C-8D9C-AFB04774D2F6}"/>
                </c:ext>
              </c:extLst>
            </c:dLbl>
            <c:spPr>
              <a:noFill/>
              <a:ln>
                <a:noFill/>
              </a:ln>
              <a:effectLst/>
            </c:spPr>
            <c:txPr>
              <a:bodyPr/>
              <a:lstStyle/>
              <a:p>
                <a:pPr algn="ctr">
                  <a:defRPr lang="es-MX" sz="1100" b="1" i="0" u="none" strike="noStrike" kern="1200" baseline="0">
                    <a:solidFill>
                      <a:schemeClr val="tx1">
                        <a:lumMod val="75000"/>
                        <a:lumOff val="25000"/>
                      </a:schemeClr>
                    </a:solidFill>
                    <a:effectLst/>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Hoja1!$A$2:$A$6</c:f>
              <c:strCache>
                <c:ptCount val="5"/>
                <c:pt idx="0">
                  <c:v>Ninguno</c:v>
                </c:pt>
                <c:pt idx="1">
                  <c:v>Uno</c:v>
                </c:pt>
                <c:pt idx="2">
                  <c:v>Dos</c:v>
                </c:pt>
                <c:pt idx="3">
                  <c:v>Tres</c:v>
                </c:pt>
                <c:pt idx="4">
                  <c:v>Cuatro o más</c:v>
                </c:pt>
              </c:strCache>
            </c:strRef>
          </c:cat>
          <c:val>
            <c:numRef>
              <c:f>Hoja1!$B$2:$B$6</c:f>
              <c:numCache>
                <c:formatCode>###0.0%</c:formatCode>
                <c:ptCount val="5"/>
                <c:pt idx="0">
                  <c:v>0</c:v>
                </c:pt>
                <c:pt idx="1">
                  <c:v>0.04</c:v>
                </c:pt>
                <c:pt idx="2">
                  <c:v>0.13</c:v>
                </c:pt>
                <c:pt idx="3">
                  <c:v>0.22</c:v>
                </c:pt>
                <c:pt idx="4">
                  <c:v>0.61</c:v>
                </c:pt>
              </c:numCache>
            </c:numRef>
          </c:val>
          <c:extLst>
            <c:ext xmlns:c16="http://schemas.microsoft.com/office/drawing/2014/chart" uri="{C3380CC4-5D6E-409C-BE32-E72D297353CC}">
              <c16:uniqueId val="{00000006-5640-4AF7-BF58-E04464C5F302}"/>
            </c:ext>
          </c:extLst>
        </c:ser>
        <c:dLbls>
          <c:showLegendKey val="0"/>
          <c:showVal val="0"/>
          <c:showCatName val="0"/>
          <c:showSerName val="0"/>
          <c:showPercent val="0"/>
          <c:showBubbleSize val="0"/>
        </c:dLbls>
        <c:gapWidth val="25"/>
        <c:gapDepth val="138"/>
        <c:shape val="box"/>
        <c:axId val="229664160"/>
        <c:axId val="229664552"/>
        <c:axId val="0"/>
      </c:bar3DChart>
      <c:catAx>
        <c:axId val="229664160"/>
        <c:scaling>
          <c:orientation val="maxMin"/>
        </c:scaling>
        <c:delete val="1"/>
        <c:axPos val="l"/>
        <c:numFmt formatCode="General" sourceLinked="0"/>
        <c:majorTickMark val="out"/>
        <c:minorTickMark val="none"/>
        <c:tickLblPos val="nextTo"/>
        <c:crossAx val="229664552"/>
        <c:crosses val="autoZero"/>
        <c:auto val="1"/>
        <c:lblAlgn val="ctr"/>
        <c:lblOffset val="100"/>
        <c:noMultiLvlLbl val="0"/>
      </c:catAx>
      <c:valAx>
        <c:axId val="229664552"/>
        <c:scaling>
          <c:orientation val="minMax"/>
          <c:max val="1"/>
        </c:scaling>
        <c:delete val="1"/>
        <c:axPos val="t"/>
        <c:numFmt formatCode="###0.0%" sourceLinked="1"/>
        <c:majorTickMark val="out"/>
        <c:minorTickMark val="none"/>
        <c:tickLblPos val="nextTo"/>
        <c:crossAx val="229664160"/>
        <c:crosses val="autoZero"/>
        <c:crossBetween val="between"/>
      </c:valAx>
    </c:plotArea>
    <c:plotVisOnly val="1"/>
    <c:dispBlanksAs val="gap"/>
    <c:showDLblsOverMax val="0"/>
  </c:chart>
  <c:txPr>
    <a:bodyPr/>
    <a:lstStyle/>
    <a:p>
      <a:pPr>
        <a:defRPr sz="1800"/>
      </a:pPr>
      <a:endParaRPr lang="es-MX"/>
    </a:p>
  </c:txPr>
  <c:externalData r:id="rId1">
    <c:autoUpdate val="0"/>
  </c:externalData>
</c:chartSpace>
</file>

<file path=ppt/charts/chart4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0"/>
      <c:rotY val="0"/>
      <c:rAngAx val="0"/>
      <c:perspective val="0"/>
    </c:view3D>
    <c:floor>
      <c:thickness val="0"/>
    </c:floor>
    <c:sideWall>
      <c:thickness val="0"/>
    </c:sideWall>
    <c:backWall>
      <c:thickness val="0"/>
    </c:backWall>
    <c:plotArea>
      <c:layout>
        <c:manualLayout>
          <c:layoutTarget val="inner"/>
          <c:xMode val="edge"/>
          <c:yMode val="edge"/>
          <c:x val="1.0880031687807616E-2"/>
          <c:y val="1.1600389678645391E-3"/>
          <c:w val="0.77384872913431302"/>
          <c:h val="0.96627898152161495"/>
        </c:manualLayout>
      </c:layout>
      <c:bar3DChart>
        <c:barDir val="bar"/>
        <c:grouping val="clustered"/>
        <c:varyColors val="0"/>
        <c:ser>
          <c:idx val="0"/>
          <c:order val="0"/>
          <c:tx>
            <c:strRef>
              <c:f>Hoja1!$B$1</c:f>
              <c:strCache>
                <c:ptCount val="1"/>
                <c:pt idx="0">
                  <c:v>Serie 1</c:v>
                </c:pt>
              </c:strCache>
            </c:strRef>
          </c:tx>
          <c:spPr>
            <a:gradFill flip="none" rotWithShape="1">
              <a:gsLst>
                <a:gs pos="0">
                  <a:schemeClr val="accent5">
                    <a:lumMod val="50000"/>
                    <a:shade val="30000"/>
                    <a:satMod val="115000"/>
                  </a:schemeClr>
                </a:gs>
                <a:gs pos="50000">
                  <a:schemeClr val="accent5">
                    <a:lumMod val="50000"/>
                    <a:shade val="67500"/>
                    <a:satMod val="115000"/>
                  </a:schemeClr>
                </a:gs>
                <a:gs pos="100000">
                  <a:schemeClr val="accent5">
                    <a:lumMod val="50000"/>
                    <a:shade val="100000"/>
                    <a:satMod val="115000"/>
                  </a:schemeClr>
                </a:gs>
              </a:gsLst>
              <a:lin ang="10800000" scaled="1"/>
              <a:tileRect/>
            </a:gradFill>
            <a:ln>
              <a:solidFill>
                <a:schemeClr val="tx1">
                  <a:lumMod val="95000"/>
                  <a:lumOff val="5000"/>
                </a:schemeClr>
              </a:solidFill>
            </a:ln>
            <a:scene3d>
              <a:camera prst="orthographicFront"/>
              <a:lightRig rig="threePt" dir="t"/>
            </a:scene3d>
            <a:sp3d>
              <a:bevelT w="0" h="0"/>
            </a:sp3d>
          </c:spPr>
          <c:invertIfNegative val="0"/>
          <c:dPt>
            <c:idx val="0"/>
            <c:invertIfNegative val="0"/>
            <c:bubble3D val="0"/>
            <c:extLst>
              <c:ext xmlns:c16="http://schemas.microsoft.com/office/drawing/2014/chart" uri="{C3380CC4-5D6E-409C-BE32-E72D297353CC}">
                <c16:uniqueId val="{00000000-E345-4F62-829E-82F0AA2560D0}"/>
              </c:ext>
            </c:extLst>
          </c:dPt>
          <c:dPt>
            <c:idx val="1"/>
            <c:invertIfNegative val="0"/>
            <c:bubble3D val="0"/>
            <c:extLst>
              <c:ext xmlns:c16="http://schemas.microsoft.com/office/drawing/2014/chart" uri="{C3380CC4-5D6E-409C-BE32-E72D297353CC}">
                <c16:uniqueId val="{00000001-E345-4F62-829E-82F0AA2560D0}"/>
              </c:ext>
            </c:extLst>
          </c:dPt>
          <c:dPt>
            <c:idx val="2"/>
            <c:invertIfNegative val="0"/>
            <c:bubble3D val="0"/>
            <c:extLst>
              <c:ext xmlns:c16="http://schemas.microsoft.com/office/drawing/2014/chart" uri="{C3380CC4-5D6E-409C-BE32-E72D297353CC}">
                <c16:uniqueId val="{00000002-E345-4F62-829E-82F0AA2560D0}"/>
              </c:ext>
            </c:extLst>
          </c:dPt>
          <c:dLbls>
            <c:dLbl>
              <c:idx val="4"/>
              <c:layout>
                <c:manualLayout>
                  <c:x val="-2.2024967410563312E-2"/>
                  <c:y val="6.1024994059673317E-3"/>
                </c:manualLayout>
              </c:layout>
              <c:showLegendKey val="0"/>
              <c:showVal val="1"/>
              <c:showCatName val="0"/>
              <c:showSerName val="0"/>
              <c:showPercent val="0"/>
              <c:showBubbleSize val="0"/>
              <c:extLst>
                <c:ext xmlns:c15="http://schemas.microsoft.com/office/drawing/2012/chart" uri="{CE6537A1-D6FC-4f65-9D91-7224C49458BB}">
                  <c15:layout>
                    <c:manualLayout>
                      <c:w val="0.29854814420861864"/>
                      <c:h val="9.1110316131092259E-2"/>
                    </c:manualLayout>
                  </c15:layout>
                </c:ext>
                <c:ext xmlns:c16="http://schemas.microsoft.com/office/drawing/2014/chart" uri="{C3380CC4-5D6E-409C-BE32-E72D297353CC}">
                  <c16:uniqueId val="{00000004-E345-4F62-829E-82F0AA2560D0}"/>
                </c:ext>
              </c:extLst>
            </c:dLbl>
            <c:spPr>
              <a:noFill/>
              <a:ln>
                <a:noFill/>
              </a:ln>
              <a:effectLst/>
            </c:spPr>
            <c:txPr>
              <a:bodyPr/>
              <a:lstStyle/>
              <a:p>
                <a:pPr algn="ctr">
                  <a:defRPr lang="es-MX" sz="1100" b="1" i="0" u="none" strike="noStrike" kern="1200" baseline="0">
                    <a:solidFill>
                      <a:schemeClr val="tx1">
                        <a:lumMod val="75000"/>
                        <a:lumOff val="25000"/>
                      </a:schemeClr>
                    </a:solidFill>
                    <a:effectLst/>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Hoja1!$A$2:$A$6</c:f>
              <c:strCache>
                <c:ptCount val="5"/>
                <c:pt idx="0">
                  <c:v>Ninguno</c:v>
                </c:pt>
                <c:pt idx="1">
                  <c:v>Uno</c:v>
                </c:pt>
                <c:pt idx="2">
                  <c:v>Dos</c:v>
                </c:pt>
                <c:pt idx="3">
                  <c:v>Tres</c:v>
                </c:pt>
                <c:pt idx="4">
                  <c:v>Cuatro o más</c:v>
                </c:pt>
              </c:strCache>
            </c:strRef>
          </c:cat>
          <c:val>
            <c:numRef>
              <c:f>Hoja1!$B$2:$B$6</c:f>
              <c:numCache>
                <c:formatCode>###0.0%</c:formatCode>
                <c:ptCount val="5"/>
                <c:pt idx="0">
                  <c:v>0</c:v>
                </c:pt>
                <c:pt idx="1">
                  <c:v>3.3000000000000002E-2</c:v>
                </c:pt>
                <c:pt idx="2">
                  <c:v>0.16</c:v>
                </c:pt>
                <c:pt idx="3">
                  <c:v>0.245</c:v>
                </c:pt>
                <c:pt idx="4">
                  <c:v>0.56299999999999994</c:v>
                </c:pt>
              </c:numCache>
            </c:numRef>
          </c:val>
          <c:extLst>
            <c:ext xmlns:c16="http://schemas.microsoft.com/office/drawing/2014/chart" uri="{C3380CC4-5D6E-409C-BE32-E72D297353CC}">
              <c16:uniqueId val="{00000005-E345-4F62-829E-82F0AA2560D0}"/>
            </c:ext>
          </c:extLst>
        </c:ser>
        <c:dLbls>
          <c:showLegendKey val="0"/>
          <c:showVal val="0"/>
          <c:showCatName val="0"/>
          <c:showSerName val="0"/>
          <c:showPercent val="0"/>
          <c:showBubbleSize val="0"/>
        </c:dLbls>
        <c:gapWidth val="25"/>
        <c:gapDepth val="138"/>
        <c:shape val="box"/>
        <c:axId val="229664160"/>
        <c:axId val="229664552"/>
        <c:axId val="0"/>
      </c:bar3DChart>
      <c:catAx>
        <c:axId val="229664160"/>
        <c:scaling>
          <c:orientation val="maxMin"/>
        </c:scaling>
        <c:delete val="1"/>
        <c:axPos val="l"/>
        <c:numFmt formatCode="General" sourceLinked="0"/>
        <c:majorTickMark val="out"/>
        <c:minorTickMark val="none"/>
        <c:tickLblPos val="nextTo"/>
        <c:crossAx val="229664552"/>
        <c:crosses val="autoZero"/>
        <c:auto val="1"/>
        <c:lblAlgn val="ctr"/>
        <c:lblOffset val="100"/>
        <c:noMultiLvlLbl val="0"/>
      </c:catAx>
      <c:valAx>
        <c:axId val="229664552"/>
        <c:scaling>
          <c:orientation val="minMax"/>
          <c:max val="1"/>
        </c:scaling>
        <c:delete val="1"/>
        <c:axPos val="t"/>
        <c:numFmt formatCode="###0.0%" sourceLinked="1"/>
        <c:majorTickMark val="out"/>
        <c:minorTickMark val="none"/>
        <c:tickLblPos val="nextTo"/>
        <c:crossAx val="229664160"/>
        <c:crosses val="autoZero"/>
        <c:crossBetween val="between"/>
      </c:valAx>
    </c:plotArea>
    <c:plotVisOnly val="1"/>
    <c:dispBlanksAs val="gap"/>
    <c:showDLblsOverMax val="0"/>
  </c:chart>
  <c:txPr>
    <a:bodyPr/>
    <a:lstStyle/>
    <a:p>
      <a:pPr>
        <a:defRPr sz="1800"/>
      </a:pPr>
      <a:endParaRPr lang="es-MX"/>
    </a:p>
  </c:txPr>
  <c:externalData r:id="rId1">
    <c:autoUpdate val="0"/>
  </c:externalData>
</c:chartSpace>
</file>

<file path=ppt/charts/chart4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0"/>
      <c:rotY val="0"/>
      <c:rAngAx val="0"/>
      <c:perspective val="0"/>
    </c:view3D>
    <c:floor>
      <c:thickness val="0"/>
    </c:floor>
    <c:sideWall>
      <c:thickness val="0"/>
    </c:sideWall>
    <c:backWall>
      <c:thickness val="0"/>
    </c:backWall>
    <c:plotArea>
      <c:layout>
        <c:manualLayout>
          <c:layoutTarget val="inner"/>
          <c:xMode val="edge"/>
          <c:yMode val="edge"/>
          <c:x val="1.0880031687807616E-2"/>
          <c:y val="1.1600389678645391E-3"/>
          <c:w val="0.77384872913431302"/>
          <c:h val="0.96627898152161495"/>
        </c:manualLayout>
      </c:layout>
      <c:bar3DChart>
        <c:barDir val="bar"/>
        <c:grouping val="clustered"/>
        <c:varyColors val="0"/>
        <c:ser>
          <c:idx val="0"/>
          <c:order val="0"/>
          <c:tx>
            <c:strRef>
              <c:f>Hoja1!$B$1</c:f>
              <c:strCache>
                <c:ptCount val="1"/>
                <c:pt idx="0">
                  <c:v>Serie 1</c:v>
                </c:pt>
              </c:strCache>
            </c:strRef>
          </c:tx>
          <c:spPr>
            <a:gradFill flip="none" rotWithShape="1">
              <a:gsLst>
                <a:gs pos="0">
                  <a:schemeClr val="accent5">
                    <a:lumMod val="50000"/>
                    <a:shade val="30000"/>
                    <a:satMod val="115000"/>
                  </a:schemeClr>
                </a:gs>
                <a:gs pos="50000">
                  <a:schemeClr val="accent5">
                    <a:lumMod val="50000"/>
                    <a:shade val="67500"/>
                    <a:satMod val="115000"/>
                  </a:schemeClr>
                </a:gs>
                <a:gs pos="100000">
                  <a:schemeClr val="accent5">
                    <a:lumMod val="50000"/>
                    <a:shade val="100000"/>
                    <a:satMod val="115000"/>
                  </a:schemeClr>
                </a:gs>
              </a:gsLst>
              <a:lin ang="10800000" scaled="1"/>
              <a:tileRect/>
            </a:gradFill>
            <a:ln>
              <a:solidFill>
                <a:schemeClr val="tx1">
                  <a:lumMod val="95000"/>
                  <a:lumOff val="5000"/>
                </a:schemeClr>
              </a:solidFill>
            </a:ln>
            <a:scene3d>
              <a:camera prst="orthographicFront"/>
              <a:lightRig rig="threePt" dir="t"/>
            </a:scene3d>
            <a:sp3d>
              <a:bevelT w="0" h="0"/>
            </a:sp3d>
          </c:spPr>
          <c:invertIfNegative val="0"/>
          <c:dPt>
            <c:idx val="0"/>
            <c:invertIfNegative val="0"/>
            <c:bubble3D val="0"/>
            <c:extLst>
              <c:ext xmlns:c16="http://schemas.microsoft.com/office/drawing/2014/chart" uri="{C3380CC4-5D6E-409C-BE32-E72D297353CC}">
                <c16:uniqueId val="{00000000-EA62-4C5C-9965-1471EF08E567}"/>
              </c:ext>
            </c:extLst>
          </c:dPt>
          <c:dPt>
            <c:idx val="1"/>
            <c:invertIfNegative val="0"/>
            <c:bubble3D val="0"/>
            <c:extLst>
              <c:ext xmlns:c16="http://schemas.microsoft.com/office/drawing/2014/chart" uri="{C3380CC4-5D6E-409C-BE32-E72D297353CC}">
                <c16:uniqueId val="{00000001-EA62-4C5C-9965-1471EF08E567}"/>
              </c:ext>
            </c:extLst>
          </c:dPt>
          <c:dPt>
            <c:idx val="2"/>
            <c:invertIfNegative val="0"/>
            <c:bubble3D val="0"/>
            <c:extLst>
              <c:ext xmlns:c16="http://schemas.microsoft.com/office/drawing/2014/chart" uri="{C3380CC4-5D6E-409C-BE32-E72D297353CC}">
                <c16:uniqueId val="{00000002-EA62-4C5C-9965-1471EF08E567}"/>
              </c:ext>
            </c:extLst>
          </c:dPt>
          <c:dLbls>
            <c:dLbl>
              <c:idx val="4"/>
              <c:layout>
                <c:manualLayout>
                  <c:x val="-1.3074763526451682E-2"/>
                  <c:y val="3.0514899588657903E-3"/>
                </c:manualLayout>
              </c:layout>
              <c:showLegendKey val="0"/>
              <c:showVal val="1"/>
              <c:showCatName val="0"/>
              <c:showSerName val="0"/>
              <c:showPercent val="0"/>
              <c:showBubbleSize val="0"/>
              <c:extLst>
                <c:ext xmlns:c15="http://schemas.microsoft.com/office/drawing/2012/chart" uri="{CE6537A1-D6FC-4f65-9D91-7224C49458BB}">
                  <c15:layout>
                    <c:manualLayout>
                      <c:w val="0.24622537977837164"/>
                      <c:h val="9.1110316131092259E-2"/>
                    </c:manualLayout>
                  </c15:layout>
                </c:ext>
                <c:ext xmlns:c16="http://schemas.microsoft.com/office/drawing/2014/chart" uri="{C3380CC4-5D6E-409C-BE32-E72D297353CC}">
                  <c16:uniqueId val="{00000004-EA62-4C5C-9965-1471EF08E567}"/>
                </c:ext>
              </c:extLst>
            </c:dLbl>
            <c:spPr>
              <a:noFill/>
              <a:ln>
                <a:noFill/>
              </a:ln>
              <a:effectLst/>
            </c:spPr>
            <c:txPr>
              <a:bodyPr/>
              <a:lstStyle/>
              <a:p>
                <a:pPr algn="ctr">
                  <a:defRPr lang="es-MX" sz="1100" b="1" i="0" u="none" strike="noStrike" kern="1200" baseline="0">
                    <a:solidFill>
                      <a:schemeClr val="tx1">
                        <a:lumMod val="75000"/>
                        <a:lumOff val="25000"/>
                      </a:schemeClr>
                    </a:solidFill>
                    <a:effectLst/>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Hoja1!$A$2:$A$6</c:f>
              <c:strCache>
                <c:ptCount val="5"/>
                <c:pt idx="0">
                  <c:v>Ninguno</c:v>
                </c:pt>
                <c:pt idx="1">
                  <c:v>Uno</c:v>
                </c:pt>
                <c:pt idx="2">
                  <c:v>Dos</c:v>
                </c:pt>
                <c:pt idx="3">
                  <c:v>Tres</c:v>
                </c:pt>
                <c:pt idx="4">
                  <c:v>Cuatro o más</c:v>
                </c:pt>
              </c:strCache>
            </c:strRef>
          </c:cat>
          <c:val>
            <c:numRef>
              <c:f>Hoja1!$B$2:$B$6</c:f>
              <c:numCache>
                <c:formatCode>###0.0%</c:formatCode>
                <c:ptCount val="5"/>
                <c:pt idx="0">
                  <c:v>0</c:v>
                </c:pt>
                <c:pt idx="1">
                  <c:v>0.115</c:v>
                </c:pt>
                <c:pt idx="2">
                  <c:v>0.21299999999999999</c:v>
                </c:pt>
                <c:pt idx="3">
                  <c:v>0.28100000000000003</c:v>
                </c:pt>
                <c:pt idx="4">
                  <c:v>0.39100000000000001</c:v>
                </c:pt>
              </c:numCache>
            </c:numRef>
          </c:val>
          <c:extLst>
            <c:ext xmlns:c16="http://schemas.microsoft.com/office/drawing/2014/chart" uri="{C3380CC4-5D6E-409C-BE32-E72D297353CC}">
              <c16:uniqueId val="{00000005-EA62-4C5C-9965-1471EF08E567}"/>
            </c:ext>
          </c:extLst>
        </c:ser>
        <c:dLbls>
          <c:showLegendKey val="0"/>
          <c:showVal val="0"/>
          <c:showCatName val="0"/>
          <c:showSerName val="0"/>
          <c:showPercent val="0"/>
          <c:showBubbleSize val="0"/>
        </c:dLbls>
        <c:gapWidth val="25"/>
        <c:gapDepth val="138"/>
        <c:shape val="box"/>
        <c:axId val="229664160"/>
        <c:axId val="229664552"/>
        <c:axId val="0"/>
      </c:bar3DChart>
      <c:catAx>
        <c:axId val="229664160"/>
        <c:scaling>
          <c:orientation val="maxMin"/>
        </c:scaling>
        <c:delete val="1"/>
        <c:axPos val="l"/>
        <c:numFmt formatCode="General" sourceLinked="0"/>
        <c:majorTickMark val="out"/>
        <c:minorTickMark val="none"/>
        <c:tickLblPos val="nextTo"/>
        <c:crossAx val="229664552"/>
        <c:crosses val="autoZero"/>
        <c:auto val="1"/>
        <c:lblAlgn val="ctr"/>
        <c:lblOffset val="100"/>
        <c:noMultiLvlLbl val="0"/>
      </c:catAx>
      <c:valAx>
        <c:axId val="229664552"/>
        <c:scaling>
          <c:orientation val="minMax"/>
          <c:max val="1"/>
        </c:scaling>
        <c:delete val="1"/>
        <c:axPos val="t"/>
        <c:numFmt formatCode="###0.0%" sourceLinked="1"/>
        <c:majorTickMark val="out"/>
        <c:minorTickMark val="none"/>
        <c:tickLblPos val="nextTo"/>
        <c:crossAx val="229664160"/>
        <c:crosses val="autoZero"/>
        <c:crossBetween val="between"/>
      </c:valAx>
    </c:plotArea>
    <c:plotVisOnly val="1"/>
    <c:dispBlanksAs val="gap"/>
    <c:showDLblsOverMax val="0"/>
  </c:chart>
  <c:txPr>
    <a:bodyPr/>
    <a:lstStyle/>
    <a:p>
      <a:pPr>
        <a:defRPr sz="1800"/>
      </a:pPr>
      <a:endParaRPr lang="es-MX"/>
    </a:p>
  </c:txPr>
  <c:externalData r:id="rId1">
    <c:autoUpdate val="0"/>
  </c:externalData>
</c:chartSpace>
</file>

<file path=ppt/charts/chart4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0"/>
      <c:rotY val="0"/>
      <c:rAngAx val="0"/>
      <c:perspective val="0"/>
    </c:view3D>
    <c:floor>
      <c:thickness val="0"/>
    </c:floor>
    <c:sideWall>
      <c:thickness val="0"/>
    </c:sideWall>
    <c:backWall>
      <c:thickness val="0"/>
    </c:backWall>
    <c:plotArea>
      <c:layout>
        <c:manualLayout>
          <c:layoutTarget val="inner"/>
          <c:xMode val="edge"/>
          <c:yMode val="edge"/>
          <c:x val="1.0880031687807616E-2"/>
          <c:y val="1.1600389678645391E-3"/>
          <c:w val="0.77384872913431302"/>
          <c:h val="0.96627898152161495"/>
        </c:manualLayout>
      </c:layout>
      <c:bar3DChart>
        <c:barDir val="bar"/>
        <c:grouping val="clustered"/>
        <c:varyColors val="0"/>
        <c:ser>
          <c:idx val="0"/>
          <c:order val="0"/>
          <c:tx>
            <c:strRef>
              <c:f>Hoja1!$B$1</c:f>
              <c:strCache>
                <c:ptCount val="1"/>
                <c:pt idx="0">
                  <c:v>Serie 1</c:v>
                </c:pt>
              </c:strCache>
            </c:strRef>
          </c:tx>
          <c:spPr>
            <a:gradFill flip="none" rotWithShape="1">
              <a:gsLst>
                <a:gs pos="0">
                  <a:schemeClr val="accent5">
                    <a:lumMod val="50000"/>
                    <a:shade val="30000"/>
                    <a:satMod val="115000"/>
                  </a:schemeClr>
                </a:gs>
                <a:gs pos="50000">
                  <a:schemeClr val="accent5">
                    <a:lumMod val="50000"/>
                    <a:shade val="67500"/>
                    <a:satMod val="115000"/>
                  </a:schemeClr>
                </a:gs>
                <a:gs pos="100000">
                  <a:schemeClr val="accent5">
                    <a:lumMod val="50000"/>
                    <a:shade val="100000"/>
                    <a:satMod val="115000"/>
                  </a:schemeClr>
                </a:gs>
              </a:gsLst>
              <a:lin ang="10800000" scaled="1"/>
              <a:tileRect/>
            </a:gradFill>
            <a:ln>
              <a:solidFill>
                <a:schemeClr val="tx1">
                  <a:lumMod val="95000"/>
                  <a:lumOff val="5000"/>
                </a:schemeClr>
              </a:solidFill>
            </a:ln>
            <a:scene3d>
              <a:camera prst="orthographicFront"/>
              <a:lightRig rig="threePt" dir="t"/>
            </a:scene3d>
            <a:sp3d>
              <a:bevelT w="0" h="0"/>
            </a:sp3d>
          </c:spPr>
          <c:invertIfNegative val="0"/>
          <c:dPt>
            <c:idx val="0"/>
            <c:invertIfNegative val="0"/>
            <c:bubble3D val="0"/>
            <c:extLst>
              <c:ext xmlns:c16="http://schemas.microsoft.com/office/drawing/2014/chart" uri="{C3380CC4-5D6E-409C-BE32-E72D297353CC}">
                <c16:uniqueId val="{00000000-9CC2-44F2-97AA-E0414EDCC8BF}"/>
              </c:ext>
            </c:extLst>
          </c:dPt>
          <c:dPt>
            <c:idx val="1"/>
            <c:invertIfNegative val="0"/>
            <c:bubble3D val="0"/>
            <c:extLst>
              <c:ext xmlns:c16="http://schemas.microsoft.com/office/drawing/2014/chart" uri="{C3380CC4-5D6E-409C-BE32-E72D297353CC}">
                <c16:uniqueId val="{00000001-9CC2-44F2-97AA-E0414EDCC8BF}"/>
              </c:ext>
            </c:extLst>
          </c:dPt>
          <c:dPt>
            <c:idx val="2"/>
            <c:invertIfNegative val="0"/>
            <c:bubble3D val="0"/>
            <c:extLst>
              <c:ext xmlns:c16="http://schemas.microsoft.com/office/drawing/2014/chart" uri="{C3380CC4-5D6E-409C-BE32-E72D297353CC}">
                <c16:uniqueId val="{00000002-9CC2-44F2-97AA-E0414EDCC8BF}"/>
              </c:ext>
            </c:extLst>
          </c:dPt>
          <c:dLbls>
            <c:dLbl>
              <c:idx val="1"/>
              <c:layout>
                <c:manualLayout>
                  <c:x val="-6.5369957049732537E-3"/>
                  <c:y val="0"/>
                </c:manualLayout>
              </c:layout>
              <c:showLegendKey val="0"/>
              <c:showVal val="1"/>
              <c:showCatName val="0"/>
              <c:showSerName val="0"/>
              <c:showPercent val="0"/>
              <c:showBubbleSize val="0"/>
              <c:extLst>
                <c:ext xmlns:c15="http://schemas.microsoft.com/office/drawing/2012/chart" uri="{CE6537A1-D6FC-4f65-9D91-7224C49458BB}">
                  <c15:layout>
                    <c:manualLayout>
                      <c:w val="0.24622537977837164"/>
                      <c:h val="9.1110316131092259E-2"/>
                    </c:manualLayout>
                  </c15:layout>
                </c:ext>
                <c:ext xmlns:c16="http://schemas.microsoft.com/office/drawing/2014/chart" uri="{C3380CC4-5D6E-409C-BE32-E72D297353CC}">
                  <c16:uniqueId val="{00000001-9CC2-44F2-97AA-E0414EDCC8BF}"/>
                </c:ext>
              </c:extLst>
            </c:dLbl>
            <c:spPr>
              <a:noFill/>
              <a:ln>
                <a:noFill/>
              </a:ln>
              <a:effectLst/>
            </c:spPr>
            <c:txPr>
              <a:bodyPr/>
              <a:lstStyle/>
              <a:p>
                <a:pPr algn="ctr">
                  <a:defRPr lang="es-MX" sz="1100" b="1" i="0" u="none" strike="noStrike" kern="1200" baseline="0">
                    <a:solidFill>
                      <a:schemeClr val="tx1">
                        <a:lumMod val="75000"/>
                        <a:lumOff val="25000"/>
                      </a:schemeClr>
                    </a:solidFill>
                    <a:effectLst/>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Hoja1!$A$2:$A$6</c:f>
              <c:strCache>
                <c:ptCount val="5"/>
                <c:pt idx="0">
                  <c:v>Ninguno</c:v>
                </c:pt>
                <c:pt idx="1">
                  <c:v>Uno</c:v>
                </c:pt>
                <c:pt idx="2">
                  <c:v>Dos</c:v>
                </c:pt>
                <c:pt idx="3">
                  <c:v>Tres</c:v>
                </c:pt>
                <c:pt idx="4">
                  <c:v>Cuatro o más</c:v>
                </c:pt>
              </c:strCache>
            </c:strRef>
          </c:cat>
          <c:val>
            <c:numRef>
              <c:f>Hoja1!$B$2:$B$6</c:f>
              <c:numCache>
                <c:formatCode>###0.0%</c:formatCode>
                <c:ptCount val="5"/>
                <c:pt idx="0">
                  <c:v>0</c:v>
                </c:pt>
                <c:pt idx="1">
                  <c:v>0.121</c:v>
                </c:pt>
                <c:pt idx="2">
                  <c:v>0.191</c:v>
                </c:pt>
                <c:pt idx="3">
                  <c:v>0.29299999999999998</c:v>
                </c:pt>
                <c:pt idx="4">
                  <c:v>0.39500000000000002</c:v>
                </c:pt>
              </c:numCache>
            </c:numRef>
          </c:val>
          <c:extLst>
            <c:ext xmlns:c16="http://schemas.microsoft.com/office/drawing/2014/chart" uri="{C3380CC4-5D6E-409C-BE32-E72D297353CC}">
              <c16:uniqueId val="{00000005-9CC2-44F2-97AA-E0414EDCC8BF}"/>
            </c:ext>
          </c:extLst>
        </c:ser>
        <c:dLbls>
          <c:showLegendKey val="0"/>
          <c:showVal val="0"/>
          <c:showCatName val="0"/>
          <c:showSerName val="0"/>
          <c:showPercent val="0"/>
          <c:showBubbleSize val="0"/>
        </c:dLbls>
        <c:gapWidth val="25"/>
        <c:gapDepth val="138"/>
        <c:shape val="box"/>
        <c:axId val="229664160"/>
        <c:axId val="229664552"/>
        <c:axId val="0"/>
      </c:bar3DChart>
      <c:catAx>
        <c:axId val="229664160"/>
        <c:scaling>
          <c:orientation val="maxMin"/>
        </c:scaling>
        <c:delete val="1"/>
        <c:axPos val="l"/>
        <c:numFmt formatCode="General" sourceLinked="0"/>
        <c:majorTickMark val="out"/>
        <c:minorTickMark val="none"/>
        <c:tickLblPos val="nextTo"/>
        <c:crossAx val="229664552"/>
        <c:crosses val="autoZero"/>
        <c:auto val="1"/>
        <c:lblAlgn val="ctr"/>
        <c:lblOffset val="100"/>
        <c:noMultiLvlLbl val="0"/>
      </c:catAx>
      <c:valAx>
        <c:axId val="229664552"/>
        <c:scaling>
          <c:orientation val="minMax"/>
          <c:max val="1"/>
        </c:scaling>
        <c:delete val="1"/>
        <c:axPos val="t"/>
        <c:numFmt formatCode="###0.0%" sourceLinked="1"/>
        <c:majorTickMark val="out"/>
        <c:minorTickMark val="none"/>
        <c:tickLblPos val="nextTo"/>
        <c:crossAx val="229664160"/>
        <c:crosses val="autoZero"/>
        <c:crossBetween val="between"/>
      </c:valAx>
    </c:plotArea>
    <c:plotVisOnly val="1"/>
    <c:dispBlanksAs val="gap"/>
    <c:showDLblsOverMax val="0"/>
  </c:chart>
  <c:txPr>
    <a:bodyPr/>
    <a:lstStyle/>
    <a:p>
      <a:pPr>
        <a:defRPr sz="1800"/>
      </a:pPr>
      <a:endParaRPr lang="es-MX"/>
    </a:p>
  </c:txPr>
  <c:externalData r:id="rId1">
    <c:autoUpdate val="0"/>
  </c:externalData>
</c:chartSpace>
</file>

<file path=ppt/charts/chart4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0"/>
      <c:rotY val="0"/>
      <c:rAngAx val="0"/>
      <c:perspective val="0"/>
    </c:view3D>
    <c:floor>
      <c:thickness val="0"/>
    </c:floor>
    <c:sideWall>
      <c:thickness val="0"/>
    </c:sideWall>
    <c:backWall>
      <c:thickness val="0"/>
    </c:backWall>
    <c:plotArea>
      <c:layout>
        <c:manualLayout>
          <c:layoutTarget val="inner"/>
          <c:xMode val="edge"/>
          <c:yMode val="edge"/>
          <c:x val="1.0880031687807616E-2"/>
          <c:y val="1.1600389678645391E-3"/>
          <c:w val="0.77384872913431302"/>
          <c:h val="0.96627898152161495"/>
        </c:manualLayout>
      </c:layout>
      <c:bar3DChart>
        <c:barDir val="bar"/>
        <c:grouping val="clustered"/>
        <c:varyColors val="0"/>
        <c:ser>
          <c:idx val="0"/>
          <c:order val="0"/>
          <c:tx>
            <c:strRef>
              <c:f>Hoja1!$B$1</c:f>
              <c:strCache>
                <c:ptCount val="1"/>
                <c:pt idx="0">
                  <c:v>Serie 1</c:v>
                </c:pt>
              </c:strCache>
            </c:strRef>
          </c:tx>
          <c:spPr>
            <a:gradFill flip="none" rotWithShape="1">
              <a:gsLst>
                <a:gs pos="0">
                  <a:schemeClr val="accent5">
                    <a:lumMod val="50000"/>
                    <a:shade val="30000"/>
                    <a:satMod val="115000"/>
                  </a:schemeClr>
                </a:gs>
                <a:gs pos="50000">
                  <a:schemeClr val="accent5">
                    <a:lumMod val="50000"/>
                    <a:shade val="67500"/>
                    <a:satMod val="115000"/>
                  </a:schemeClr>
                </a:gs>
                <a:gs pos="100000">
                  <a:schemeClr val="accent5">
                    <a:lumMod val="50000"/>
                    <a:shade val="100000"/>
                    <a:satMod val="115000"/>
                  </a:schemeClr>
                </a:gs>
              </a:gsLst>
              <a:lin ang="10800000" scaled="1"/>
              <a:tileRect/>
            </a:gradFill>
            <a:ln>
              <a:solidFill>
                <a:schemeClr val="tx1">
                  <a:lumMod val="95000"/>
                  <a:lumOff val="5000"/>
                </a:schemeClr>
              </a:solidFill>
            </a:ln>
            <a:scene3d>
              <a:camera prst="orthographicFront"/>
              <a:lightRig rig="threePt" dir="t"/>
            </a:scene3d>
            <a:sp3d>
              <a:bevelT w="0" h="0"/>
            </a:sp3d>
          </c:spPr>
          <c:invertIfNegative val="0"/>
          <c:dPt>
            <c:idx val="0"/>
            <c:invertIfNegative val="0"/>
            <c:bubble3D val="0"/>
            <c:extLst>
              <c:ext xmlns:c16="http://schemas.microsoft.com/office/drawing/2014/chart" uri="{C3380CC4-5D6E-409C-BE32-E72D297353CC}">
                <c16:uniqueId val="{00000001-5640-4AF7-BF58-E04464C5F302}"/>
              </c:ext>
            </c:extLst>
          </c:dPt>
          <c:dPt>
            <c:idx val="1"/>
            <c:invertIfNegative val="0"/>
            <c:bubble3D val="0"/>
            <c:extLst>
              <c:ext xmlns:c16="http://schemas.microsoft.com/office/drawing/2014/chart" uri="{C3380CC4-5D6E-409C-BE32-E72D297353CC}">
                <c16:uniqueId val="{00000003-5640-4AF7-BF58-E04464C5F302}"/>
              </c:ext>
            </c:extLst>
          </c:dPt>
          <c:dPt>
            <c:idx val="2"/>
            <c:invertIfNegative val="0"/>
            <c:bubble3D val="0"/>
            <c:extLst>
              <c:ext xmlns:c16="http://schemas.microsoft.com/office/drawing/2014/chart" uri="{C3380CC4-5D6E-409C-BE32-E72D297353CC}">
                <c16:uniqueId val="{00000005-5640-4AF7-BF58-E04464C5F302}"/>
              </c:ext>
            </c:extLst>
          </c:dPt>
          <c:dLbls>
            <c:spPr>
              <a:noFill/>
              <a:ln>
                <a:noFill/>
              </a:ln>
              <a:effectLst/>
            </c:spPr>
            <c:txPr>
              <a:bodyPr/>
              <a:lstStyle/>
              <a:p>
                <a:pPr algn="ctr">
                  <a:defRPr lang="es-MX" sz="1100" b="1" i="0" u="none" strike="noStrike" kern="1200" baseline="0">
                    <a:solidFill>
                      <a:schemeClr val="tx1">
                        <a:lumMod val="75000"/>
                        <a:lumOff val="25000"/>
                      </a:schemeClr>
                    </a:solidFill>
                    <a:effectLst/>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Hoja1!$A$2:$A$6</c:f>
              <c:strCache>
                <c:ptCount val="5"/>
                <c:pt idx="0">
                  <c:v>Ninguno</c:v>
                </c:pt>
                <c:pt idx="1">
                  <c:v>Uno</c:v>
                </c:pt>
                <c:pt idx="2">
                  <c:v>Dos</c:v>
                </c:pt>
                <c:pt idx="3">
                  <c:v>Tres</c:v>
                </c:pt>
                <c:pt idx="4">
                  <c:v>Cuatro o más</c:v>
                </c:pt>
              </c:strCache>
            </c:strRef>
          </c:cat>
          <c:val>
            <c:numRef>
              <c:f>Hoja1!$B$2:$B$6</c:f>
              <c:numCache>
                <c:formatCode>###0.0%</c:formatCode>
                <c:ptCount val="5"/>
                <c:pt idx="0">
                  <c:v>0.02</c:v>
                </c:pt>
                <c:pt idx="1">
                  <c:v>0.11</c:v>
                </c:pt>
                <c:pt idx="2">
                  <c:v>0.24</c:v>
                </c:pt>
                <c:pt idx="3">
                  <c:v>0.22</c:v>
                </c:pt>
                <c:pt idx="4">
                  <c:v>0.41</c:v>
                </c:pt>
              </c:numCache>
            </c:numRef>
          </c:val>
          <c:extLst>
            <c:ext xmlns:c16="http://schemas.microsoft.com/office/drawing/2014/chart" uri="{C3380CC4-5D6E-409C-BE32-E72D297353CC}">
              <c16:uniqueId val="{00000006-5640-4AF7-BF58-E04464C5F302}"/>
            </c:ext>
          </c:extLst>
        </c:ser>
        <c:dLbls>
          <c:showLegendKey val="0"/>
          <c:showVal val="0"/>
          <c:showCatName val="0"/>
          <c:showSerName val="0"/>
          <c:showPercent val="0"/>
          <c:showBubbleSize val="0"/>
        </c:dLbls>
        <c:gapWidth val="25"/>
        <c:gapDepth val="138"/>
        <c:shape val="box"/>
        <c:axId val="229664160"/>
        <c:axId val="229664552"/>
        <c:axId val="0"/>
      </c:bar3DChart>
      <c:catAx>
        <c:axId val="229664160"/>
        <c:scaling>
          <c:orientation val="maxMin"/>
        </c:scaling>
        <c:delete val="1"/>
        <c:axPos val="l"/>
        <c:numFmt formatCode="General" sourceLinked="0"/>
        <c:majorTickMark val="out"/>
        <c:minorTickMark val="none"/>
        <c:tickLblPos val="nextTo"/>
        <c:crossAx val="229664552"/>
        <c:crosses val="autoZero"/>
        <c:auto val="1"/>
        <c:lblAlgn val="ctr"/>
        <c:lblOffset val="100"/>
        <c:noMultiLvlLbl val="0"/>
      </c:catAx>
      <c:valAx>
        <c:axId val="229664552"/>
        <c:scaling>
          <c:orientation val="minMax"/>
          <c:max val="1"/>
        </c:scaling>
        <c:delete val="1"/>
        <c:axPos val="t"/>
        <c:numFmt formatCode="###0.0%" sourceLinked="1"/>
        <c:majorTickMark val="out"/>
        <c:minorTickMark val="none"/>
        <c:tickLblPos val="nextTo"/>
        <c:crossAx val="229664160"/>
        <c:crosses val="autoZero"/>
        <c:crossBetween val="between"/>
      </c:valAx>
    </c:plotArea>
    <c:plotVisOnly val="1"/>
    <c:dispBlanksAs val="gap"/>
    <c:showDLblsOverMax val="0"/>
  </c:chart>
  <c:txPr>
    <a:bodyPr/>
    <a:lstStyle/>
    <a:p>
      <a:pPr>
        <a:defRPr sz="1800"/>
      </a:pPr>
      <a:endParaRPr lang="es-MX"/>
    </a:p>
  </c:txPr>
  <c:externalData r:id="rId1">
    <c:autoUpdate val="0"/>
  </c:externalData>
</c:chartSpace>
</file>

<file path=ppt/charts/chart4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0"/>
      <c:rotY val="0"/>
      <c:rAngAx val="0"/>
      <c:perspective val="0"/>
    </c:view3D>
    <c:floor>
      <c:thickness val="0"/>
    </c:floor>
    <c:sideWall>
      <c:thickness val="0"/>
    </c:sideWall>
    <c:backWall>
      <c:thickness val="0"/>
    </c:backWall>
    <c:plotArea>
      <c:layout>
        <c:manualLayout>
          <c:layoutTarget val="inner"/>
          <c:xMode val="edge"/>
          <c:yMode val="edge"/>
          <c:x val="1.0880031687807616E-2"/>
          <c:y val="1.1600389678645391E-3"/>
          <c:w val="0.77384872913431302"/>
          <c:h val="0.96627898152161495"/>
        </c:manualLayout>
      </c:layout>
      <c:bar3DChart>
        <c:barDir val="bar"/>
        <c:grouping val="clustered"/>
        <c:varyColors val="0"/>
        <c:ser>
          <c:idx val="0"/>
          <c:order val="0"/>
          <c:tx>
            <c:strRef>
              <c:f>Hoja1!$B$1</c:f>
              <c:strCache>
                <c:ptCount val="1"/>
                <c:pt idx="0">
                  <c:v>Serie 1</c:v>
                </c:pt>
              </c:strCache>
            </c:strRef>
          </c:tx>
          <c:spPr>
            <a:gradFill flip="none" rotWithShape="1">
              <a:gsLst>
                <a:gs pos="0">
                  <a:schemeClr val="accent5">
                    <a:lumMod val="50000"/>
                    <a:shade val="30000"/>
                    <a:satMod val="115000"/>
                  </a:schemeClr>
                </a:gs>
                <a:gs pos="50000">
                  <a:schemeClr val="accent5">
                    <a:lumMod val="50000"/>
                    <a:shade val="67500"/>
                    <a:satMod val="115000"/>
                  </a:schemeClr>
                </a:gs>
                <a:gs pos="100000">
                  <a:schemeClr val="accent5">
                    <a:lumMod val="50000"/>
                    <a:shade val="100000"/>
                    <a:satMod val="115000"/>
                  </a:schemeClr>
                </a:gs>
              </a:gsLst>
              <a:lin ang="10800000" scaled="1"/>
              <a:tileRect/>
            </a:gradFill>
            <a:ln>
              <a:solidFill>
                <a:schemeClr val="tx1">
                  <a:lumMod val="95000"/>
                  <a:lumOff val="5000"/>
                </a:schemeClr>
              </a:solidFill>
            </a:ln>
            <a:scene3d>
              <a:camera prst="orthographicFront"/>
              <a:lightRig rig="threePt" dir="t"/>
            </a:scene3d>
            <a:sp3d>
              <a:bevelT w="0" h="0"/>
            </a:sp3d>
          </c:spPr>
          <c:invertIfNegative val="0"/>
          <c:dPt>
            <c:idx val="0"/>
            <c:invertIfNegative val="0"/>
            <c:bubble3D val="0"/>
            <c:extLst>
              <c:ext xmlns:c16="http://schemas.microsoft.com/office/drawing/2014/chart" uri="{C3380CC4-5D6E-409C-BE32-E72D297353CC}">
                <c16:uniqueId val="{00000000-91AD-4BD0-96E1-7941EDA1CEEE}"/>
              </c:ext>
            </c:extLst>
          </c:dPt>
          <c:dPt>
            <c:idx val="1"/>
            <c:invertIfNegative val="0"/>
            <c:bubble3D val="0"/>
            <c:extLst>
              <c:ext xmlns:c16="http://schemas.microsoft.com/office/drawing/2014/chart" uri="{C3380CC4-5D6E-409C-BE32-E72D297353CC}">
                <c16:uniqueId val="{00000001-91AD-4BD0-96E1-7941EDA1CEEE}"/>
              </c:ext>
            </c:extLst>
          </c:dPt>
          <c:dPt>
            <c:idx val="2"/>
            <c:invertIfNegative val="0"/>
            <c:bubble3D val="0"/>
            <c:extLst>
              <c:ext xmlns:c16="http://schemas.microsoft.com/office/drawing/2014/chart" uri="{C3380CC4-5D6E-409C-BE32-E72D297353CC}">
                <c16:uniqueId val="{00000002-91AD-4BD0-96E1-7941EDA1CEEE}"/>
              </c:ext>
            </c:extLst>
          </c:dPt>
          <c:dLbls>
            <c:spPr>
              <a:noFill/>
              <a:ln>
                <a:noFill/>
              </a:ln>
              <a:effectLst/>
            </c:spPr>
            <c:txPr>
              <a:bodyPr/>
              <a:lstStyle/>
              <a:p>
                <a:pPr algn="ctr">
                  <a:defRPr lang="es-MX" sz="1100" b="1" i="0" u="none" strike="noStrike" kern="1200" baseline="0">
                    <a:solidFill>
                      <a:schemeClr val="tx1">
                        <a:lumMod val="75000"/>
                        <a:lumOff val="25000"/>
                      </a:schemeClr>
                    </a:solidFill>
                    <a:effectLst/>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Hoja1!$A$2:$A$6</c:f>
              <c:strCache>
                <c:ptCount val="5"/>
                <c:pt idx="0">
                  <c:v>Ninguno</c:v>
                </c:pt>
                <c:pt idx="1">
                  <c:v>Uno</c:v>
                </c:pt>
                <c:pt idx="2">
                  <c:v>Dos</c:v>
                </c:pt>
                <c:pt idx="3">
                  <c:v>Tres</c:v>
                </c:pt>
                <c:pt idx="4">
                  <c:v>Cuatro o más</c:v>
                </c:pt>
              </c:strCache>
            </c:strRef>
          </c:cat>
          <c:val>
            <c:numRef>
              <c:f>Hoja1!$B$2:$B$6</c:f>
              <c:numCache>
                <c:formatCode>###0.0%</c:formatCode>
                <c:ptCount val="5"/>
                <c:pt idx="0">
                  <c:v>1.4999999999999999E-2</c:v>
                </c:pt>
                <c:pt idx="1">
                  <c:v>0.121</c:v>
                </c:pt>
                <c:pt idx="2">
                  <c:v>0.247</c:v>
                </c:pt>
                <c:pt idx="3">
                  <c:v>0.25700000000000001</c:v>
                </c:pt>
                <c:pt idx="4">
                  <c:v>0.36</c:v>
                </c:pt>
              </c:numCache>
            </c:numRef>
          </c:val>
          <c:extLst>
            <c:ext xmlns:c16="http://schemas.microsoft.com/office/drawing/2014/chart" uri="{C3380CC4-5D6E-409C-BE32-E72D297353CC}">
              <c16:uniqueId val="{00000005-91AD-4BD0-96E1-7941EDA1CEEE}"/>
            </c:ext>
          </c:extLst>
        </c:ser>
        <c:dLbls>
          <c:showLegendKey val="0"/>
          <c:showVal val="0"/>
          <c:showCatName val="0"/>
          <c:showSerName val="0"/>
          <c:showPercent val="0"/>
          <c:showBubbleSize val="0"/>
        </c:dLbls>
        <c:gapWidth val="25"/>
        <c:gapDepth val="138"/>
        <c:shape val="box"/>
        <c:axId val="229664160"/>
        <c:axId val="229664552"/>
        <c:axId val="0"/>
      </c:bar3DChart>
      <c:catAx>
        <c:axId val="229664160"/>
        <c:scaling>
          <c:orientation val="maxMin"/>
        </c:scaling>
        <c:delete val="1"/>
        <c:axPos val="l"/>
        <c:numFmt formatCode="General" sourceLinked="0"/>
        <c:majorTickMark val="out"/>
        <c:minorTickMark val="none"/>
        <c:tickLblPos val="nextTo"/>
        <c:crossAx val="229664552"/>
        <c:crosses val="autoZero"/>
        <c:auto val="1"/>
        <c:lblAlgn val="ctr"/>
        <c:lblOffset val="100"/>
        <c:noMultiLvlLbl val="0"/>
      </c:catAx>
      <c:valAx>
        <c:axId val="229664552"/>
        <c:scaling>
          <c:orientation val="minMax"/>
          <c:max val="1"/>
        </c:scaling>
        <c:delete val="1"/>
        <c:axPos val="t"/>
        <c:numFmt formatCode="###0.0%" sourceLinked="1"/>
        <c:majorTickMark val="out"/>
        <c:minorTickMark val="none"/>
        <c:tickLblPos val="nextTo"/>
        <c:crossAx val="229664160"/>
        <c:crosses val="autoZero"/>
        <c:crossBetween val="between"/>
      </c:valAx>
    </c:plotArea>
    <c:plotVisOnly val="1"/>
    <c:dispBlanksAs val="gap"/>
    <c:showDLblsOverMax val="0"/>
  </c:chart>
  <c:txPr>
    <a:bodyPr/>
    <a:lstStyle/>
    <a:p>
      <a:pPr>
        <a:defRPr sz="1800"/>
      </a:pPr>
      <a:endParaRPr lang="es-MX"/>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0"/>
      <c:rotY val="0"/>
      <c:rAngAx val="0"/>
      <c:perspective val="0"/>
    </c:view3D>
    <c:floor>
      <c:thickness val="0"/>
    </c:floor>
    <c:sideWall>
      <c:thickness val="0"/>
    </c:sideWall>
    <c:backWall>
      <c:thickness val="0"/>
    </c:backWall>
    <c:plotArea>
      <c:layout>
        <c:manualLayout>
          <c:layoutTarget val="inner"/>
          <c:xMode val="edge"/>
          <c:yMode val="edge"/>
          <c:x val="2.411727217041007E-2"/>
          <c:y val="3.7452039188836089E-3"/>
          <c:w val="0.81041575880528904"/>
          <c:h val="0.96627898152161495"/>
        </c:manualLayout>
      </c:layout>
      <c:bar3DChart>
        <c:barDir val="bar"/>
        <c:grouping val="clustered"/>
        <c:varyColors val="0"/>
        <c:ser>
          <c:idx val="0"/>
          <c:order val="0"/>
          <c:tx>
            <c:strRef>
              <c:f>Hoja1!$B$1</c:f>
              <c:strCache>
                <c:ptCount val="1"/>
                <c:pt idx="0">
                  <c:v>Serie 1</c:v>
                </c:pt>
              </c:strCache>
            </c:strRef>
          </c:tx>
          <c:spPr>
            <a:solidFill>
              <a:srgbClr val="003300"/>
            </a:solidFill>
            <a:ln>
              <a:solidFill>
                <a:schemeClr val="tx1">
                  <a:lumMod val="95000"/>
                  <a:lumOff val="5000"/>
                </a:schemeClr>
              </a:solidFill>
            </a:ln>
            <a:scene3d>
              <a:camera prst="orthographicFront"/>
              <a:lightRig rig="threePt" dir="t"/>
            </a:scene3d>
            <a:sp3d>
              <a:bevelT w="0" h="0"/>
            </a:sp3d>
          </c:spPr>
          <c:invertIfNegative val="0"/>
          <c:dPt>
            <c:idx val="0"/>
            <c:invertIfNegative val="0"/>
            <c:bubble3D val="0"/>
            <c:extLst>
              <c:ext xmlns:c16="http://schemas.microsoft.com/office/drawing/2014/chart" uri="{C3380CC4-5D6E-409C-BE32-E72D297353CC}">
                <c16:uniqueId val="{00000000-8D98-4162-81A8-48E6C4B5E86F}"/>
              </c:ext>
            </c:extLst>
          </c:dPt>
          <c:dPt>
            <c:idx val="1"/>
            <c:invertIfNegative val="0"/>
            <c:bubble3D val="0"/>
            <c:extLst>
              <c:ext xmlns:c16="http://schemas.microsoft.com/office/drawing/2014/chart" uri="{C3380CC4-5D6E-409C-BE32-E72D297353CC}">
                <c16:uniqueId val="{00000001-8D98-4162-81A8-48E6C4B5E86F}"/>
              </c:ext>
            </c:extLst>
          </c:dPt>
          <c:dPt>
            <c:idx val="2"/>
            <c:invertIfNegative val="0"/>
            <c:bubble3D val="0"/>
            <c:extLst>
              <c:ext xmlns:c16="http://schemas.microsoft.com/office/drawing/2014/chart" uri="{C3380CC4-5D6E-409C-BE32-E72D297353CC}">
                <c16:uniqueId val="{00000002-8D98-4162-81A8-48E6C4B5E86F}"/>
              </c:ext>
            </c:extLst>
          </c:dPt>
          <c:dLbls>
            <c:spPr>
              <a:noFill/>
              <a:ln>
                <a:noFill/>
              </a:ln>
              <a:effectLst/>
            </c:spPr>
            <c:txPr>
              <a:bodyPr/>
              <a:lstStyle/>
              <a:p>
                <a:pPr algn="ctr">
                  <a:defRPr lang="es-MX" sz="1100" b="1" i="0" u="none" strike="noStrike" kern="1200" baseline="0">
                    <a:solidFill>
                      <a:schemeClr val="tx1">
                        <a:lumMod val="75000"/>
                        <a:lumOff val="25000"/>
                      </a:schemeClr>
                    </a:solidFill>
                    <a:effectLst/>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Hoja1!$A$2:$A$7</c:f>
              <c:strCache>
                <c:ptCount val="6"/>
                <c:pt idx="0">
                  <c:v>Ninguno (tabique, ladrillo u obra negra)</c:v>
                </c:pt>
                <c:pt idx="1">
                  <c:v>Aplanado</c:v>
                </c:pt>
                <c:pt idx="2">
                  <c:v>Aplanado y pintado</c:v>
                </c:pt>
                <c:pt idx="3">
                  <c:v>Ladrillo barnizado, vidriado o similar</c:v>
                </c:pt>
                <c:pt idx="4">
                  <c:v>Otro, ¿cuál?</c:v>
                </c:pt>
                <c:pt idx="5">
                  <c:v>Nc </c:v>
                </c:pt>
              </c:strCache>
            </c:strRef>
          </c:cat>
          <c:val>
            <c:numRef>
              <c:f>Hoja1!$B$2:$B$7</c:f>
              <c:numCache>
                <c:formatCode>###0.0%</c:formatCode>
                <c:ptCount val="6"/>
                <c:pt idx="0">
                  <c:v>0.193</c:v>
                </c:pt>
                <c:pt idx="1">
                  <c:v>0.27600000000000002</c:v>
                </c:pt>
                <c:pt idx="2">
                  <c:v>0.44900000000000001</c:v>
                </c:pt>
                <c:pt idx="3">
                  <c:v>5.8999999999999997E-2</c:v>
                </c:pt>
                <c:pt idx="4">
                  <c:v>0.02</c:v>
                </c:pt>
                <c:pt idx="5">
                  <c:v>3.0000000000000001E-3</c:v>
                </c:pt>
              </c:numCache>
            </c:numRef>
          </c:val>
          <c:extLst>
            <c:ext xmlns:c16="http://schemas.microsoft.com/office/drawing/2014/chart" uri="{C3380CC4-5D6E-409C-BE32-E72D297353CC}">
              <c16:uniqueId val="{00000003-8D98-4162-81A8-48E6C4B5E86F}"/>
            </c:ext>
          </c:extLst>
        </c:ser>
        <c:dLbls>
          <c:showLegendKey val="0"/>
          <c:showVal val="0"/>
          <c:showCatName val="0"/>
          <c:showSerName val="0"/>
          <c:showPercent val="0"/>
          <c:showBubbleSize val="0"/>
        </c:dLbls>
        <c:gapWidth val="25"/>
        <c:gapDepth val="138"/>
        <c:shape val="box"/>
        <c:axId val="229664160"/>
        <c:axId val="229664552"/>
        <c:axId val="0"/>
      </c:bar3DChart>
      <c:catAx>
        <c:axId val="229664160"/>
        <c:scaling>
          <c:orientation val="maxMin"/>
        </c:scaling>
        <c:delete val="1"/>
        <c:axPos val="l"/>
        <c:numFmt formatCode="General" sourceLinked="0"/>
        <c:majorTickMark val="out"/>
        <c:minorTickMark val="none"/>
        <c:tickLblPos val="nextTo"/>
        <c:crossAx val="229664552"/>
        <c:crosses val="autoZero"/>
        <c:auto val="1"/>
        <c:lblAlgn val="ctr"/>
        <c:lblOffset val="100"/>
        <c:noMultiLvlLbl val="0"/>
      </c:catAx>
      <c:valAx>
        <c:axId val="229664552"/>
        <c:scaling>
          <c:orientation val="minMax"/>
          <c:max val="1"/>
        </c:scaling>
        <c:delete val="0"/>
        <c:axPos val="t"/>
        <c:numFmt formatCode="###0.0%" sourceLinked="1"/>
        <c:majorTickMark val="out"/>
        <c:minorTickMark val="none"/>
        <c:tickLblPos val="nextTo"/>
        <c:txPr>
          <a:bodyPr/>
          <a:lstStyle/>
          <a:p>
            <a:pPr>
              <a:defRPr sz="100"/>
            </a:pPr>
            <a:endParaRPr lang="es-MX"/>
          </a:p>
        </c:txPr>
        <c:crossAx val="229664160"/>
        <c:crosses val="autoZero"/>
        <c:crossBetween val="between"/>
      </c:valAx>
    </c:plotArea>
    <c:plotVisOnly val="1"/>
    <c:dispBlanksAs val="gap"/>
    <c:showDLblsOverMax val="0"/>
  </c:chart>
  <c:txPr>
    <a:bodyPr/>
    <a:lstStyle/>
    <a:p>
      <a:pPr>
        <a:defRPr sz="1800"/>
      </a:pPr>
      <a:endParaRPr lang="es-MX"/>
    </a:p>
  </c:txPr>
  <c:externalData r:id="rId1">
    <c:autoUpdate val="0"/>
  </c:externalData>
</c:chartSpace>
</file>

<file path=ppt/charts/chart5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0"/>
      <c:rotY val="0"/>
      <c:rAngAx val="0"/>
      <c:perspective val="0"/>
    </c:view3D>
    <c:floor>
      <c:thickness val="0"/>
    </c:floor>
    <c:sideWall>
      <c:thickness val="0"/>
    </c:sideWall>
    <c:backWall>
      <c:thickness val="0"/>
    </c:backWall>
    <c:plotArea>
      <c:layout>
        <c:manualLayout>
          <c:layoutTarget val="inner"/>
          <c:xMode val="edge"/>
          <c:yMode val="edge"/>
          <c:x val="7.1964346566152373E-2"/>
          <c:y val="0"/>
          <c:w val="0.77384872913431302"/>
          <c:h val="0.96627898152161495"/>
        </c:manualLayout>
      </c:layout>
      <c:bar3DChart>
        <c:barDir val="bar"/>
        <c:grouping val="clustered"/>
        <c:varyColors val="0"/>
        <c:ser>
          <c:idx val="0"/>
          <c:order val="0"/>
          <c:tx>
            <c:strRef>
              <c:f>Hoja1!$B$1</c:f>
              <c:strCache>
                <c:ptCount val="1"/>
                <c:pt idx="0">
                  <c:v>Serie 1</c:v>
                </c:pt>
              </c:strCache>
            </c:strRef>
          </c:tx>
          <c:spPr>
            <a:gradFill flip="none" rotWithShape="1">
              <a:gsLst>
                <a:gs pos="0">
                  <a:schemeClr val="accent5">
                    <a:lumMod val="50000"/>
                    <a:shade val="30000"/>
                    <a:satMod val="115000"/>
                  </a:schemeClr>
                </a:gs>
                <a:gs pos="50000">
                  <a:schemeClr val="accent5">
                    <a:lumMod val="50000"/>
                    <a:shade val="67500"/>
                    <a:satMod val="115000"/>
                  </a:schemeClr>
                </a:gs>
                <a:gs pos="100000">
                  <a:schemeClr val="accent5">
                    <a:lumMod val="50000"/>
                    <a:shade val="100000"/>
                    <a:satMod val="115000"/>
                  </a:schemeClr>
                </a:gs>
              </a:gsLst>
              <a:lin ang="10800000" scaled="1"/>
              <a:tileRect/>
            </a:gradFill>
            <a:ln>
              <a:solidFill>
                <a:schemeClr val="tx1">
                  <a:lumMod val="95000"/>
                  <a:lumOff val="5000"/>
                </a:schemeClr>
              </a:solidFill>
            </a:ln>
            <a:scene3d>
              <a:camera prst="orthographicFront"/>
              <a:lightRig rig="threePt" dir="t"/>
            </a:scene3d>
            <a:sp3d>
              <a:bevelT w="0" h="0"/>
            </a:sp3d>
          </c:spPr>
          <c:invertIfNegative val="0"/>
          <c:dPt>
            <c:idx val="0"/>
            <c:invertIfNegative val="0"/>
            <c:bubble3D val="0"/>
            <c:extLst>
              <c:ext xmlns:c16="http://schemas.microsoft.com/office/drawing/2014/chart" uri="{C3380CC4-5D6E-409C-BE32-E72D297353CC}">
                <c16:uniqueId val="{00000000-1A34-494A-9A32-30B6250EFCD5}"/>
              </c:ext>
            </c:extLst>
          </c:dPt>
          <c:dPt>
            <c:idx val="1"/>
            <c:invertIfNegative val="0"/>
            <c:bubble3D val="0"/>
            <c:extLst>
              <c:ext xmlns:c16="http://schemas.microsoft.com/office/drawing/2014/chart" uri="{C3380CC4-5D6E-409C-BE32-E72D297353CC}">
                <c16:uniqueId val="{00000001-1A34-494A-9A32-30B6250EFCD5}"/>
              </c:ext>
            </c:extLst>
          </c:dPt>
          <c:dPt>
            <c:idx val="2"/>
            <c:invertIfNegative val="0"/>
            <c:bubble3D val="0"/>
            <c:extLst>
              <c:ext xmlns:c16="http://schemas.microsoft.com/office/drawing/2014/chart" uri="{C3380CC4-5D6E-409C-BE32-E72D297353CC}">
                <c16:uniqueId val="{00000002-1A34-494A-9A32-30B6250EFCD5}"/>
              </c:ext>
            </c:extLst>
          </c:dPt>
          <c:dLbls>
            <c:spPr>
              <a:noFill/>
              <a:ln>
                <a:noFill/>
              </a:ln>
              <a:effectLst/>
            </c:spPr>
            <c:txPr>
              <a:bodyPr/>
              <a:lstStyle/>
              <a:p>
                <a:pPr algn="ctr">
                  <a:defRPr lang="es-MX" sz="1100" b="1" i="0" u="none" strike="noStrike" kern="1200" baseline="0">
                    <a:solidFill>
                      <a:schemeClr val="tx1">
                        <a:lumMod val="75000"/>
                        <a:lumOff val="25000"/>
                      </a:schemeClr>
                    </a:solidFill>
                    <a:effectLst/>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Hoja1!$A$2:$A$6</c:f>
              <c:strCache>
                <c:ptCount val="5"/>
                <c:pt idx="0">
                  <c:v>Ninguno</c:v>
                </c:pt>
                <c:pt idx="1">
                  <c:v>Uno</c:v>
                </c:pt>
                <c:pt idx="2">
                  <c:v>Dos</c:v>
                </c:pt>
                <c:pt idx="3">
                  <c:v>Tres</c:v>
                </c:pt>
                <c:pt idx="4">
                  <c:v>Cuatro o más</c:v>
                </c:pt>
              </c:strCache>
            </c:strRef>
          </c:cat>
          <c:val>
            <c:numRef>
              <c:f>Hoja1!$B$2:$B$6</c:f>
              <c:numCache>
                <c:formatCode>###0.0%</c:formatCode>
                <c:ptCount val="5"/>
                <c:pt idx="0">
                  <c:v>0.02</c:v>
                </c:pt>
                <c:pt idx="1">
                  <c:v>0.14599999999999999</c:v>
                </c:pt>
                <c:pt idx="2">
                  <c:v>0.19600000000000001</c:v>
                </c:pt>
                <c:pt idx="3">
                  <c:v>0.193</c:v>
                </c:pt>
                <c:pt idx="4">
                  <c:v>0.44500000000000001</c:v>
                </c:pt>
              </c:numCache>
            </c:numRef>
          </c:val>
          <c:extLst>
            <c:ext xmlns:c16="http://schemas.microsoft.com/office/drawing/2014/chart" uri="{C3380CC4-5D6E-409C-BE32-E72D297353CC}">
              <c16:uniqueId val="{00000005-1A34-494A-9A32-30B6250EFCD5}"/>
            </c:ext>
          </c:extLst>
        </c:ser>
        <c:dLbls>
          <c:showLegendKey val="0"/>
          <c:showVal val="0"/>
          <c:showCatName val="0"/>
          <c:showSerName val="0"/>
          <c:showPercent val="0"/>
          <c:showBubbleSize val="0"/>
        </c:dLbls>
        <c:gapWidth val="25"/>
        <c:gapDepth val="138"/>
        <c:shape val="box"/>
        <c:axId val="229664160"/>
        <c:axId val="229664552"/>
        <c:axId val="0"/>
      </c:bar3DChart>
      <c:catAx>
        <c:axId val="229664160"/>
        <c:scaling>
          <c:orientation val="maxMin"/>
        </c:scaling>
        <c:delete val="1"/>
        <c:axPos val="l"/>
        <c:numFmt formatCode="General" sourceLinked="0"/>
        <c:majorTickMark val="out"/>
        <c:minorTickMark val="none"/>
        <c:tickLblPos val="nextTo"/>
        <c:crossAx val="229664552"/>
        <c:crosses val="autoZero"/>
        <c:auto val="1"/>
        <c:lblAlgn val="ctr"/>
        <c:lblOffset val="100"/>
        <c:noMultiLvlLbl val="0"/>
      </c:catAx>
      <c:valAx>
        <c:axId val="229664552"/>
        <c:scaling>
          <c:orientation val="minMax"/>
          <c:max val="1"/>
        </c:scaling>
        <c:delete val="1"/>
        <c:axPos val="t"/>
        <c:numFmt formatCode="###0.0%" sourceLinked="1"/>
        <c:majorTickMark val="out"/>
        <c:minorTickMark val="none"/>
        <c:tickLblPos val="nextTo"/>
        <c:crossAx val="229664160"/>
        <c:crosses val="autoZero"/>
        <c:crossBetween val="between"/>
      </c:valAx>
    </c:plotArea>
    <c:plotVisOnly val="1"/>
    <c:dispBlanksAs val="gap"/>
    <c:showDLblsOverMax val="0"/>
  </c:chart>
  <c:txPr>
    <a:bodyPr/>
    <a:lstStyle/>
    <a:p>
      <a:pPr>
        <a:defRPr sz="1800"/>
      </a:pPr>
      <a:endParaRPr lang="es-MX"/>
    </a:p>
  </c:txPr>
  <c:externalData r:id="rId1">
    <c:autoUpdate val="0"/>
  </c:externalData>
</c:chartSpace>
</file>

<file path=ppt/charts/chart5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0"/>
      <c:rotY val="0"/>
      <c:rAngAx val="0"/>
      <c:perspective val="0"/>
    </c:view3D>
    <c:floor>
      <c:thickness val="0"/>
    </c:floor>
    <c:sideWall>
      <c:thickness val="0"/>
    </c:sideWall>
    <c:backWall>
      <c:thickness val="0"/>
    </c:backWall>
    <c:plotArea>
      <c:layout>
        <c:manualLayout>
          <c:layoutTarget val="inner"/>
          <c:xMode val="edge"/>
          <c:yMode val="edge"/>
          <c:x val="7.1964346566152387E-2"/>
          <c:y val="3.2078551406885092E-2"/>
          <c:w val="0.67774785257397174"/>
          <c:h val="0.96627898152161495"/>
        </c:manualLayout>
      </c:layout>
      <c:bar3DChart>
        <c:barDir val="bar"/>
        <c:grouping val="clustered"/>
        <c:varyColors val="0"/>
        <c:ser>
          <c:idx val="0"/>
          <c:order val="0"/>
          <c:tx>
            <c:strRef>
              <c:f>Hoja1!$B$1</c:f>
              <c:strCache>
                <c:ptCount val="1"/>
                <c:pt idx="0">
                  <c:v>Serie 1</c:v>
                </c:pt>
              </c:strCache>
            </c:strRef>
          </c:tx>
          <c:spPr>
            <a:gradFill flip="none" rotWithShape="1">
              <a:gsLst>
                <a:gs pos="0">
                  <a:schemeClr val="accent5">
                    <a:lumMod val="50000"/>
                    <a:shade val="30000"/>
                    <a:satMod val="115000"/>
                  </a:schemeClr>
                </a:gs>
                <a:gs pos="50000">
                  <a:schemeClr val="accent5">
                    <a:lumMod val="50000"/>
                    <a:shade val="67500"/>
                    <a:satMod val="115000"/>
                  </a:schemeClr>
                </a:gs>
                <a:gs pos="100000">
                  <a:schemeClr val="accent5">
                    <a:lumMod val="50000"/>
                    <a:shade val="100000"/>
                    <a:satMod val="115000"/>
                  </a:schemeClr>
                </a:gs>
              </a:gsLst>
              <a:lin ang="10800000" scaled="1"/>
              <a:tileRect/>
            </a:gradFill>
            <a:ln>
              <a:solidFill>
                <a:schemeClr val="tx1">
                  <a:lumMod val="95000"/>
                  <a:lumOff val="5000"/>
                </a:schemeClr>
              </a:solidFill>
            </a:ln>
            <a:scene3d>
              <a:camera prst="orthographicFront"/>
              <a:lightRig rig="threePt" dir="t"/>
            </a:scene3d>
            <a:sp3d>
              <a:bevelT w="0" h="0"/>
            </a:sp3d>
          </c:spPr>
          <c:invertIfNegative val="0"/>
          <c:dPt>
            <c:idx val="0"/>
            <c:invertIfNegative val="0"/>
            <c:bubble3D val="0"/>
            <c:extLst>
              <c:ext xmlns:c16="http://schemas.microsoft.com/office/drawing/2014/chart" uri="{C3380CC4-5D6E-409C-BE32-E72D297353CC}">
                <c16:uniqueId val="{00000001-5640-4AF7-BF58-E04464C5F302}"/>
              </c:ext>
            </c:extLst>
          </c:dPt>
          <c:dPt>
            <c:idx val="1"/>
            <c:invertIfNegative val="0"/>
            <c:bubble3D val="0"/>
            <c:extLst>
              <c:ext xmlns:c16="http://schemas.microsoft.com/office/drawing/2014/chart" uri="{C3380CC4-5D6E-409C-BE32-E72D297353CC}">
                <c16:uniqueId val="{00000003-5640-4AF7-BF58-E04464C5F302}"/>
              </c:ext>
            </c:extLst>
          </c:dPt>
          <c:dPt>
            <c:idx val="2"/>
            <c:invertIfNegative val="0"/>
            <c:bubble3D val="0"/>
            <c:extLst>
              <c:ext xmlns:c16="http://schemas.microsoft.com/office/drawing/2014/chart" uri="{C3380CC4-5D6E-409C-BE32-E72D297353CC}">
                <c16:uniqueId val="{00000005-5640-4AF7-BF58-E04464C5F302}"/>
              </c:ext>
            </c:extLst>
          </c:dPt>
          <c:dLbls>
            <c:dLbl>
              <c:idx val="3"/>
              <c:layout>
                <c:manualLayout>
                  <c:x val="-4.4354235509349089E-2"/>
                  <c:y val="2.0975741135861554E-7"/>
                </c:manualLayout>
              </c:layout>
              <c:showLegendKey val="0"/>
              <c:showVal val="1"/>
              <c:showCatName val="0"/>
              <c:showSerName val="0"/>
              <c:showPercent val="0"/>
              <c:showBubbleSize val="0"/>
              <c:extLst>
                <c:ext xmlns:c15="http://schemas.microsoft.com/office/drawing/2012/chart" uri="{CE6537A1-D6FC-4f65-9D91-7224C49458BB}">
                  <c15:layout>
                    <c:manualLayout>
                      <c:w val="0.30800291271121377"/>
                      <c:h val="7.9544625050236906E-2"/>
                    </c:manualLayout>
                  </c15:layout>
                </c:ext>
                <c:ext xmlns:c16="http://schemas.microsoft.com/office/drawing/2014/chart" uri="{C3380CC4-5D6E-409C-BE32-E72D297353CC}">
                  <c16:uniqueId val="{00000006-B1BC-4F3C-8D9C-AFB04774D2F6}"/>
                </c:ext>
              </c:extLst>
            </c:dLbl>
            <c:dLbl>
              <c:idx val="4"/>
              <c:layout>
                <c:manualLayout>
                  <c:x val="-7.3920815466007603E-3"/>
                  <c:y val="0"/>
                </c:manualLayout>
              </c:layout>
              <c:showLegendKey val="0"/>
              <c:showVal val="1"/>
              <c:showCatName val="0"/>
              <c:showSerName val="0"/>
              <c:showPercent val="0"/>
              <c:showBubbleSize val="0"/>
              <c:extLst>
                <c:ext xmlns:c15="http://schemas.microsoft.com/office/drawing/2012/chart" uri="{CE6537A1-D6FC-4f65-9D91-7224C49458BB}">
                  <c15:layout>
                    <c:manualLayout>
                      <c:w val="0.2858257949565392"/>
                      <c:h val="7.9544625050236906E-2"/>
                    </c:manualLayout>
                  </c15:layout>
                </c:ext>
                <c:ext xmlns:c16="http://schemas.microsoft.com/office/drawing/2014/chart" uri="{C3380CC4-5D6E-409C-BE32-E72D297353CC}">
                  <c16:uniqueId val="{00000007-B1BC-4F3C-8D9C-AFB04774D2F6}"/>
                </c:ext>
              </c:extLst>
            </c:dLbl>
            <c:spPr>
              <a:noFill/>
              <a:ln>
                <a:noFill/>
              </a:ln>
              <a:effectLst/>
            </c:spPr>
            <c:txPr>
              <a:bodyPr/>
              <a:lstStyle/>
              <a:p>
                <a:pPr algn="ctr">
                  <a:defRPr lang="es-MX" sz="1100" b="1" i="0" u="none" strike="noStrike" kern="1200" baseline="0">
                    <a:solidFill>
                      <a:schemeClr val="tx1">
                        <a:lumMod val="75000"/>
                        <a:lumOff val="25000"/>
                      </a:schemeClr>
                    </a:solidFill>
                    <a:effectLst/>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Hoja1!$A$2:$A$7</c:f>
              <c:strCache>
                <c:ptCount val="6"/>
                <c:pt idx="0">
                  <c:v> Plástico</c:v>
                </c:pt>
                <c:pt idx="1">
                  <c:v>Madera o cartón</c:v>
                </c:pt>
                <c:pt idx="2">
                  <c:v>Algunas con plástico, madera o cartón y otras con vidrio</c:v>
                </c:pt>
                <c:pt idx="3">
                  <c:v>Todas con vidrio en buen estado</c:v>
                </c:pt>
                <c:pt idx="4">
                  <c:v>Todas con vidrio, pero algunos rotos  </c:v>
                </c:pt>
                <c:pt idx="5">
                  <c:v>Otro, ¿cuál? </c:v>
                </c:pt>
              </c:strCache>
            </c:strRef>
          </c:cat>
          <c:val>
            <c:numRef>
              <c:f>Hoja1!$B$2:$B$7</c:f>
              <c:numCache>
                <c:formatCode>###0.0%</c:formatCode>
                <c:ptCount val="6"/>
                <c:pt idx="0">
                  <c:v>0.03</c:v>
                </c:pt>
                <c:pt idx="1">
                  <c:v>0.03</c:v>
                </c:pt>
                <c:pt idx="2">
                  <c:v>0.02</c:v>
                </c:pt>
                <c:pt idx="3">
                  <c:v>0.73</c:v>
                </c:pt>
                <c:pt idx="4">
                  <c:v>0.19</c:v>
                </c:pt>
                <c:pt idx="5">
                  <c:v>0</c:v>
                </c:pt>
              </c:numCache>
            </c:numRef>
          </c:val>
          <c:extLst>
            <c:ext xmlns:c16="http://schemas.microsoft.com/office/drawing/2014/chart" uri="{C3380CC4-5D6E-409C-BE32-E72D297353CC}">
              <c16:uniqueId val="{00000006-5640-4AF7-BF58-E04464C5F302}"/>
            </c:ext>
          </c:extLst>
        </c:ser>
        <c:dLbls>
          <c:showLegendKey val="0"/>
          <c:showVal val="0"/>
          <c:showCatName val="0"/>
          <c:showSerName val="0"/>
          <c:showPercent val="0"/>
          <c:showBubbleSize val="0"/>
        </c:dLbls>
        <c:gapWidth val="25"/>
        <c:gapDepth val="138"/>
        <c:shape val="box"/>
        <c:axId val="229664160"/>
        <c:axId val="229664552"/>
        <c:axId val="0"/>
      </c:bar3DChart>
      <c:catAx>
        <c:axId val="229664160"/>
        <c:scaling>
          <c:orientation val="maxMin"/>
        </c:scaling>
        <c:delete val="1"/>
        <c:axPos val="l"/>
        <c:numFmt formatCode="General" sourceLinked="0"/>
        <c:majorTickMark val="out"/>
        <c:minorTickMark val="none"/>
        <c:tickLblPos val="nextTo"/>
        <c:crossAx val="229664552"/>
        <c:crosses val="autoZero"/>
        <c:auto val="1"/>
        <c:lblAlgn val="ctr"/>
        <c:lblOffset val="100"/>
        <c:noMultiLvlLbl val="0"/>
      </c:catAx>
      <c:valAx>
        <c:axId val="229664552"/>
        <c:scaling>
          <c:orientation val="minMax"/>
          <c:max val="1"/>
        </c:scaling>
        <c:delete val="1"/>
        <c:axPos val="t"/>
        <c:numFmt formatCode="###0.0%" sourceLinked="1"/>
        <c:majorTickMark val="out"/>
        <c:minorTickMark val="none"/>
        <c:tickLblPos val="nextTo"/>
        <c:crossAx val="229664160"/>
        <c:crosses val="autoZero"/>
        <c:crossBetween val="between"/>
      </c:valAx>
    </c:plotArea>
    <c:plotVisOnly val="1"/>
    <c:dispBlanksAs val="gap"/>
    <c:showDLblsOverMax val="0"/>
  </c:chart>
  <c:txPr>
    <a:bodyPr/>
    <a:lstStyle/>
    <a:p>
      <a:pPr>
        <a:defRPr sz="1800"/>
      </a:pPr>
      <a:endParaRPr lang="es-MX"/>
    </a:p>
  </c:txPr>
  <c:externalData r:id="rId1">
    <c:autoUpdate val="0"/>
  </c:externalData>
</c:chartSpace>
</file>

<file path=ppt/charts/chart5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0"/>
      <c:rotY val="0"/>
      <c:rAngAx val="0"/>
      <c:perspective val="0"/>
    </c:view3D>
    <c:floor>
      <c:thickness val="0"/>
    </c:floor>
    <c:sideWall>
      <c:thickness val="0"/>
    </c:sideWall>
    <c:backWall>
      <c:thickness val="0"/>
    </c:backWall>
    <c:plotArea>
      <c:layout>
        <c:manualLayout>
          <c:layoutTarget val="inner"/>
          <c:xMode val="edge"/>
          <c:yMode val="edge"/>
          <c:x val="8.6749251740118952E-2"/>
          <c:y val="5.4394291913516185E-3"/>
          <c:w val="0.76645618765228596"/>
          <c:h val="0.96627898152161495"/>
        </c:manualLayout>
      </c:layout>
      <c:bar3DChart>
        <c:barDir val="bar"/>
        <c:grouping val="clustered"/>
        <c:varyColors val="0"/>
        <c:ser>
          <c:idx val="0"/>
          <c:order val="0"/>
          <c:tx>
            <c:strRef>
              <c:f>Hoja1!$B$1</c:f>
              <c:strCache>
                <c:ptCount val="1"/>
                <c:pt idx="0">
                  <c:v>Serie 1</c:v>
                </c:pt>
              </c:strCache>
            </c:strRef>
          </c:tx>
          <c:spPr>
            <a:gradFill flip="none" rotWithShape="1">
              <a:gsLst>
                <a:gs pos="0">
                  <a:schemeClr val="accent5">
                    <a:lumMod val="50000"/>
                    <a:shade val="30000"/>
                    <a:satMod val="115000"/>
                  </a:schemeClr>
                </a:gs>
                <a:gs pos="50000">
                  <a:schemeClr val="accent5">
                    <a:lumMod val="50000"/>
                    <a:shade val="67500"/>
                    <a:satMod val="115000"/>
                  </a:schemeClr>
                </a:gs>
                <a:gs pos="100000">
                  <a:schemeClr val="accent5">
                    <a:lumMod val="50000"/>
                    <a:shade val="100000"/>
                    <a:satMod val="115000"/>
                  </a:schemeClr>
                </a:gs>
              </a:gsLst>
              <a:lin ang="10800000" scaled="1"/>
              <a:tileRect/>
            </a:gradFill>
            <a:ln>
              <a:solidFill>
                <a:schemeClr val="tx1">
                  <a:lumMod val="95000"/>
                  <a:lumOff val="5000"/>
                </a:schemeClr>
              </a:solidFill>
            </a:ln>
            <a:scene3d>
              <a:camera prst="orthographicFront"/>
              <a:lightRig rig="threePt" dir="t"/>
            </a:scene3d>
            <a:sp3d>
              <a:bevelT w="0" h="0"/>
            </a:sp3d>
          </c:spPr>
          <c:invertIfNegative val="0"/>
          <c:dPt>
            <c:idx val="0"/>
            <c:invertIfNegative val="0"/>
            <c:bubble3D val="0"/>
            <c:extLst>
              <c:ext xmlns:c16="http://schemas.microsoft.com/office/drawing/2014/chart" uri="{C3380CC4-5D6E-409C-BE32-E72D297353CC}">
                <c16:uniqueId val="{00000000-709D-41AC-91AF-E0F20C1F1BB6}"/>
              </c:ext>
            </c:extLst>
          </c:dPt>
          <c:dPt>
            <c:idx val="1"/>
            <c:invertIfNegative val="0"/>
            <c:bubble3D val="0"/>
            <c:extLst>
              <c:ext xmlns:c16="http://schemas.microsoft.com/office/drawing/2014/chart" uri="{C3380CC4-5D6E-409C-BE32-E72D297353CC}">
                <c16:uniqueId val="{00000001-709D-41AC-91AF-E0F20C1F1BB6}"/>
              </c:ext>
            </c:extLst>
          </c:dPt>
          <c:dPt>
            <c:idx val="2"/>
            <c:invertIfNegative val="0"/>
            <c:bubble3D val="0"/>
            <c:extLst>
              <c:ext xmlns:c16="http://schemas.microsoft.com/office/drawing/2014/chart" uri="{C3380CC4-5D6E-409C-BE32-E72D297353CC}">
                <c16:uniqueId val="{00000002-709D-41AC-91AF-E0F20C1F1BB6}"/>
              </c:ext>
            </c:extLst>
          </c:dPt>
          <c:dLbls>
            <c:dLbl>
              <c:idx val="1"/>
              <c:layout>
                <c:manualLayout>
                  <c:x val="-1.478446273718181E-2"/>
                  <c:y val="-1.2656981372811252E-7"/>
                </c:manualLayout>
              </c:layout>
              <c:showLegendKey val="0"/>
              <c:showVal val="1"/>
              <c:showCatName val="0"/>
              <c:showSerName val="0"/>
              <c:showPercent val="0"/>
              <c:showBubbleSize val="0"/>
              <c:extLst>
                <c:ext xmlns:c15="http://schemas.microsoft.com/office/drawing/2012/chart" uri="{CE6537A1-D6FC-4f65-9D91-7224C49458BB}">
                  <c15:layout>
                    <c:manualLayout>
                      <c:w val="0.24664636382368654"/>
                      <c:h val="0.10384040660299529"/>
                    </c:manualLayout>
                  </c15:layout>
                </c:ext>
                <c:ext xmlns:c16="http://schemas.microsoft.com/office/drawing/2014/chart" uri="{C3380CC4-5D6E-409C-BE32-E72D297353CC}">
                  <c16:uniqueId val="{00000001-709D-41AC-91AF-E0F20C1F1BB6}"/>
                </c:ext>
              </c:extLst>
            </c:dLbl>
            <c:dLbl>
              <c:idx val="3"/>
              <c:layout>
                <c:manualLayout>
                  <c:x val="-2.0538326853702663E-2"/>
                  <c:y val="1.1391283238182365E-6"/>
                </c:manualLayout>
              </c:layout>
              <c:showLegendKey val="0"/>
              <c:showVal val="1"/>
              <c:showCatName val="0"/>
              <c:showSerName val="0"/>
              <c:showPercent val="0"/>
              <c:showBubbleSize val="0"/>
              <c:extLst>
                <c:ext xmlns:c15="http://schemas.microsoft.com/office/drawing/2012/chart" uri="{CE6537A1-D6FC-4f65-9D91-7224C49458BB}">
                  <c15:layout>
                    <c:manualLayout>
                      <c:w val="0.26570906134841005"/>
                      <c:h val="0.10384040660299529"/>
                    </c:manualLayout>
                  </c15:layout>
                </c:ext>
                <c:ext xmlns:c16="http://schemas.microsoft.com/office/drawing/2014/chart" uri="{C3380CC4-5D6E-409C-BE32-E72D297353CC}">
                  <c16:uniqueId val="{00000003-709D-41AC-91AF-E0F20C1F1BB6}"/>
                </c:ext>
              </c:extLst>
            </c:dLbl>
            <c:spPr>
              <a:noFill/>
              <a:ln>
                <a:noFill/>
              </a:ln>
              <a:effectLst/>
            </c:spPr>
            <c:txPr>
              <a:bodyPr/>
              <a:lstStyle/>
              <a:p>
                <a:pPr algn="ctr">
                  <a:defRPr lang="es-MX" sz="1100" b="1" i="0" u="none" strike="noStrike" kern="1200" baseline="0">
                    <a:solidFill>
                      <a:schemeClr val="tx1">
                        <a:lumMod val="75000"/>
                        <a:lumOff val="25000"/>
                      </a:schemeClr>
                    </a:solidFill>
                    <a:effectLst/>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Hoja1!$A$2:$A$6</c:f>
              <c:strCache>
                <c:ptCount val="5"/>
                <c:pt idx="0">
                  <c:v> Plástico</c:v>
                </c:pt>
                <c:pt idx="1">
                  <c:v>Madera o cartón</c:v>
                </c:pt>
                <c:pt idx="2">
                  <c:v>Algunas con plástico, madera o cartón y otras con vidrio</c:v>
                </c:pt>
                <c:pt idx="3">
                  <c:v>Todas con vidrio en buen estado</c:v>
                </c:pt>
                <c:pt idx="4">
                  <c:v>Todas con vidrio, pero algunos rotos  </c:v>
                </c:pt>
              </c:strCache>
            </c:strRef>
          </c:cat>
          <c:val>
            <c:numRef>
              <c:f>Hoja1!$B$2:$B$6</c:f>
              <c:numCache>
                <c:formatCode>###0.0%</c:formatCode>
                <c:ptCount val="5"/>
                <c:pt idx="0">
                  <c:v>1.9E-2</c:v>
                </c:pt>
                <c:pt idx="1">
                  <c:v>0.01</c:v>
                </c:pt>
                <c:pt idx="2">
                  <c:v>4.1000000000000002E-2</c:v>
                </c:pt>
                <c:pt idx="3">
                  <c:v>0.82699999999999996</c:v>
                </c:pt>
                <c:pt idx="4">
                  <c:v>0.10299999999999999</c:v>
                </c:pt>
              </c:numCache>
            </c:numRef>
          </c:val>
          <c:extLst>
            <c:ext xmlns:c16="http://schemas.microsoft.com/office/drawing/2014/chart" uri="{C3380CC4-5D6E-409C-BE32-E72D297353CC}">
              <c16:uniqueId val="{00000006-709D-41AC-91AF-E0F20C1F1BB6}"/>
            </c:ext>
          </c:extLst>
        </c:ser>
        <c:dLbls>
          <c:showLegendKey val="0"/>
          <c:showVal val="0"/>
          <c:showCatName val="0"/>
          <c:showSerName val="0"/>
          <c:showPercent val="0"/>
          <c:showBubbleSize val="0"/>
        </c:dLbls>
        <c:gapWidth val="25"/>
        <c:gapDepth val="138"/>
        <c:shape val="box"/>
        <c:axId val="229664160"/>
        <c:axId val="229664552"/>
        <c:axId val="0"/>
      </c:bar3DChart>
      <c:catAx>
        <c:axId val="229664160"/>
        <c:scaling>
          <c:orientation val="maxMin"/>
        </c:scaling>
        <c:delete val="1"/>
        <c:axPos val="l"/>
        <c:numFmt formatCode="General" sourceLinked="0"/>
        <c:majorTickMark val="out"/>
        <c:minorTickMark val="none"/>
        <c:tickLblPos val="nextTo"/>
        <c:crossAx val="229664552"/>
        <c:crosses val="autoZero"/>
        <c:auto val="1"/>
        <c:lblAlgn val="ctr"/>
        <c:lblOffset val="100"/>
        <c:noMultiLvlLbl val="0"/>
      </c:catAx>
      <c:valAx>
        <c:axId val="229664552"/>
        <c:scaling>
          <c:orientation val="minMax"/>
          <c:max val="1"/>
        </c:scaling>
        <c:delete val="1"/>
        <c:axPos val="t"/>
        <c:numFmt formatCode="###0.0%" sourceLinked="1"/>
        <c:majorTickMark val="out"/>
        <c:minorTickMark val="none"/>
        <c:tickLblPos val="nextTo"/>
        <c:crossAx val="229664160"/>
        <c:crosses val="autoZero"/>
        <c:crossBetween val="between"/>
      </c:valAx>
    </c:plotArea>
    <c:plotVisOnly val="1"/>
    <c:dispBlanksAs val="gap"/>
    <c:showDLblsOverMax val="0"/>
  </c:chart>
  <c:txPr>
    <a:bodyPr/>
    <a:lstStyle/>
    <a:p>
      <a:pPr>
        <a:defRPr sz="1800"/>
      </a:pPr>
      <a:endParaRPr lang="es-MX"/>
    </a:p>
  </c:txPr>
  <c:externalData r:id="rId1">
    <c:autoUpdate val="0"/>
  </c:externalData>
</c:chartSpace>
</file>

<file path=ppt/charts/chart5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0"/>
      <c:rotY val="0"/>
      <c:rAngAx val="0"/>
      <c:perspective val="0"/>
    </c:view3D>
    <c:floor>
      <c:thickness val="0"/>
    </c:floor>
    <c:sideWall>
      <c:thickness val="0"/>
    </c:sideWall>
    <c:backWall>
      <c:thickness val="0"/>
    </c:backWall>
    <c:plotArea>
      <c:layout>
        <c:manualLayout>
          <c:layoutTarget val="inner"/>
          <c:xMode val="edge"/>
          <c:yMode val="edge"/>
          <c:x val="7.1964346566152387E-2"/>
          <c:y val="3.2078551406885092E-2"/>
          <c:w val="0.7490713354820081"/>
          <c:h val="0.96627898152161495"/>
        </c:manualLayout>
      </c:layout>
      <c:bar3DChart>
        <c:barDir val="bar"/>
        <c:grouping val="clustered"/>
        <c:varyColors val="0"/>
        <c:ser>
          <c:idx val="0"/>
          <c:order val="0"/>
          <c:tx>
            <c:strRef>
              <c:f>Hoja1!$B$1</c:f>
              <c:strCache>
                <c:ptCount val="1"/>
                <c:pt idx="0">
                  <c:v>Serie 1</c:v>
                </c:pt>
              </c:strCache>
            </c:strRef>
          </c:tx>
          <c:spPr>
            <a:gradFill flip="none" rotWithShape="1">
              <a:gsLst>
                <a:gs pos="0">
                  <a:schemeClr val="accent5">
                    <a:lumMod val="50000"/>
                    <a:shade val="30000"/>
                    <a:satMod val="115000"/>
                  </a:schemeClr>
                </a:gs>
                <a:gs pos="50000">
                  <a:schemeClr val="accent5">
                    <a:lumMod val="50000"/>
                    <a:shade val="67500"/>
                    <a:satMod val="115000"/>
                  </a:schemeClr>
                </a:gs>
                <a:gs pos="100000">
                  <a:schemeClr val="accent5">
                    <a:lumMod val="50000"/>
                    <a:shade val="100000"/>
                    <a:satMod val="115000"/>
                  </a:schemeClr>
                </a:gs>
              </a:gsLst>
              <a:lin ang="10800000" scaled="1"/>
              <a:tileRect/>
            </a:gradFill>
            <a:ln>
              <a:solidFill>
                <a:schemeClr val="tx1">
                  <a:lumMod val="95000"/>
                  <a:lumOff val="5000"/>
                </a:schemeClr>
              </a:solidFill>
            </a:ln>
            <a:scene3d>
              <a:camera prst="orthographicFront"/>
              <a:lightRig rig="threePt" dir="t"/>
            </a:scene3d>
            <a:sp3d>
              <a:bevelT w="0" h="0"/>
            </a:sp3d>
          </c:spPr>
          <c:invertIfNegative val="0"/>
          <c:dPt>
            <c:idx val="0"/>
            <c:invertIfNegative val="0"/>
            <c:bubble3D val="0"/>
            <c:extLst>
              <c:ext xmlns:c16="http://schemas.microsoft.com/office/drawing/2014/chart" uri="{C3380CC4-5D6E-409C-BE32-E72D297353CC}">
                <c16:uniqueId val="{00000000-4F3D-40C8-8BC3-53778C254077}"/>
              </c:ext>
            </c:extLst>
          </c:dPt>
          <c:dPt>
            <c:idx val="1"/>
            <c:invertIfNegative val="0"/>
            <c:bubble3D val="0"/>
            <c:extLst>
              <c:ext xmlns:c16="http://schemas.microsoft.com/office/drawing/2014/chart" uri="{C3380CC4-5D6E-409C-BE32-E72D297353CC}">
                <c16:uniqueId val="{00000001-4F3D-40C8-8BC3-53778C254077}"/>
              </c:ext>
            </c:extLst>
          </c:dPt>
          <c:dPt>
            <c:idx val="2"/>
            <c:invertIfNegative val="0"/>
            <c:bubble3D val="0"/>
            <c:extLst>
              <c:ext xmlns:c16="http://schemas.microsoft.com/office/drawing/2014/chart" uri="{C3380CC4-5D6E-409C-BE32-E72D297353CC}">
                <c16:uniqueId val="{00000002-4F3D-40C8-8BC3-53778C254077}"/>
              </c:ext>
            </c:extLst>
          </c:dPt>
          <c:dLbls>
            <c:spPr>
              <a:noFill/>
              <a:ln>
                <a:noFill/>
              </a:ln>
              <a:effectLst/>
            </c:spPr>
            <c:txPr>
              <a:bodyPr/>
              <a:lstStyle/>
              <a:p>
                <a:pPr algn="ctr">
                  <a:defRPr lang="es-MX" sz="1100" b="1" i="0" u="none" strike="noStrike" kern="1200" baseline="0">
                    <a:solidFill>
                      <a:schemeClr val="tx1">
                        <a:lumMod val="75000"/>
                        <a:lumOff val="25000"/>
                      </a:schemeClr>
                    </a:solidFill>
                    <a:effectLst/>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Hoja1!$A$2:$A$6</c:f>
              <c:strCache>
                <c:ptCount val="5"/>
                <c:pt idx="0">
                  <c:v> Plástico</c:v>
                </c:pt>
                <c:pt idx="1">
                  <c:v>Madera o cartón</c:v>
                </c:pt>
                <c:pt idx="2">
                  <c:v>Algunas con plástico, madera o cartón y otras con vidrio</c:v>
                </c:pt>
                <c:pt idx="3">
                  <c:v>Todas con vidrio en buen estado</c:v>
                </c:pt>
                <c:pt idx="4">
                  <c:v>Todas con vidrio, pero algunos rotos  </c:v>
                </c:pt>
              </c:strCache>
            </c:strRef>
          </c:cat>
          <c:val>
            <c:numRef>
              <c:f>Hoja1!$B$2:$B$6</c:f>
              <c:numCache>
                <c:formatCode>###0.0%</c:formatCode>
                <c:ptCount val="5"/>
                <c:pt idx="0">
                  <c:v>1.7000000000000001E-2</c:v>
                </c:pt>
                <c:pt idx="1">
                  <c:v>1.4E-2</c:v>
                </c:pt>
                <c:pt idx="2">
                  <c:v>5.7000000000000002E-2</c:v>
                </c:pt>
                <c:pt idx="3">
                  <c:v>0.81399999999999995</c:v>
                </c:pt>
                <c:pt idx="4">
                  <c:v>7.6999999999999999E-2</c:v>
                </c:pt>
              </c:numCache>
            </c:numRef>
          </c:val>
          <c:extLst>
            <c:ext xmlns:c16="http://schemas.microsoft.com/office/drawing/2014/chart" uri="{C3380CC4-5D6E-409C-BE32-E72D297353CC}">
              <c16:uniqueId val="{00000006-4F3D-40C8-8BC3-53778C254077}"/>
            </c:ext>
          </c:extLst>
        </c:ser>
        <c:dLbls>
          <c:showLegendKey val="0"/>
          <c:showVal val="0"/>
          <c:showCatName val="0"/>
          <c:showSerName val="0"/>
          <c:showPercent val="0"/>
          <c:showBubbleSize val="0"/>
        </c:dLbls>
        <c:gapWidth val="25"/>
        <c:gapDepth val="138"/>
        <c:shape val="box"/>
        <c:axId val="229664160"/>
        <c:axId val="229664552"/>
        <c:axId val="0"/>
      </c:bar3DChart>
      <c:catAx>
        <c:axId val="229664160"/>
        <c:scaling>
          <c:orientation val="maxMin"/>
        </c:scaling>
        <c:delete val="1"/>
        <c:axPos val="l"/>
        <c:numFmt formatCode="General" sourceLinked="0"/>
        <c:majorTickMark val="out"/>
        <c:minorTickMark val="none"/>
        <c:tickLblPos val="nextTo"/>
        <c:crossAx val="229664552"/>
        <c:crosses val="autoZero"/>
        <c:auto val="1"/>
        <c:lblAlgn val="ctr"/>
        <c:lblOffset val="100"/>
        <c:noMultiLvlLbl val="0"/>
      </c:catAx>
      <c:valAx>
        <c:axId val="229664552"/>
        <c:scaling>
          <c:orientation val="minMax"/>
          <c:max val="1"/>
        </c:scaling>
        <c:delete val="1"/>
        <c:axPos val="t"/>
        <c:numFmt formatCode="###0.0%" sourceLinked="1"/>
        <c:majorTickMark val="out"/>
        <c:minorTickMark val="none"/>
        <c:tickLblPos val="nextTo"/>
        <c:crossAx val="229664160"/>
        <c:crosses val="autoZero"/>
        <c:crossBetween val="between"/>
      </c:valAx>
    </c:plotArea>
    <c:plotVisOnly val="1"/>
    <c:dispBlanksAs val="gap"/>
    <c:showDLblsOverMax val="0"/>
  </c:chart>
  <c:txPr>
    <a:bodyPr/>
    <a:lstStyle/>
    <a:p>
      <a:pPr>
        <a:defRPr sz="1800"/>
      </a:pPr>
      <a:endParaRPr lang="es-MX"/>
    </a:p>
  </c:txPr>
  <c:externalData r:id="rId1">
    <c:autoUpdate val="0"/>
  </c:externalData>
</c:chartSpace>
</file>

<file path=ppt/charts/chart5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0"/>
      <c:rotY val="0"/>
      <c:rAngAx val="0"/>
      <c:perspective val="0"/>
    </c:view3D>
    <c:floor>
      <c:thickness val="0"/>
    </c:floor>
    <c:sideWall>
      <c:thickness val="0"/>
    </c:sideWall>
    <c:backWall>
      <c:thickness val="0"/>
    </c:backWall>
    <c:plotArea>
      <c:layout>
        <c:manualLayout>
          <c:layoutTarget val="inner"/>
          <c:xMode val="edge"/>
          <c:yMode val="edge"/>
          <c:x val="3.7247946611909652E-2"/>
          <c:y val="0"/>
          <c:w val="0.48871355236139635"/>
          <c:h val="0.96627898152161495"/>
        </c:manualLayout>
      </c:layout>
      <c:bar3DChart>
        <c:barDir val="bar"/>
        <c:grouping val="clustered"/>
        <c:varyColors val="0"/>
        <c:ser>
          <c:idx val="0"/>
          <c:order val="0"/>
          <c:tx>
            <c:strRef>
              <c:f>Hoja1!$B$1</c:f>
              <c:strCache>
                <c:ptCount val="1"/>
                <c:pt idx="0">
                  <c:v>Serie 1</c:v>
                </c:pt>
              </c:strCache>
            </c:strRef>
          </c:tx>
          <c:spPr>
            <a:gradFill flip="none" rotWithShape="1">
              <a:gsLst>
                <a:gs pos="0">
                  <a:schemeClr val="accent5">
                    <a:lumMod val="50000"/>
                    <a:shade val="30000"/>
                    <a:satMod val="115000"/>
                  </a:schemeClr>
                </a:gs>
                <a:gs pos="50000">
                  <a:schemeClr val="accent5">
                    <a:lumMod val="50000"/>
                    <a:shade val="67500"/>
                    <a:satMod val="115000"/>
                  </a:schemeClr>
                </a:gs>
                <a:gs pos="100000">
                  <a:schemeClr val="accent5">
                    <a:lumMod val="50000"/>
                    <a:shade val="100000"/>
                    <a:satMod val="115000"/>
                  </a:schemeClr>
                </a:gs>
              </a:gsLst>
              <a:lin ang="2700000" scaled="1"/>
              <a:tileRect/>
            </a:gradFill>
            <a:ln>
              <a:solidFill>
                <a:schemeClr val="tx1">
                  <a:lumMod val="95000"/>
                  <a:lumOff val="5000"/>
                </a:schemeClr>
              </a:solidFill>
            </a:ln>
            <a:scene3d>
              <a:camera prst="orthographicFront"/>
              <a:lightRig rig="threePt" dir="t"/>
            </a:scene3d>
            <a:sp3d>
              <a:bevelT w="0" h="0"/>
            </a:sp3d>
          </c:spPr>
          <c:invertIfNegative val="0"/>
          <c:dPt>
            <c:idx val="0"/>
            <c:invertIfNegative val="0"/>
            <c:bubble3D val="0"/>
            <c:spPr>
              <a:solidFill>
                <a:schemeClr val="accent3">
                  <a:lumMod val="50000"/>
                </a:schemeClr>
              </a:solidFill>
              <a:ln>
                <a:solidFill>
                  <a:schemeClr val="tx1">
                    <a:lumMod val="95000"/>
                    <a:lumOff val="5000"/>
                  </a:schemeClr>
                </a:solidFill>
              </a:ln>
              <a:scene3d>
                <a:camera prst="orthographicFront"/>
                <a:lightRig rig="threePt" dir="t"/>
              </a:scene3d>
              <a:sp3d>
                <a:bevelT w="0" h="0"/>
              </a:sp3d>
            </c:spPr>
            <c:extLst>
              <c:ext xmlns:c16="http://schemas.microsoft.com/office/drawing/2014/chart" uri="{C3380CC4-5D6E-409C-BE32-E72D297353CC}">
                <c16:uniqueId val="{00000001-5640-4AF7-BF58-E04464C5F302}"/>
              </c:ext>
            </c:extLst>
          </c:dPt>
          <c:dPt>
            <c:idx val="1"/>
            <c:invertIfNegative val="0"/>
            <c:bubble3D val="0"/>
            <c:spPr>
              <a:solidFill>
                <a:schemeClr val="accent2">
                  <a:lumMod val="50000"/>
                </a:schemeClr>
              </a:solidFill>
              <a:ln>
                <a:solidFill>
                  <a:schemeClr val="tx1">
                    <a:lumMod val="95000"/>
                    <a:lumOff val="5000"/>
                  </a:schemeClr>
                </a:solidFill>
              </a:ln>
              <a:scene3d>
                <a:camera prst="orthographicFront"/>
                <a:lightRig rig="threePt" dir="t"/>
              </a:scene3d>
              <a:sp3d>
                <a:bevelT w="0" h="0"/>
              </a:sp3d>
            </c:spPr>
            <c:extLst>
              <c:ext xmlns:c16="http://schemas.microsoft.com/office/drawing/2014/chart" uri="{C3380CC4-5D6E-409C-BE32-E72D297353CC}">
                <c16:uniqueId val="{00000003-5640-4AF7-BF58-E04464C5F302}"/>
              </c:ext>
            </c:extLst>
          </c:dPt>
          <c:dPt>
            <c:idx val="2"/>
            <c:invertIfNegative val="0"/>
            <c:bubble3D val="0"/>
            <c:spPr>
              <a:solidFill>
                <a:srgbClr val="3D3923"/>
              </a:solidFill>
              <a:ln>
                <a:solidFill>
                  <a:schemeClr val="tx1">
                    <a:lumMod val="95000"/>
                    <a:lumOff val="5000"/>
                  </a:schemeClr>
                </a:solidFill>
              </a:ln>
              <a:scene3d>
                <a:camera prst="orthographicFront"/>
                <a:lightRig rig="threePt" dir="t"/>
              </a:scene3d>
              <a:sp3d>
                <a:bevelT w="0" h="0"/>
              </a:sp3d>
            </c:spPr>
            <c:extLst>
              <c:ext xmlns:c16="http://schemas.microsoft.com/office/drawing/2014/chart" uri="{C3380CC4-5D6E-409C-BE32-E72D297353CC}">
                <c16:uniqueId val="{00000005-5640-4AF7-BF58-E04464C5F302}"/>
              </c:ext>
            </c:extLst>
          </c:dPt>
          <c:dLbls>
            <c:spPr>
              <a:noFill/>
              <a:ln>
                <a:noFill/>
              </a:ln>
              <a:effectLst/>
            </c:spPr>
            <c:txPr>
              <a:bodyPr/>
              <a:lstStyle/>
              <a:p>
                <a:pPr algn="ctr">
                  <a:defRPr lang="es-MX" sz="1100" b="1" i="0" u="none" strike="noStrike" kern="1200" baseline="0">
                    <a:solidFill>
                      <a:schemeClr val="tx1">
                        <a:lumMod val="75000"/>
                        <a:lumOff val="25000"/>
                      </a:schemeClr>
                    </a:solidFill>
                    <a:effectLst/>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Hoja1!$A$2:$A$4</c:f>
              <c:strCache>
                <c:ptCount val="3"/>
                <c:pt idx="0">
                  <c:v>SI</c:v>
                </c:pt>
                <c:pt idx="1">
                  <c:v>NO</c:v>
                </c:pt>
                <c:pt idx="2">
                  <c:v>NC</c:v>
                </c:pt>
              </c:strCache>
            </c:strRef>
          </c:cat>
          <c:val>
            <c:numRef>
              <c:f>Hoja1!$B$2:$B$4</c:f>
              <c:numCache>
                <c:formatCode>###0%</c:formatCode>
                <c:ptCount val="3"/>
                <c:pt idx="0">
                  <c:v>0.92</c:v>
                </c:pt>
                <c:pt idx="1">
                  <c:v>0.08</c:v>
                </c:pt>
                <c:pt idx="2">
                  <c:v>0</c:v>
                </c:pt>
              </c:numCache>
            </c:numRef>
          </c:val>
          <c:extLst>
            <c:ext xmlns:c16="http://schemas.microsoft.com/office/drawing/2014/chart" uri="{C3380CC4-5D6E-409C-BE32-E72D297353CC}">
              <c16:uniqueId val="{00000006-5640-4AF7-BF58-E04464C5F302}"/>
            </c:ext>
          </c:extLst>
        </c:ser>
        <c:dLbls>
          <c:showLegendKey val="0"/>
          <c:showVal val="0"/>
          <c:showCatName val="0"/>
          <c:showSerName val="0"/>
          <c:showPercent val="0"/>
          <c:showBubbleSize val="0"/>
        </c:dLbls>
        <c:gapWidth val="25"/>
        <c:gapDepth val="138"/>
        <c:shape val="box"/>
        <c:axId val="229664160"/>
        <c:axId val="229664552"/>
        <c:axId val="0"/>
      </c:bar3DChart>
      <c:catAx>
        <c:axId val="229664160"/>
        <c:scaling>
          <c:orientation val="maxMin"/>
        </c:scaling>
        <c:delete val="1"/>
        <c:axPos val="l"/>
        <c:numFmt formatCode="General" sourceLinked="0"/>
        <c:majorTickMark val="out"/>
        <c:minorTickMark val="none"/>
        <c:tickLblPos val="nextTo"/>
        <c:crossAx val="229664552"/>
        <c:crosses val="autoZero"/>
        <c:auto val="1"/>
        <c:lblAlgn val="ctr"/>
        <c:lblOffset val="100"/>
        <c:noMultiLvlLbl val="0"/>
      </c:catAx>
      <c:valAx>
        <c:axId val="229664552"/>
        <c:scaling>
          <c:orientation val="minMax"/>
          <c:max val="1"/>
        </c:scaling>
        <c:delete val="1"/>
        <c:axPos val="t"/>
        <c:numFmt formatCode="###0%" sourceLinked="1"/>
        <c:majorTickMark val="out"/>
        <c:minorTickMark val="none"/>
        <c:tickLblPos val="nextTo"/>
        <c:crossAx val="229664160"/>
        <c:crosses val="autoZero"/>
        <c:crossBetween val="between"/>
      </c:valAx>
    </c:plotArea>
    <c:plotVisOnly val="1"/>
    <c:dispBlanksAs val="gap"/>
    <c:showDLblsOverMax val="0"/>
  </c:chart>
  <c:txPr>
    <a:bodyPr/>
    <a:lstStyle/>
    <a:p>
      <a:pPr>
        <a:defRPr sz="1800"/>
      </a:pPr>
      <a:endParaRPr lang="es-MX"/>
    </a:p>
  </c:txPr>
  <c:externalData r:id="rId1">
    <c:autoUpdate val="0"/>
  </c:externalData>
</c:chartSpace>
</file>

<file path=ppt/charts/chart5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0"/>
      <c:rotY val="0"/>
      <c:rAngAx val="0"/>
      <c:perspective val="0"/>
    </c:view3D>
    <c:floor>
      <c:thickness val="0"/>
    </c:floor>
    <c:sideWall>
      <c:thickness val="0"/>
    </c:sideWall>
    <c:backWall>
      <c:thickness val="0"/>
    </c:backWall>
    <c:plotArea>
      <c:layout>
        <c:manualLayout>
          <c:layoutTarget val="inner"/>
          <c:xMode val="edge"/>
          <c:yMode val="edge"/>
          <c:x val="1.0880031687807616E-2"/>
          <c:y val="1.1600389678645391E-3"/>
          <c:w val="0.58459235333724802"/>
          <c:h val="0.96627898152161495"/>
        </c:manualLayout>
      </c:layout>
      <c:bar3DChart>
        <c:barDir val="bar"/>
        <c:grouping val="clustered"/>
        <c:varyColors val="0"/>
        <c:ser>
          <c:idx val="0"/>
          <c:order val="0"/>
          <c:tx>
            <c:strRef>
              <c:f>Hoja1!$B$1</c:f>
              <c:strCache>
                <c:ptCount val="1"/>
                <c:pt idx="0">
                  <c:v>Serie 1</c:v>
                </c:pt>
              </c:strCache>
            </c:strRef>
          </c:tx>
          <c:spPr>
            <a:gradFill flip="none" rotWithShape="1">
              <a:gsLst>
                <a:gs pos="0">
                  <a:schemeClr val="accent5">
                    <a:lumMod val="50000"/>
                    <a:shade val="30000"/>
                    <a:satMod val="115000"/>
                  </a:schemeClr>
                </a:gs>
                <a:gs pos="50000">
                  <a:schemeClr val="accent5">
                    <a:lumMod val="50000"/>
                    <a:shade val="67500"/>
                    <a:satMod val="115000"/>
                  </a:schemeClr>
                </a:gs>
                <a:gs pos="100000">
                  <a:schemeClr val="accent5">
                    <a:lumMod val="50000"/>
                    <a:shade val="100000"/>
                    <a:satMod val="115000"/>
                  </a:schemeClr>
                </a:gs>
              </a:gsLst>
              <a:lin ang="2700000" scaled="1"/>
              <a:tileRect/>
            </a:gradFill>
            <a:ln>
              <a:solidFill>
                <a:schemeClr val="tx1">
                  <a:lumMod val="95000"/>
                  <a:lumOff val="5000"/>
                </a:schemeClr>
              </a:solidFill>
            </a:ln>
            <a:scene3d>
              <a:camera prst="orthographicFront"/>
              <a:lightRig rig="threePt" dir="t"/>
            </a:scene3d>
            <a:sp3d>
              <a:bevelT w="0" h="0"/>
            </a:sp3d>
          </c:spPr>
          <c:invertIfNegative val="0"/>
          <c:dPt>
            <c:idx val="0"/>
            <c:invertIfNegative val="0"/>
            <c:bubble3D val="0"/>
            <c:spPr>
              <a:solidFill>
                <a:schemeClr val="accent3">
                  <a:lumMod val="50000"/>
                </a:schemeClr>
              </a:solidFill>
              <a:ln>
                <a:solidFill>
                  <a:schemeClr val="tx1">
                    <a:lumMod val="95000"/>
                    <a:lumOff val="5000"/>
                  </a:schemeClr>
                </a:solidFill>
              </a:ln>
              <a:scene3d>
                <a:camera prst="orthographicFront"/>
                <a:lightRig rig="threePt" dir="t"/>
              </a:scene3d>
              <a:sp3d>
                <a:bevelT w="0" h="0"/>
              </a:sp3d>
            </c:spPr>
            <c:extLst>
              <c:ext xmlns:c16="http://schemas.microsoft.com/office/drawing/2014/chart" uri="{C3380CC4-5D6E-409C-BE32-E72D297353CC}">
                <c16:uniqueId val="{00000001-3C7C-4A34-B5B2-66E8D103B1F8}"/>
              </c:ext>
            </c:extLst>
          </c:dPt>
          <c:dPt>
            <c:idx val="1"/>
            <c:invertIfNegative val="0"/>
            <c:bubble3D val="0"/>
            <c:spPr>
              <a:solidFill>
                <a:schemeClr val="accent2">
                  <a:lumMod val="50000"/>
                </a:schemeClr>
              </a:solidFill>
              <a:ln>
                <a:solidFill>
                  <a:schemeClr val="tx1">
                    <a:lumMod val="95000"/>
                    <a:lumOff val="5000"/>
                  </a:schemeClr>
                </a:solidFill>
              </a:ln>
              <a:scene3d>
                <a:camera prst="orthographicFront"/>
                <a:lightRig rig="threePt" dir="t"/>
              </a:scene3d>
              <a:sp3d>
                <a:bevelT w="0" h="0"/>
              </a:sp3d>
            </c:spPr>
            <c:extLst>
              <c:ext xmlns:c16="http://schemas.microsoft.com/office/drawing/2014/chart" uri="{C3380CC4-5D6E-409C-BE32-E72D297353CC}">
                <c16:uniqueId val="{00000003-3C7C-4A34-B5B2-66E8D103B1F8}"/>
              </c:ext>
            </c:extLst>
          </c:dPt>
          <c:dLbls>
            <c:dLbl>
              <c:idx val="0"/>
              <c:layout>
                <c:manualLayout>
                  <c:x val="-6.3400817346363783E-2"/>
                  <c:y val="4.195048188305987E-3"/>
                </c:manualLayout>
              </c:layout>
              <c:showLegendKey val="0"/>
              <c:showVal val="1"/>
              <c:showCatName val="0"/>
              <c:showSerName val="0"/>
              <c:showPercent val="0"/>
              <c:showBubbleSize val="0"/>
              <c:extLst>
                <c:ext xmlns:c15="http://schemas.microsoft.com/office/drawing/2012/chart" uri="{CE6537A1-D6FC-4f65-9D91-7224C49458BB}">
                  <c15:layout>
                    <c:manualLayout>
                      <c:w val="0.32595196389647946"/>
                      <c:h val="0.15596575125730883"/>
                    </c:manualLayout>
                  </c15:layout>
                </c:ext>
                <c:ext xmlns:c16="http://schemas.microsoft.com/office/drawing/2014/chart" uri="{C3380CC4-5D6E-409C-BE32-E72D297353CC}">
                  <c16:uniqueId val="{00000001-3C7C-4A34-B5B2-66E8D103B1F8}"/>
                </c:ext>
              </c:extLst>
            </c:dLbl>
            <c:spPr>
              <a:noFill/>
              <a:ln>
                <a:noFill/>
              </a:ln>
              <a:effectLst/>
            </c:spPr>
            <c:txPr>
              <a:bodyPr/>
              <a:lstStyle/>
              <a:p>
                <a:pPr algn="ctr">
                  <a:defRPr lang="es-MX" sz="1100" b="1" i="0" u="none" strike="noStrike" kern="1200" baseline="0">
                    <a:solidFill>
                      <a:schemeClr val="tx1">
                        <a:lumMod val="75000"/>
                        <a:lumOff val="25000"/>
                      </a:schemeClr>
                    </a:solidFill>
                    <a:effectLst/>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Hoja1!$A$2:$A$3</c:f>
              <c:strCache>
                <c:ptCount val="2"/>
                <c:pt idx="0">
                  <c:v>SI</c:v>
                </c:pt>
                <c:pt idx="1">
                  <c:v>NO</c:v>
                </c:pt>
              </c:strCache>
            </c:strRef>
          </c:cat>
          <c:val>
            <c:numRef>
              <c:f>Hoja1!$B$2:$B$3</c:f>
              <c:numCache>
                <c:formatCode>###0%</c:formatCode>
                <c:ptCount val="2"/>
                <c:pt idx="0">
                  <c:v>0.97</c:v>
                </c:pt>
                <c:pt idx="1">
                  <c:v>0.03</c:v>
                </c:pt>
              </c:numCache>
            </c:numRef>
          </c:val>
          <c:extLst>
            <c:ext xmlns:c16="http://schemas.microsoft.com/office/drawing/2014/chart" uri="{C3380CC4-5D6E-409C-BE32-E72D297353CC}">
              <c16:uniqueId val="{00000006-3C7C-4A34-B5B2-66E8D103B1F8}"/>
            </c:ext>
          </c:extLst>
        </c:ser>
        <c:dLbls>
          <c:showLegendKey val="0"/>
          <c:showVal val="0"/>
          <c:showCatName val="0"/>
          <c:showSerName val="0"/>
          <c:showPercent val="0"/>
          <c:showBubbleSize val="0"/>
        </c:dLbls>
        <c:gapWidth val="25"/>
        <c:gapDepth val="138"/>
        <c:shape val="box"/>
        <c:axId val="229664160"/>
        <c:axId val="229664552"/>
        <c:axId val="0"/>
      </c:bar3DChart>
      <c:catAx>
        <c:axId val="229664160"/>
        <c:scaling>
          <c:orientation val="maxMin"/>
        </c:scaling>
        <c:delete val="1"/>
        <c:axPos val="l"/>
        <c:numFmt formatCode="General" sourceLinked="0"/>
        <c:majorTickMark val="out"/>
        <c:minorTickMark val="none"/>
        <c:tickLblPos val="nextTo"/>
        <c:crossAx val="229664552"/>
        <c:crosses val="autoZero"/>
        <c:auto val="1"/>
        <c:lblAlgn val="ctr"/>
        <c:lblOffset val="100"/>
        <c:noMultiLvlLbl val="0"/>
      </c:catAx>
      <c:valAx>
        <c:axId val="229664552"/>
        <c:scaling>
          <c:orientation val="minMax"/>
          <c:max val="1"/>
        </c:scaling>
        <c:delete val="1"/>
        <c:axPos val="t"/>
        <c:numFmt formatCode="###0%" sourceLinked="1"/>
        <c:majorTickMark val="out"/>
        <c:minorTickMark val="none"/>
        <c:tickLblPos val="nextTo"/>
        <c:crossAx val="229664160"/>
        <c:crosses val="autoZero"/>
        <c:crossBetween val="between"/>
      </c:valAx>
    </c:plotArea>
    <c:plotVisOnly val="1"/>
    <c:dispBlanksAs val="gap"/>
    <c:showDLblsOverMax val="0"/>
  </c:chart>
  <c:txPr>
    <a:bodyPr/>
    <a:lstStyle/>
    <a:p>
      <a:pPr>
        <a:defRPr sz="1800"/>
      </a:pPr>
      <a:endParaRPr lang="es-MX"/>
    </a:p>
  </c:txPr>
  <c:externalData r:id="rId1">
    <c:autoUpdate val="0"/>
  </c:externalData>
</c:chartSpace>
</file>

<file path=ppt/charts/chart5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0"/>
      <c:rotY val="0"/>
      <c:rAngAx val="0"/>
      <c:perspective val="0"/>
    </c:view3D>
    <c:floor>
      <c:thickness val="0"/>
    </c:floor>
    <c:sideWall>
      <c:thickness val="0"/>
    </c:sideWall>
    <c:backWall>
      <c:thickness val="0"/>
    </c:backWall>
    <c:plotArea>
      <c:layout>
        <c:manualLayout>
          <c:layoutTarget val="inner"/>
          <c:xMode val="edge"/>
          <c:yMode val="edge"/>
          <c:x val="1.0880031687807616E-2"/>
          <c:y val="1.1600389678645391E-3"/>
          <c:w val="0.5370417403274752"/>
          <c:h val="0.96627898152161495"/>
        </c:manualLayout>
      </c:layout>
      <c:bar3DChart>
        <c:barDir val="bar"/>
        <c:grouping val="clustered"/>
        <c:varyColors val="0"/>
        <c:ser>
          <c:idx val="0"/>
          <c:order val="0"/>
          <c:tx>
            <c:strRef>
              <c:f>Hoja1!$B$1</c:f>
              <c:strCache>
                <c:ptCount val="1"/>
                <c:pt idx="0">
                  <c:v>Serie 1</c:v>
                </c:pt>
              </c:strCache>
            </c:strRef>
          </c:tx>
          <c:spPr>
            <a:gradFill flip="none" rotWithShape="1">
              <a:gsLst>
                <a:gs pos="0">
                  <a:schemeClr val="accent5">
                    <a:lumMod val="50000"/>
                    <a:shade val="30000"/>
                    <a:satMod val="115000"/>
                  </a:schemeClr>
                </a:gs>
                <a:gs pos="50000">
                  <a:schemeClr val="accent5">
                    <a:lumMod val="50000"/>
                    <a:shade val="67500"/>
                    <a:satMod val="115000"/>
                  </a:schemeClr>
                </a:gs>
                <a:gs pos="100000">
                  <a:schemeClr val="accent5">
                    <a:lumMod val="50000"/>
                    <a:shade val="100000"/>
                    <a:satMod val="115000"/>
                  </a:schemeClr>
                </a:gs>
              </a:gsLst>
              <a:lin ang="2700000" scaled="1"/>
              <a:tileRect/>
            </a:gradFill>
            <a:ln>
              <a:solidFill>
                <a:schemeClr val="tx1">
                  <a:lumMod val="95000"/>
                  <a:lumOff val="5000"/>
                </a:schemeClr>
              </a:solidFill>
            </a:ln>
            <a:scene3d>
              <a:camera prst="orthographicFront"/>
              <a:lightRig rig="threePt" dir="t"/>
            </a:scene3d>
            <a:sp3d>
              <a:bevelT w="0" h="0"/>
            </a:sp3d>
          </c:spPr>
          <c:invertIfNegative val="0"/>
          <c:dPt>
            <c:idx val="0"/>
            <c:invertIfNegative val="0"/>
            <c:bubble3D val="0"/>
            <c:spPr>
              <a:solidFill>
                <a:schemeClr val="accent3">
                  <a:lumMod val="50000"/>
                </a:schemeClr>
              </a:solidFill>
              <a:ln>
                <a:solidFill>
                  <a:schemeClr val="tx1">
                    <a:lumMod val="95000"/>
                    <a:lumOff val="5000"/>
                  </a:schemeClr>
                </a:solidFill>
              </a:ln>
              <a:scene3d>
                <a:camera prst="orthographicFront"/>
                <a:lightRig rig="threePt" dir="t"/>
              </a:scene3d>
              <a:sp3d>
                <a:bevelT w="0" h="0"/>
              </a:sp3d>
            </c:spPr>
            <c:extLst>
              <c:ext xmlns:c16="http://schemas.microsoft.com/office/drawing/2014/chart" uri="{C3380CC4-5D6E-409C-BE32-E72D297353CC}">
                <c16:uniqueId val="{00000001-708B-425B-BF49-A2EC37E74B50}"/>
              </c:ext>
            </c:extLst>
          </c:dPt>
          <c:dPt>
            <c:idx val="1"/>
            <c:invertIfNegative val="0"/>
            <c:bubble3D val="0"/>
            <c:spPr>
              <a:solidFill>
                <a:schemeClr val="accent2">
                  <a:lumMod val="50000"/>
                </a:schemeClr>
              </a:solidFill>
              <a:ln>
                <a:solidFill>
                  <a:schemeClr val="tx1">
                    <a:lumMod val="95000"/>
                    <a:lumOff val="5000"/>
                  </a:schemeClr>
                </a:solidFill>
              </a:ln>
              <a:scene3d>
                <a:camera prst="orthographicFront"/>
                <a:lightRig rig="threePt" dir="t"/>
              </a:scene3d>
              <a:sp3d>
                <a:bevelT w="0" h="0"/>
              </a:sp3d>
            </c:spPr>
            <c:extLst>
              <c:ext xmlns:c16="http://schemas.microsoft.com/office/drawing/2014/chart" uri="{C3380CC4-5D6E-409C-BE32-E72D297353CC}">
                <c16:uniqueId val="{00000003-708B-425B-BF49-A2EC37E74B50}"/>
              </c:ext>
            </c:extLst>
          </c:dPt>
          <c:dPt>
            <c:idx val="2"/>
            <c:invertIfNegative val="0"/>
            <c:bubble3D val="0"/>
            <c:spPr>
              <a:solidFill>
                <a:srgbClr val="3D3923"/>
              </a:solidFill>
              <a:ln>
                <a:solidFill>
                  <a:schemeClr val="tx1">
                    <a:lumMod val="95000"/>
                    <a:lumOff val="5000"/>
                  </a:schemeClr>
                </a:solidFill>
              </a:ln>
              <a:scene3d>
                <a:camera prst="orthographicFront"/>
                <a:lightRig rig="threePt" dir="t"/>
              </a:scene3d>
              <a:sp3d>
                <a:bevelT w="0" h="0"/>
              </a:sp3d>
            </c:spPr>
            <c:extLst>
              <c:ext xmlns:c16="http://schemas.microsoft.com/office/drawing/2014/chart" uri="{C3380CC4-5D6E-409C-BE32-E72D297353CC}">
                <c16:uniqueId val="{00000005-708B-425B-BF49-A2EC37E74B50}"/>
              </c:ext>
            </c:extLst>
          </c:dPt>
          <c:dLbls>
            <c:dLbl>
              <c:idx val="0"/>
              <c:layout>
                <c:manualLayout>
                  <c:x val="-5.6986002066146076E-2"/>
                  <c:y val="1.6236176740525526E-6"/>
                </c:manualLayout>
              </c:layout>
              <c:showLegendKey val="0"/>
              <c:showVal val="1"/>
              <c:showCatName val="0"/>
              <c:showSerName val="0"/>
              <c:showPercent val="0"/>
              <c:showBubbleSize val="0"/>
              <c:extLst>
                <c:ext xmlns:c15="http://schemas.microsoft.com/office/drawing/2012/chart" uri="{CE6537A1-D6FC-4f65-9D91-7224C49458BB}">
                  <c15:layout>
                    <c:manualLayout>
                      <c:w val="0.33701528171866135"/>
                      <c:h val="0.15596575125730883"/>
                    </c:manualLayout>
                  </c15:layout>
                </c:ext>
                <c:ext xmlns:c16="http://schemas.microsoft.com/office/drawing/2014/chart" uri="{C3380CC4-5D6E-409C-BE32-E72D297353CC}">
                  <c16:uniqueId val="{00000001-708B-425B-BF49-A2EC37E74B50}"/>
                </c:ext>
              </c:extLst>
            </c:dLbl>
            <c:spPr>
              <a:noFill/>
              <a:ln>
                <a:noFill/>
              </a:ln>
              <a:effectLst/>
            </c:spPr>
            <c:txPr>
              <a:bodyPr/>
              <a:lstStyle/>
              <a:p>
                <a:pPr algn="ctr">
                  <a:defRPr lang="es-MX" sz="1100" b="1" i="0" u="none" strike="noStrike" kern="1200" baseline="0">
                    <a:solidFill>
                      <a:schemeClr val="tx1">
                        <a:lumMod val="75000"/>
                        <a:lumOff val="25000"/>
                      </a:schemeClr>
                    </a:solidFill>
                    <a:effectLst/>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Hoja1!$A$2:$A$4</c:f>
              <c:strCache>
                <c:ptCount val="3"/>
                <c:pt idx="0">
                  <c:v>SI</c:v>
                </c:pt>
                <c:pt idx="1">
                  <c:v>NO</c:v>
                </c:pt>
                <c:pt idx="2">
                  <c:v>NC</c:v>
                </c:pt>
              </c:strCache>
            </c:strRef>
          </c:cat>
          <c:val>
            <c:numRef>
              <c:f>Hoja1!$B$2:$B$4</c:f>
              <c:numCache>
                <c:formatCode>###0.0%</c:formatCode>
                <c:ptCount val="3"/>
                <c:pt idx="0">
                  <c:v>0.95199999999999996</c:v>
                </c:pt>
                <c:pt idx="1">
                  <c:v>3.2000000000000001E-2</c:v>
                </c:pt>
                <c:pt idx="2">
                  <c:v>1.6E-2</c:v>
                </c:pt>
              </c:numCache>
            </c:numRef>
          </c:val>
          <c:extLst>
            <c:ext xmlns:c16="http://schemas.microsoft.com/office/drawing/2014/chart" uri="{C3380CC4-5D6E-409C-BE32-E72D297353CC}">
              <c16:uniqueId val="{00000006-708B-425B-BF49-A2EC37E74B50}"/>
            </c:ext>
          </c:extLst>
        </c:ser>
        <c:dLbls>
          <c:showLegendKey val="0"/>
          <c:showVal val="0"/>
          <c:showCatName val="0"/>
          <c:showSerName val="0"/>
          <c:showPercent val="0"/>
          <c:showBubbleSize val="0"/>
        </c:dLbls>
        <c:gapWidth val="25"/>
        <c:gapDepth val="138"/>
        <c:shape val="box"/>
        <c:axId val="229664160"/>
        <c:axId val="229664552"/>
        <c:axId val="0"/>
      </c:bar3DChart>
      <c:catAx>
        <c:axId val="229664160"/>
        <c:scaling>
          <c:orientation val="maxMin"/>
        </c:scaling>
        <c:delete val="1"/>
        <c:axPos val="l"/>
        <c:numFmt formatCode="General" sourceLinked="0"/>
        <c:majorTickMark val="out"/>
        <c:minorTickMark val="none"/>
        <c:tickLblPos val="nextTo"/>
        <c:crossAx val="229664552"/>
        <c:crosses val="autoZero"/>
        <c:auto val="1"/>
        <c:lblAlgn val="ctr"/>
        <c:lblOffset val="100"/>
        <c:noMultiLvlLbl val="0"/>
      </c:catAx>
      <c:valAx>
        <c:axId val="229664552"/>
        <c:scaling>
          <c:orientation val="minMax"/>
          <c:max val="1"/>
        </c:scaling>
        <c:delete val="1"/>
        <c:axPos val="t"/>
        <c:numFmt formatCode="###0.0%" sourceLinked="1"/>
        <c:majorTickMark val="out"/>
        <c:minorTickMark val="none"/>
        <c:tickLblPos val="nextTo"/>
        <c:crossAx val="229664160"/>
        <c:crosses val="autoZero"/>
        <c:crossBetween val="between"/>
      </c:valAx>
    </c:plotArea>
    <c:plotVisOnly val="1"/>
    <c:dispBlanksAs val="gap"/>
    <c:showDLblsOverMax val="0"/>
  </c:chart>
  <c:txPr>
    <a:bodyPr/>
    <a:lstStyle/>
    <a:p>
      <a:pPr>
        <a:defRPr sz="1800"/>
      </a:pPr>
      <a:endParaRPr lang="es-MX"/>
    </a:p>
  </c:txPr>
  <c:externalData r:id="rId1">
    <c:autoUpdate val="0"/>
  </c:externalData>
</c:chartSpace>
</file>

<file path=ppt/charts/chart5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0"/>
      <c:rotY val="0"/>
      <c:rAngAx val="0"/>
      <c:perspective val="0"/>
    </c:view3D>
    <c:floor>
      <c:thickness val="0"/>
    </c:floor>
    <c:sideWall>
      <c:thickness val="0"/>
    </c:sideWall>
    <c:backWall>
      <c:thickness val="0"/>
    </c:backWall>
    <c:plotArea>
      <c:layout>
        <c:manualLayout>
          <c:layoutTarget val="inner"/>
          <c:xMode val="edge"/>
          <c:yMode val="edge"/>
          <c:x val="7.8505121669814465E-3"/>
          <c:y val="3.7452039188836089E-3"/>
          <c:w val="0.58367596683948775"/>
          <c:h val="0.96627898152161495"/>
        </c:manualLayout>
      </c:layout>
      <c:bar3DChart>
        <c:barDir val="bar"/>
        <c:grouping val="clustered"/>
        <c:varyColors val="0"/>
        <c:ser>
          <c:idx val="0"/>
          <c:order val="0"/>
          <c:tx>
            <c:strRef>
              <c:f>Hoja1!$B$1</c:f>
              <c:strCache>
                <c:ptCount val="1"/>
                <c:pt idx="0">
                  <c:v>Serie 1</c:v>
                </c:pt>
              </c:strCache>
            </c:strRef>
          </c:tx>
          <c:spPr>
            <a:solidFill>
              <a:srgbClr val="003300"/>
            </a:solidFill>
            <a:ln>
              <a:solidFill>
                <a:schemeClr val="tx1">
                  <a:lumMod val="95000"/>
                  <a:lumOff val="5000"/>
                </a:schemeClr>
              </a:solidFill>
            </a:ln>
            <a:scene3d>
              <a:camera prst="orthographicFront"/>
              <a:lightRig rig="threePt" dir="t"/>
            </a:scene3d>
            <a:sp3d>
              <a:bevelT w="0" h="0"/>
            </a:sp3d>
          </c:spPr>
          <c:invertIfNegative val="0"/>
          <c:dPt>
            <c:idx val="0"/>
            <c:invertIfNegative val="0"/>
            <c:bubble3D val="0"/>
            <c:extLst>
              <c:ext xmlns:c16="http://schemas.microsoft.com/office/drawing/2014/chart" uri="{C3380CC4-5D6E-409C-BE32-E72D297353CC}">
                <c16:uniqueId val="{00000000-3621-4E81-A47A-E22FA899EB1B}"/>
              </c:ext>
            </c:extLst>
          </c:dPt>
          <c:dPt>
            <c:idx val="1"/>
            <c:invertIfNegative val="0"/>
            <c:bubble3D val="0"/>
            <c:extLst>
              <c:ext xmlns:c16="http://schemas.microsoft.com/office/drawing/2014/chart" uri="{C3380CC4-5D6E-409C-BE32-E72D297353CC}">
                <c16:uniqueId val="{00000001-3621-4E81-A47A-E22FA899EB1B}"/>
              </c:ext>
            </c:extLst>
          </c:dPt>
          <c:dPt>
            <c:idx val="2"/>
            <c:invertIfNegative val="0"/>
            <c:bubble3D val="0"/>
            <c:extLst>
              <c:ext xmlns:c16="http://schemas.microsoft.com/office/drawing/2014/chart" uri="{C3380CC4-5D6E-409C-BE32-E72D297353CC}">
                <c16:uniqueId val="{00000002-3621-4E81-A47A-E22FA899EB1B}"/>
              </c:ext>
            </c:extLst>
          </c:dPt>
          <c:dLbls>
            <c:dLbl>
              <c:idx val="0"/>
              <c:layout>
                <c:manualLayout>
                  <c:x val="-4.9996091419174833E-2"/>
                  <c:y val="2.4626124399446171E-3"/>
                </c:manualLayout>
              </c:layout>
              <c:showLegendKey val="0"/>
              <c:showVal val="1"/>
              <c:showCatName val="0"/>
              <c:showSerName val="0"/>
              <c:showPercent val="0"/>
              <c:showBubbleSize val="0"/>
              <c:extLst>
                <c:ext xmlns:c15="http://schemas.microsoft.com/office/drawing/2012/chart" uri="{CE6537A1-D6FC-4f65-9D91-7224C49458BB}">
                  <c15:layout>
                    <c:manualLayout>
                      <c:w val="0.29571096053324786"/>
                      <c:h val="8.1346761765891618E-2"/>
                    </c:manualLayout>
                  </c15:layout>
                </c:ext>
                <c:ext xmlns:c16="http://schemas.microsoft.com/office/drawing/2014/chart" uri="{C3380CC4-5D6E-409C-BE32-E72D297353CC}">
                  <c16:uniqueId val="{00000000-3621-4E81-A47A-E22FA899EB1B}"/>
                </c:ext>
              </c:extLst>
            </c:dLbl>
            <c:spPr>
              <a:noFill/>
              <a:ln>
                <a:noFill/>
              </a:ln>
              <a:effectLst/>
            </c:spPr>
            <c:txPr>
              <a:bodyPr vertOverflow="overflow" horzOverflow="overflow">
                <a:noAutofit/>
              </a:bodyPr>
              <a:lstStyle/>
              <a:p>
                <a:pPr algn="ctr">
                  <a:defRPr lang="es-MX" sz="1100" b="1" i="0" u="none" strike="noStrike" kern="1200" baseline="0">
                    <a:solidFill>
                      <a:schemeClr val="tx1">
                        <a:lumMod val="75000"/>
                        <a:lumOff val="25000"/>
                      </a:schemeClr>
                    </a:solidFill>
                    <a:effectLst/>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pPr xmlns:c15="http://schemas.microsoft.com/office/drawing/2012/chart">
                  <a:prstGeom prst="rect">
                    <a:avLst/>
                  </a:prstGeom>
                </c15:spPr>
                <c15:layout/>
                <c15:showLeaderLines val="0"/>
              </c:ext>
            </c:extLst>
          </c:dLbls>
          <c:cat>
            <c:strRef>
              <c:f>Hoja1!$A$2:$A$9</c:f>
              <c:strCache>
                <c:ptCount val="8"/>
                <c:pt idx="0">
                  <c:v>agua entubada dentro de la vivienda </c:v>
                </c:pt>
                <c:pt idx="1">
                  <c:v>agua entubada fuera de la vivienda, pero dentro del terreno </c:v>
                </c:pt>
                <c:pt idx="2">
                  <c:v>agua entubada de llave pública (o hidrante)? </c:v>
                </c:pt>
                <c:pt idx="3">
                  <c:v>acceso al agua, a través de captadores de lluvia </c:v>
                </c:pt>
                <c:pt idx="4">
                  <c:v>agua entubada que acarrean de otra vivienda </c:v>
                </c:pt>
                <c:pt idx="5">
                  <c:v>agua de pipa </c:v>
                </c:pt>
                <c:pt idx="6">
                  <c:v>agua de un pozo, río, lago, arroyo u otra </c:v>
                </c:pt>
                <c:pt idx="7">
                  <c:v>No sabe/ No contesta </c:v>
                </c:pt>
              </c:strCache>
            </c:strRef>
          </c:cat>
          <c:val>
            <c:numRef>
              <c:f>Hoja1!$B$2:$B$9</c:f>
              <c:numCache>
                <c:formatCode>###0.0%</c:formatCode>
                <c:ptCount val="8"/>
                <c:pt idx="0">
                  <c:v>0.82</c:v>
                </c:pt>
                <c:pt idx="1">
                  <c:v>0.11</c:v>
                </c:pt>
                <c:pt idx="2">
                  <c:v>0.03</c:v>
                </c:pt>
                <c:pt idx="3">
                  <c:v>0.01</c:v>
                </c:pt>
                <c:pt idx="4">
                  <c:v>0.01</c:v>
                </c:pt>
                <c:pt idx="5">
                  <c:v>0.02</c:v>
                </c:pt>
                <c:pt idx="6">
                  <c:v>0</c:v>
                </c:pt>
                <c:pt idx="7">
                  <c:v>0</c:v>
                </c:pt>
              </c:numCache>
            </c:numRef>
          </c:val>
          <c:shape val="cylinder"/>
          <c:extLst>
            <c:ext xmlns:c16="http://schemas.microsoft.com/office/drawing/2014/chart" uri="{C3380CC4-5D6E-409C-BE32-E72D297353CC}">
              <c16:uniqueId val="{00000003-3621-4E81-A47A-E22FA899EB1B}"/>
            </c:ext>
          </c:extLst>
        </c:ser>
        <c:dLbls>
          <c:showLegendKey val="0"/>
          <c:showVal val="0"/>
          <c:showCatName val="0"/>
          <c:showSerName val="0"/>
          <c:showPercent val="0"/>
          <c:showBubbleSize val="0"/>
        </c:dLbls>
        <c:gapWidth val="25"/>
        <c:gapDepth val="138"/>
        <c:shape val="box"/>
        <c:axId val="229664160"/>
        <c:axId val="229664552"/>
        <c:axId val="0"/>
      </c:bar3DChart>
      <c:catAx>
        <c:axId val="229664160"/>
        <c:scaling>
          <c:orientation val="maxMin"/>
        </c:scaling>
        <c:delete val="1"/>
        <c:axPos val="l"/>
        <c:numFmt formatCode="General" sourceLinked="0"/>
        <c:majorTickMark val="out"/>
        <c:minorTickMark val="none"/>
        <c:tickLblPos val="nextTo"/>
        <c:crossAx val="229664552"/>
        <c:crosses val="autoZero"/>
        <c:auto val="1"/>
        <c:lblAlgn val="ctr"/>
        <c:lblOffset val="100"/>
        <c:noMultiLvlLbl val="0"/>
      </c:catAx>
      <c:valAx>
        <c:axId val="229664552"/>
        <c:scaling>
          <c:orientation val="minMax"/>
          <c:max val="1"/>
        </c:scaling>
        <c:delete val="1"/>
        <c:axPos val="t"/>
        <c:numFmt formatCode="###0.0%" sourceLinked="1"/>
        <c:majorTickMark val="out"/>
        <c:minorTickMark val="none"/>
        <c:tickLblPos val="nextTo"/>
        <c:crossAx val="229664160"/>
        <c:crosses val="autoZero"/>
        <c:crossBetween val="between"/>
      </c:valAx>
    </c:plotArea>
    <c:plotVisOnly val="1"/>
    <c:dispBlanksAs val="gap"/>
    <c:showDLblsOverMax val="0"/>
  </c:chart>
  <c:txPr>
    <a:bodyPr/>
    <a:lstStyle/>
    <a:p>
      <a:pPr>
        <a:defRPr sz="1800"/>
      </a:pPr>
      <a:endParaRPr lang="es-MX"/>
    </a:p>
  </c:txPr>
  <c:externalData r:id="rId1">
    <c:autoUpdate val="0"/>
  </c:externalData>
</c:chartSpace>
</file>

<file path=ppt/charts/chart5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0"/>
      <c:rotY val="0"/>
      <c:rAngAx val="0"/>
      <c:perspective val="0"/>
    </c:view3D>
    <c:floor>
      <c:thickness val="0"/>
    </c:floor>
    <c:sideWall>
      <c:thickness val="0"/>
    </c:sideWall>
    <c:backWall>
      <c:thickness val="0"/>
    </c:backWall>
    <c:plotArea>
      <c:layout>
        <c:manualLayout>
          <c:layoutTarget val="inner"/>
          <c:xMode val="edge"/>
          <c:yMode val="edge"/>
          <c:x val="5.4166063033662268E-2"/>
          <c:y val="0"/>
          <c:w val="0.56325662203970905"/>
          <c:h val="0.76600513299665296"/>
        </c:manualLayout>
      </c:layout>
      <c:bar3DChart>
        <c:barDir val="bar"/>
        <c:grouping val="clustered"/>
        <c:varyColors val="0"/>
        <c:ser>
          <c:idx val="0"/>
          <c:order val="0"/>
          <c:tx>
            <c:strRef>
              <c:f>Hoja1!$B$1</c:f>
              <c:strCache>
                <c:ptCount val="1"/>
                <c:pt idx="0">
                  <c:v>Serie 1</c:v>
                </c:pt>
              </c:strCache>
            </c:strRef>
          </c:tx>
          <c:spPr>
            <a:solidFill>
              <a:srgbClr val="003300"/>
            </a:solidFill>
            <a:ln>
              <a:solidFill>
                <a:schemeClr val="tx1">
                  <a:lumMod val="95000"/>
                  <a:lumOff val="5000"/>
                </a:schemeClr>
              </a:solidFill>
            </a:ln>
            <a:scene3d>
              <a:camera prst="orthographicFront"/>
              <a:lightRig rig="threePt" dir="t"/>
            </a:scene3d>
            <a:sp3d>
              <a:bevelT w="0" h="0"/>
            </a:sp3d>
          </c:spPr>
          <c:invertIfNegative val="0"/>
          <c:dPt>
            <c:idx val="0"/>
            <c:invertIfNegative val="0"/>
            <c:bubble3D val="0"/>
            <c:extLst>
              <c:ext xmlns:c16="http://schemas.microsoft.com/office/drawing/2014/chart" uri="{C3380CC4-5D6E-409C-BE32-E72D297353CC}">
                <c16:uniqueId val="{00000000-98FA-4361-9B82-40DEE6017104}"/>
              </c:ext>
            </c:extLst>
          </c:dPt>
          <c:dPt>
            <c:idx val="1"/>
            <c:invertIfNegative val="0"/>
            <c:bubble3D val="0"/>
            <c:extLst>
              <c:ext xmlns:c16="http://schemas.microsoft.com/office/drawing/2014/chart" uri="{C3380CC4-5D6E-409C-BE32-E72D297353CC}">
                <c16:uniqueId val="{00000001-98FA-4361-9B82-40DEE6017104}"/>
              </c:ext>
            </c:extLst>
          </c:dPt>
          <c:dLbls>
            <c:dLbl>
              <c:idx val="0"/>
              <c:layout>
                <c:manualLayout>
                  <c:x val="-3.4703985930402935E-2"/>
                  <c:y val="5.6429773193285128E-18"/>
                </c:manualLayout>
              </c:layout>
              <c:showLegendKey val="0"/>
              <c:showVal val="1"/>
              <c:showCatName val="0"/>
              <c:showSerName val="0"/>
              <c:showPercent val="0"/>
              <c:showBubbleSize val="0"/>
              <c:extLst>
                <c:ext xmlns:c15="http://schemas.microsoft.com/office/drawing/2012/chart" uri="{CE6537A1-D6FC-4f65-9D91-7224C49458BB}">
                  <c15:layout>
                    <c:manualLayout>
                      <c:w val="0.29571096053324786"/>
                      <c:h val="8.1346761765891618E-2"/>
                    </c:manualLayout>
                  </c15:layout>
                </c:ext>
                <c:ext xmlns:c16="http://schemas.microsoft.com/office/drawing/2014/chart" uri="{C3380CC4-5D6E-409C-BE32-E72D297353CC}">
                  <c16:uniqueId val="{00000000-98FA-4361-9B82-40DEE6017104}"/>
                </c:ext>
              </c:extLst>
            </c:dLbl>
            <c:spPr>
              <a:noFill/>
              <a:ln>
                <a:noFill/>
              </a:ln>
              <a:effectLst/>
            </c:spPr>
            <c:txPr>
              <a:bodyPr vertOverflow="overflow" horzOverflow="overflow">
                <a:noAutofit/>
              </a:bodyPr>
              <a:lstStyle/>
              <a:p>
                <a:pPr algn="ctr">
                  <a:defRPr lang="es-MX" sz="1100" b="1" i="0" u="none" strike="noStrike" kern="1200" baseline="0">
                    <a:solidFill>
                      <a:schemeClr val="tx1">
                        <a:lumMod val="75000"/>
                        <a:lumOff val="25000"/>
                      </a:schemeClr>
                    </a:solidFill>
                    <a:effectLst/>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pPr xmlns:c15="http://schemas.microsoft.com/office/drawing/2012/chart">
                  <a:prstGeom prst="rect">
                    <a:avLst/>
                  </a:prstGeom>
                </c15:spPr>
                <c15:layout/>
                <c15:showLeaderLines val="0"/>
              </c:ext>
            </c:extLst>
          </c:dLbls>
          <c:cat>
            <c:strRef>
              <c:f>Hoja1!$A$2:$A$3</c:f>
              <c:strCache>
                <c:ptCount val="2"/>
                <c:pt idx="0">
                  <c:v>agua entubada dentro de la vivienda </c:v>
                </c:pt>
                <c:pt idx="1">
                  <c:v>agua entubada fuera de la vivienda, pero dentro del terreno </c:v>
                </c:pt>
              </c:strCache>
            </c:strRef>
          </c:cat>
          <c:val>
            <c:numRef>
              <c:f>Hoja1!$B$2:$B$3</c:f>
              <c:numCache>
                <c:formatCode>###0.0%</c:formatCode>
                <c:ptCount val="2"/>
                <c:pt idx="0">
                  <c:v>0.79700000000000004</c:v>
                </c:pt>
                <c:pt idx="1">
                  <c:v>0.16500000000000001</c:v>
                </c:pt>
              </c:numCache>
            </c:numRef>
          </c:val>
          <c:shape val="cylinder"/>
          <c:extLst>
            <c:ext xmlns:c16="http://schemas.microsoft.com/office/drawing/2014/chart" uri="{C3380CC4-5D6E-409C-BE32-E72D297353CC}">
              <c16:uniqueId val="{00000008-98FA-4361-9B82-40DEE6017104}"/>
            </c:ext>
          </c:extLst>
        </c:ser>
        <c:dLbls>
          <c:showLegendKey val="0"/>
          <c:showVal val="0"/>
          <c:showCatName val="0"/>
          <c:showSerName val="0"/>
          <c:showPercent val="0"/>
          <c:showBubbleSize val="0"/>
        </c:dLbls>
        <c:gapWidth val="25"/>
        <c:gapDepth val="138"/>
        <c:shape val="box"/>
        <c:axId val="229664160"/>
        <c:axId val="229664552"/>
        <c:axId val="0"/>
      </c:bar3DChart>
      <c:catAx>
        <c:axId val="229664160"/>
        <c:scaling>
          <c:orientation val="maxMin"/>
        </c:scaling>
        <c:delete val="1"/>
        <c:axPos val="l"/>
        <c:numFmt formatCode="General" sourceLinked="0"/>
        <c:majorTickMark val="out"/>
        <c:minorTickMark val="none"/>
        <c:tickLblPos val="nextTo"/>
        <c:crossAx val="229664552"/>
        <c:crosses val="autoZero"/>
        <c:auto val="1"/>
        <c:lblAlgn val="ctr"/>
        <c:lblOffset val="100"/>
        <c:noMultiLvlLbl val="0"/>
      </c:catAx>
      <c:valAx>
        <c:axId val="229664552"/>
        <c:scaling>
          <c:orientation val="minMax"/>
          <c:max val="1"/>
        </c:scaling>
        <c:delete val="1"/>
        <c:axPos val="t"/>
        <c:numFmt formatCode="###0.0%" sourceLinked="1"/>
        <c:majorTickMark val="out"/>
        <c:minorTickMark val="none"/>
        <c:tickLblPos val="nextTo"/>
        <c:crossAx val="229664160"/>
        <c:crosses val="autoZero"/>
        <c:crossBetween val="between"/>
      </c:valAx>
    </c:plotArea>
    <c:plotVisOnly val="1"/>
    <c:dispBlanksAs val="gap"/>
    <c:showDLblsOverMax val="0"/>
  </c:chart>
  <c:txPr>
    <a:bodyPr/>
    <a:lstStyle/>
    <a:p>
      <a:pPr>
        <a:defRPr sz="1800"/>
      </a:pPr>
      <a:endParaRPr lang="es-MX"/>
    </a:p>
  </c:txPr>
  <c:externalData r:id="rId1">
    <c:autoUpdate val="0"/>
  </c:externalData>
</c:chartSpace>
</file>

<file path=ppt/charts/chart5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0"/>
      <c:rotY val="0"/>
      <c:rAngAx val="0"/>
      <c:perspective val="0"/>
    </c:view3D>
    <c:floor>
      <c:thickness val="0"/>
    </c:floor>
    <c:sideWall>
      <c:thickness val="0"/>
    </c:sideWall>
    <c:backWall>
      <c:thickness val="0"/>
    </c:backWall>
    <c:plotArea>
      <c:layout>
        <c:manualLayout>
          <c:layoutTarget val="inner"/>
          <c:xMode val="edge"/>
          <c:yMode val="edge"/>
          <c:x val="7.8505121669814465E-3"/>
          <c:y val="3.7452039188836089E-3"/>
          <c:w val="0.56325662203970905"/>
          <c:h val="0.96627898152161495"/>
        </c:manualLayout>
      </c:layout>
      <c:bar3DChart>
        <c:barDir val="bar"/>
        <c:grouping val="clustered"/>
        <c:varyColors val="0"/>
        <c:ser>
          <c:idx val="0"/>
          <c:order val="0"/>
          <c:tx>
            <c:strRef>
              <c:f>Hoja1!$B$1</c:f>
              <c:strCache>
                <c:ptCount val="1"/>
                <c:pt idx="0">
                  <c:v>Serie 1</c:v>
                </c:pt>
              </c:strCache>
            </c:strRef>
          </c:tx>
          <c:spPr>
            <a:solidFill>
              <a:srgbClr val="003300"/>
            </a:solidFill>
            <a:ln>
              <a:solidFill>
                <a:schemeClr val="tx1">
                  <a:lumMod val="95000"/>
                  <a:lumOff val="5000"/>
                </a:schemeClr>
              </a:solidFill>
            </a:ln>
            <a:scene3d>
              <a:camera prst="orthographicFront"/>
              <a:lightRig rig="threePt" dir="t"/>
            </a:scene3d>
            <a:sp3d>
              <a:bevelT w="0" h="0"/>
            </a:sp3d>
          </c:spPr>
          <c:invertIfNegative val="0"/>
          <c:dPt>
            <c:idx val="0"/>
            <c:invertIfNegative val="0"/>
            <c:bubble3D val="0"/>
            <c:extLst>
              <c:ext xmlns:c16="http://schemas.microsoft.com/office/drawing/2014/chart" uri="{C3380CC4-5D6E-409C-BE32-E72D297353CC}">
                <c16:uniqueId val="{00000000-D7E4-44E0-8B0E-98F07823AF8C}"/>
              </c:ext>
            </c:extLst>
          </c:dPt>
          <c:dPt>
            <c:idx val="1"/>
            <c:invertIfNegative val="0"/>
            <c:bubble3D val="0"/>
            <c:extLst>
              <c:ext xmlns:c16="http://schemas.microsoft.com/office/drawing/2014/chart" uri="{C3380CC4-5D6E-409C-BE32-E72D297353CC}">
                <c16:uniqueId val="{00000001-D7E4-44E0-8B0E-98F07823AF8C}"/>
              </c:ext>
            </c:extLst>
          </c:dPt>
          <c:dPt>
            <c:idx val="2"/>
            <c:invertIfNegative val="0"/>
            <c:bubble3D val="0"/>
            <c:extLst>
              <c:ext xmlns:c16="http://schemas.microsoft.com/office/drawing/2014/chart" uri="{C3380CC4-5D6E-409C-BE32-E72D297353CC}">
                <c16:uniqueId val="{00000002-D7E4-44E0-8B0E-98F07823AF8C}"/>
              </c:ext>
            </c:extLst>
          </c:dPt>
          <c:dLbls>
            <c:dLbl>
              <c:idx val="0"/>
              <c:layout>
                <c:manualLayout>
                  <c:x val="-2.6882551052685954E-2"/>
                  <c:y val="-2.4616429838230734E-3"/>
                </c:manualLayout>
              </c:layout>
              <c:showLegendKey val="0"/>
              <c:showVal val="1"/>
              <c:showCatName val="0"/>
              <c:showSerName val="0"/>
              <c:showPercent val="0"/>
              <c:showBubbleSize val="0"/>
              <c:extLst>
                <c:ext xmlns:c15="http://schemas.microsoft.com/office/drawing/2012/chart" uri="{CE6537A1-D6FC-4f65-9D91-7224C49458BB}">
                  <c15:layout>
                    <c:manualLayout>
                      <c:w val="0.29571096053324786"/>
                      <c:h val="8.1346761765891618E-2"/>
                    </c:manualLayout>
                  </c15:layout>
                </c:ext>
                <c:ext xmlns:c16="http://schemas.microsoft.com/office/drawing/2014/chart" uri="{C3380CC4-5D6E-409C-BE32-E72D297353CC}">
                  <c16:uniqueId val="{00000000-D7E4-44E0-8B0E-98F07823AF8C}"/>
                </c:ext>
              </c:extLst>
            </c:dLbl>
            <c:dLbl>
              <c:idx val="6"/>
              <c:layout>
                <c:manualLayout>
                  <c:x val="-2.2656333158703156E-2"/>
                  <c:y val="0"/>
                </c:manualLayout>
              </c:layout>
              <c:showLegendKey val="0"/>
              <c:showVal val="1"/>
              <c:showCatName val="0"/>
              <c:showSerName val="0"/>
              <c:showPercent val="0"/>
              <c:showBubbleSize val="0"/>
              <c:extLst>
                <c:ext xmlns:c15="http://schemas.microsoft.com/office/drawing/2012/chart" uri="{CE6537A1-D6FC-4f65-9D91-7224C49458BB}">
                  <c15:layout>
                    <c:manualLayout>
                      <c:w val="0.27255568789919898"/>
                      <c:h val="7.3527817864788403E-2"/>
                    </c:manualLayout>
                  </c15:layout>
                </c:ext>
                <c:ext xmlns:c16="http://schemas.microsoft.com/office/drawing/2014/chart" uri="{C3380CC4-5D6E-409C-BE32-E72D297353CC}">
                  <c16:uniqueId val="{00000006-D7E4-44E0-8B0E-98F07823AF8C}"/>
                </c:ext>
              </c:extLst>
            </c:dLbl>
            <c:spPr>
              <a:noFill/>
              <a:ln>
                <a:noFill/>
              </a:ln>
              <a:effectLst/>
            </c:spPr>
            <c:txPr>
              <a:bodyPr vertOverflow="overflow" horzOverflow="overflow">
                <a:noAutofit/>
              </a:bodyPr>
              <a:lstStyle/>
              <a:p>
                <a:pPr algn="ctr">
                  <a:defRPr lang="es-MX" sz="1100" b="1" i="0" u="none" strike="noStrike" kern="1200" baseline="0">
                    <a:solidFill>
                      <a:schemeClr val="tx1">
                        <a:lumMod val="75000"/>
                        <a:lumOff val="25000"/>
                      </a:schemeClr>
                    </a:solidFill>
                    <a:effectLst/>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pPr xmlns:c15="http://schemas.microsoft.com/office/drawing/2012/chart">
                  <a:prstGeom prst="rect">
                    <a:avLst/>
                  </a:prstGeom>
                </c15:spPr>
                <c15:layout/>
                <c15:showLeaderLines val="0"/>
              </c:ext>
            </c:extLst>
          </c:dLbls>
          <c:cat>
            <c:strRef>
              <c:f>Hoja1!$A$2:$A$9</c:f>
              <c:strCache>
                <c:ptCount val="8"/>
                <c:pt idx="0">
                  <c:v>agua entubada dentro de la vivienda </c:v>
                </c:pt>
                <c:pt idx="1">
                  <c:v>agua entubada fuera de la vivienda, pero dentro del terreno </c:v>
                </c:pt>
                <c:pt idx="2">
                  <c:v>agua entubada de llave pública (o hidrante)? </c:v>
                </c:pt>
                <c:pt idx="3">
                  <c:v>acceso al agua, a través de captadores de lluvia </c:v>
                </c:pt>
                <c:pt idx="4">
                  <c:v>agua entubada que acarrean de otra vivienda </c:v>
                </c:pt>
                <c:pt idx="5">
                  <c:v>agua de pipa </c:v>
                </c:pt>
                <c:pt idx="6">
                  <c:v>agua de un pozo, río, lago, arroyo u otra </c:v>
                </c:pt>
                <c:pt idx="7">
                  <c:v>No sabe/ No contesta </c:v>
                </c:pt>
              </c:strCache>
            </c:strRef>
          </c:cat>
          <c:val>
            <c:numRef>
              <c:f>Hoja1!$B$2:$B$9</c:f>
              <c:numCache>
                <c:formatCode>###0.0%</c:formatCode>
                <c:ptCount val="8"/>
                <c:pt idx="0">
                  <c:v>0.82699999999999996</c:v>
                </c:pt>
                <c:pt idx="1">
                  <c:v>9.8000000000000004E-2</c:v>
                </c:pt>
                <c:pt idx="2">
                  <c:v>5.8000000000000003E-2</c:v>
                </c:pt>
                <c:pt idx="3">
                  <c:v>0</c:v>
                </c:pt>
                <c:pt idx="4">
                  <c:v>2E-3</c:v>
                </c:pt>
                <c:pt idx="5">
                  <c:v>0.01</c:v>
                </c:pt>
                <c:pt idx="6">
                  <c:v>2E-3</c:v>
                </c:pt>
                <c:pt idx="7">
                  <c:v>3.0000000000000001E-3</c:v>
                </c:pt>
              </c:numCache>
            </c:numRef>
          </c:val>
          <c:shape val="cylinder"/>
          <c:extLst>
            <c:ext xmlns:c16="http://schemas.microsoft.com/office/drawing/2014/chart" uri="{C3380CC4-5D6E-409C-BE32-E72D297353CC}">
              <c16:uniqueId val="{00000008-D7E4-44E0-8B0E-98F07823AF8C}"/>
            </c:ext>
          </c:extLst>
        </c:ser>
        <c:dLbls>
          <c:showLegendKey val="0"/>
          <c:showVal val="0"/>
          <c:showCatName val="0"/>
          <c:showSerName val="0"/>
          <c:showPercent val="0"/>
          <c:showBubbleSize val="0"/>
        </c:dLbls>
        <c:gapWidth val="25"/>
        <c:gapDepth val="138"/>
        <c:shape val="box"/>
        <c:axId val="229664160"/>
        <c:axId val="229664552"/>
        <c:axId val="0"/>
      </c:bar3DChart>
      <c:catAx>
        <c:axId val="229664160"/>
        <c:scaling>
          <c:orientation val="maxMin"/>
        </c:scaling>
        <c:delete val="1"/>
        <c:axPos val="l"/>
        <c:numFmt formatCode="General" sourceLinked="0"/>
        <c:majorTickMark val="out"/>
        <c:minorTickMark val="none"/>
        <c:tickLblPos val="nextTo"/>
        <c:crossAx val="229664552"/>
        <c:crosses val="autoZero"/>
        <c:auto val="1"/>
        <c:lblAlgn val="ctr"/>
        <c:lblOffset val="100"/>
        <c:noMultiLvlLbl val="0"/>
      </c:catAx>
      <c:valAx>
        <c:axId val="229664552"/>
        <c:scaling>
          <c:orientation val="minMax"/>
          <c:max val="1"/>
        </c:scaling>
        <c:delete val="1"/>
        <c:axPos val="t"/>
        <c:numFmt formatCode="###0.0%" sourceLinked="1"/>
        <c:majorTickMark val="out"/>
        <c:minorTickMark val="none"/>
        <c:tickLblPos val="nextTo"/>
        <c:crossAx val="229664160"/>
        <c:crosses val="autoZero"/>
        <c:crossBetween val="between"/>
      </c:valAx>
    </c:plotArea>
    <c:plotVisOnly val="1"/>
    <c:dispBlanksAs val="gap"/>
    <c:showDLblsOverMax val="0"/>
  </c:chart>
  <c:txPr>
    <a:bodyPr/>
    <a:lstStyle/>
    <a:p>
      <a:pPr>
        <a:defRPr sz="1800"/>
      </a:pPr>
      <a:endParaRPr lang="es-MX"/>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0"/>
      <c:rotY val="0"/>
      <c:rAngAx val="0"/>
      <c:perspective val="0"/>
    </c:view3D>
    <c:floor>
      <c:thickness val="0"/>
    </c:floor>
    <c:sideWall>
      <c:thickness val="0"/>
    </c:sideWall>
    <c:backWall>
      <c:thickness val="0"/>
    </c:backWall>
    <c:plotArea>
      <c:layout>
        <c:manualLayout>
          <c:layoutTarget val="inner"/>
          <c:xMode val="edge"/>
          <c:yMode val="edge"/>
          <c:x val="2.411727217041007E-2"/>
          <c:y val="3.7452039188836089E-3"/>
          <c:w val="0.81041575880528904"/>
          <c:h val="0.96627898152161495"/>
        </c:manualLayout>
      </c:layout>
      <c:bar3DChart>
        <c:barDir val="bar"/>
        <c:grouping val="clustered"/>
        <c:varyColors val="0"/>
        <c:ser>
          <c:idx val="0"/>
          <c:order val="0"/>
          <c:tx>
            <c:strRef>
              <c:f>Hoja1!$B$1</c:f>
              <c:strCache>
                <c:ptCount val="1"/>
                <c:pt idx="0">
                  <c:v>Serie 1</c:v>
                </c:pt>
              </c:strCache>
            </c:strRef>
          </c:tx>
          <c:spPr>
            <a:solidFill>
              <a:srgbClr val="003300"/>
            </a:solidFill>
            <a:ln>
              <a:solidFill>
                <a:schemeClr val="tx1">
                  <a:lumMod val="95000"/>
                  <a:lumOff val="5000"/>
                </a:schemeClr>
              </a:solidFill>
            </a:ln>
            <a:scene3d>
              <a:camera prst="orthographicFront"/>
              <a:lightRig rig="threePt" dir="t"/>
            </a:scene3d>
            <a:sp3d>
              <a:bevelT w="0" h="0"/>
            </a:sp3d>
          </c:spPr>
          <c:invertIfNegative val="0"/>
          <c:dPt>
            <c:idx val="0"/>
            <c:invertIfNegative val="0"/>
            <c:bubble3D val="0"/>
            <c:extLst>
              <c:ext xmlns:c16="http://schemas.microsoft.com/office/drawing/2014/chart" uri="{C3380CC4-5D6E-409C-BE32-E72D297353CC}">
                <c16:uniqueId val="{00000000-BA91-46A1-A40F-06E47B2DBD98}"/>
              </c:ext>
            </c:extLst>
          </c:dPt>
          <c:dPt>
            <c:idx val="1"/>
            <c:invertIfNegative val="0"/>
            <c:bubble3D val="0"/>
            <c:extLst>
              <c:ext xmlns:c16="http://schemas.microsoft.com/office/drawing/2014/chart" uri="{C3380CC4-5D6E-409C-BE32-E72D297353CC}">
                <c16:uniqueId val="{00000001-BA91-46A1-A40F-06E47B2DBD98}"/>
              </c:ext>
            </c:extLst>
          </c:dPt>
          <c:dPt>
            <c:idx val="2"/>
            <c:invertIfNegative val="0"/>
            <c:bubble3D val="0"/>
            <c:extLst>
              <c:ext xmlns:c16="http://schemas.microsoft.com/office/drawing/2014/chart" uri="{C3380CC4-5D6E-409C-BE32-E72D297353CC}">
                <c16:uniqueId val="{00000002-BA91-46A1-A40F-06E47B2DBD98}"/>
              </c:ext>
            </c:extLst>
          </c:dPt>
          <c:dLbls>
            <c:spPr>
              <a:noFill/>
              <a:ln>
                <a:noFill/>
              </a:ln>
              <a:effectLst/>
            </c:spPr>
            <c:txPr>
              <a:bodyPr/>
              <a:lstStyle/>
              <a:p>
                <a:pPr algn="ctr">
                  <a:defRPr lang="es-MX" sz="1100" b="1" i="0" u="none" strike="noStrike" kern="1200" baseline="0">
                    <a:solidFill>
                      <a:schemeClr val="tx1">
                        <a:lumMod val="75000"/>
                        <a:lumOff val="25000"/>
                      </a:schemeClr>
                    </a:solidFill>
                    <a:effectLst/>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Hoja1!$A$2:$A$7</c:f>
              <c:strCache>
                <c:ptCount val="6"/>
                <c:pt idx="0">
                  <c:v>Ninguno (tabique, ladrillo u obra negra)</c:v>
                </c:pt>
                <c:pt idx="1">
                  <c:v>Aplanado</c:v>
                </c:pt>
                <c:pt idx="2">
                  <c:v>Aplanado y pintado</c:v>
                </c:pt>
                <c:pt idx="3">
                  <c:v>Ladrillo barnizado, vidriado o similar</c:v>
                </c:pt>
                <c:pt idx="4">
                  <c:v>Otro, ¿cuál?</c:v>
                </c:pt>
                <c:pt idx="5">
                  <c:v>Nc </c:v>
                </c:pt>
              </c:strCache>
            </c:strRef>
          </c:cat>
          <c:val>
            <c:numRef>
              <c:f>Hoja1!$B$2:$B$7</c:f>
              <c:numCache>
                <c:formatCode>###0.0%</c:formatCode>
                <c:ptCount val="6"/>
                <c:pt idx="0">
                  <c:v>0.2</c:v>
                </c:pt>
                <c:pt idx="1">
                  <c:v>0.21</c:v>
                </c:pt>
                <c:pt idx="2">
                  <c:v>0.46</c:v>
                </c:pt>
                <c:pt idx="3">
                  <c:v>0.13</c:v>
                </c:pt>
                <c:pt idx="4">
                  <c:v>0</c:v>
                </c:pt>
                <c:pt idx="5">
                  <c:v>0</c:v>
                </c:pt>
              </c:numCache>
            </c:numRef>
          </c:val>
          <c:extLst>
            <c:ext xmlns:c16="http://schemas.microsoft.com/office/drawing/2014/chart" uri="{C3380CC4-5D6E-409C-BE32-E72D297353CC}">
              <c16:uniqueId val="{00000003-BA91-46A1-A40F-06E47B2DBD98}"/>
            </c:ext>
          </c:extLst>
        </c:ser>
        <c:dLbls>
          <c:showLegendKey val="0"/>
          <c:showVal val="0"/>
          <c:showCatName val="0"/>
          <c:showSerName val="0"/>
          <c:showPercent val="0"/>
          <c:showBubbleSize val="0"/>
        </c:dLbls>
        <c:gapWidth val="25"/>
        <c:gapDepth val="138"/>
        <c:shape val="box"/>
        <c:axId val="229664160"/>
        <c:axId val="229664552"/>
        <c:axId val="0"/>
      </c:bar3DChart>
      <c:catAx>
        <c:axId val="229664160"/>
        <c:scaling>
          <c:orientation val="maxMin"/>
        </c:scaling>
        <c:delete val="1"/>
        <c:axPos val="l"/>
        <c:numFmt formatCode="General" sourceLinked="0"/>
        <c:majorTickMark val="out"/>
        <c:minorTickMark val="none"/>
        <c:tickLblPos val="nextTo"/>
        <c:crossAx val="229664552"/>
        <c:crosses val="autoZero"/>
        <c:auto val="1"/>
        <c:lblAlgn val="ctr"/>
        <c:lblOffset val="100"/>
        <c:noMultiLvlLbl val="0"/>
      </c:catAx>
      <c:valAx>
        <c:axId val="229664552"/>
        <c:scaling>
          <c:orientation val="minMax"/>
          <c:max val="1"/>
        </c:scaling>
        <c:delete val="0"/>
        <c:axPos val="t"/>
        <c:numFmt formatCode="###0.0%" sourceLinked="1"/>
        <c:majorTickMark val="out"/>
        <c:minorTickMark val="none"/>
        <c:tickLblPos val="nextTo"/>
        <c:txPr>
          <a:bodyPr/>
          <a:lstStyle/>
          <a:p>
            <a:pPr>
              <a:defRPr sz="100"/>
            </a:pPr>
            <a:endParaRPr lang="es-MX"/>
          </a:p>
        </c:txPr>
        <c:crossAx val="229664160"/>
        <c:crosses val="autoZero"/>
        <c:crossBetween val="between"/>
      </c:valAx>
    </c:plotArea>
    <c:plotVisOnly val="1"/>
    <c:dispBlanksAs val="gap"/>
    <c:showDLblsOverMax val="0"/>
  </c:chart>
  <c:txPr>
    <a:bodyPr/>
    <a:lstStyle/>
    <a:p>
      <a:pPr>
        <a:defRPr sz="1800"/>
      </a:pPr>
      <a:endParaRPr lang="es-MX"/>
    </a:p>
  </c:txPr>
  <c:externalData r:id="rId1">
    <c:autoUpdate val="0"/>
  </c:externalData>
</c:chartSpace>
</file>

<file path=ppt/charts/chart6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0"/>
      <c:rotY val="0"/>
      <c:rAngAx val="0"/>
      <c:perspective val="0"/>
    </c:view3D>
    <c:floor>
      <c:thickness val="0"/>
    </c:floor>
    <c:sideWall>
      <c:thickness val="0"/>
    </c:sideWall>
    <c:backWall>
      <c:thickness val="0"/>
    </c:backWall>
    <c:plotArea>
      <c:layout>
        <c:manualLayout>
          <c:layoutTarget val="inner"/>
          <c:xMode val="edge"/>
          <c:yMode val="edge"/>
          <c:x val="7.8505121669814465E-3"/>
          <c:y val="3.7452039188836089E-3"/>
          <c:w val="0.5077302445510643"/>
          <c:h val="0.96627898152161495"/>
        </c:manualLayout>
      </c:layout>
      <c:bar3DChart>
        <c:barDir val="bar"/>
        <c:grouping val="clustered"/>
        <c:varyColors val="0"/>
        <c:ser>
          <c:idx val="0"/>
          <c:order val="0"/>
          <c:tx>
            <c:strRef>
              <c:f>Hoja1!$B$1</c:f>
              <c:strCache>
                <c:ptCount val="1"/>
                <c:pt idx="0">
                  <c:v>Serie 1</c:v>
                </c:pt>
              </c:strCache>
            </c:strRef>
          </c:tx>
          <c:spPr>
            <a:solidFill>
              <a:srgbClr val="003300"/>
            </a:solidFill>
            <a:ln>
              <a:solidFill>
                <a:schemeClr val="tx1">
                  <a:lumMod val="95000"/>
                  <a:lumOff val="5000"/>
                </a:schemeClr>
              </a:solidFill>
            </a:ln>
            <a:scene3d>
              <a:camera prst="orthographicFront"/>
              <a:lightRig rig="threePt" dir="t"/>
            </a:scene3d>
            <a:sp3d>
              <a:bevelT w="0" h="0"/>
            </a:sp3d>
          </c:spPr>
          <c:invertIfNegative val="0"/>
          <c:dPt>
            <c:idx val="0"/>
            <c:invertIfNegative val="0"/>
            <c:bubble3D val="0"/>
            <c:extLst>
              <c:ext xmlns:c16="http://schemas.microsoft.com/office/drawing/2014/chart" uri="{C3380CC4-5D6E-409C-BE32-E72D297353CC}">
                <c16:uniqueId val="{00000000-02E6-4E10-961D-641F3ADF74A7}"/>
              </c:ext>
            </c:extLst>
          </c:dPt>
          <c:dPt>
            <c:idx val="1"/>
            <c:invertIfNegative val="0"/>
            <c:bubble3D val="0"/>
            <c:extLst>
              <c:ext xmlns:c16="http://schemas.microsoft.com/office/drawing/2014/chart" uri="{C3380CC4-5D6E-409C-BE32-E72D297353CC}">
                <c16:uniqueId val="{00000001-02E6-4E10-961D-641F3ADF74A7}"/>
              </c:ext>
            </c:extLst>
          </c:dPt>
          <c:dPt>
            <c:idx val="2"/>
            <c:invertIfNegative val="0"/>
            <c:bubble3D val="0"/>
            <c:extLst>
              <c:ext xmlns:c16="http://schemas.microsoft.com/office/drawing/2014/chart" uri="{C3380CC4-5D6E-409C-BE32-E72D297353CC}">
                <c16:uniqueId val="{00000002-02E6-4E10-961D-641F3ADF74A7}"/>
              </c:ext>
            </c:extLst>
          </c:dPt>
          <c:dLbls>
            <c:dLbl>
              <c:idx val="0"/>
              <c:layout>
                <c:manualLayout>
                  <c:x val="-2.5929311051236019E-2"/>
                  <c:y val="4.9256126623378515E-3"/>
                </c:manualLayout>
              </c:layout>
              <c:showLegendKey val="0"/>
              <c:showVal val="1"/>
              <c:showCatName val="0"/>
              <c:showSerName val="0"/>
              <c:showPercent val="0"/>
              <c:showBubbleSize val="0"/>
              <c:extLst>
                <c:ext xmlns:c15="http://schemas.microsoft.com/office/drawing/2012/chart" uri="{CE6537A1-D6FC-4f65-9D91-7224C49458BB}">
                  <c15:layout>
                    <c:manualLayout>
                      <c:w val="0.29571096053324786"/>
                      <c:h val="8.1346761765891618E-2"/>
                    </c:manualLayout>
                  </c15:layout>
                </c:ext>
                <c:ext xmlns:c16="http://schemas.microsoft.com/office/drawing/2014/chart" uri="{C3380CC4-5D6E-409C-BE32-E72D297353CC}">
                  <c16:uniqueId val="{00000000-02E6-4E10-961D-641F3ADF74A7}"/>
                </c:ext>
              </c:extLst>
            </c:dLbl>
            <c:spPr>
              <a:noFill/>
              <a:ln>
                <a:noFill/>
              </a:ln>
              <a:effectLst/>
            </c:spPr>
            <c:txPr>
              <a:bodyPr vertOverflow="overflow" horzOverflow="overflow">
                <a:noAutofit/>
              </a:bodyPr>
              <a:lstStyle/>
              <a:p>
                <a:pPr algn="ctr">
                  <a:defRPr lang="es-MX" sz="1100" b="1" i="0" u="none" strike="noStrike" kern="1200" baseline="0">
                    <a:solidFill>
                      <a:schemeClr val="tx1">
                        <a:lumMod val="75000"/>
                        <a:lumOff val="25000"/>
                      </a:schemeClr>
                    </a:solidFill>
                    <a:effectLst/>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pPr xmlns:c15="http://schemas.microsoft.com/office/drawing/2012/chart">
                  <a:prstGeom prst="rect">
                    <a:avLst/>
                  </a:prstGeom>
                </c15:spPr>
                <c15:layout/>
                <c15:showLeaderLines val="0"/>
              </c:ext>
            </c:extLst>
          </c:dLbls>
          <c:cat>
            <c:strRef>
              <c:f>Hoja1!$A$2:$A$8</c:f>
              <c:strCache>
                <c:ptCount val="7"/>
                <c:pt idx="0">
                  <c:v>agua entubada dentro de la vivienda </c:v>
                </c:pt>
                <c:pt idx="1">
                  <c:v>agua entubada fuera de la vivienda, pero dentro del terreno </c:v>
                </c:pt>
                <c:pt idx="2">
                  <c:v>agua entubada de llave pública (o hidrante)? </c:v>
                </c:pt>
                <c:pt idx="3">
                  <c:v>acceso al agua, a través de captadores de lluvia </c:v>
                </c:pt>
                <c:pt idx="4">
                  <c:v>agua entubada que acarrean de otra vivienda </c:v>
                </c:pt>
                <c:pt idx="5">
                  <c:v>agua de pipa </c:v>
                </c:pt>
                <c:pt idx="6">
                  <c:v>agua de un pozo, río, lago, arroyo u otra </c:v>
                </c:pt>
              </c:strCache>
            </c:strRef>
          </c:cat>
          <c:val>
            <c:numRef>
              <c:f>Hoja1!$B$2:$B$8</c:f>
              <c:numCache>
                <c:formatCode>###0.0%</c:formatCode>
                <c:ptCount val="7"/>
                <c:pt idx="0">
                  <c:v>0.94399999999999995</c:v>
                </c:pt>
                <c:pt idx="1">
                  <c:v>4.1000000000000002E-2</c:v>
                </c:pt>
                <c:pt idx="2">
                  <c:v>2E-3</c:v>
                </c:pt>
                <c:pt idx="3">
                  <c:v>0</c:v>
                </c:pt>
                <c:pt idx="4">
                  <c:v>1E-3</c:v>
                </c:pt>
                <c:pt idx="5">
                  <c:v>1.0999999999999999E-2</c:v>
                </c:pt>
                <c:pt idx="6">
                  <c:v>1E-3</c:v>
                </c:pt>
              </c:numCache>
            </c:numRef>
          </c:val>
          <c:shape val="cylinder"/>
          <c:extLst>
            <c:ext xmlns:c16="http://schemas.microsoft.com/office/drawing/2014/chart" uri="{C3380CC4-5D6E-409C-BE32-E72D297353CC}">
              <c16:uniqueId val="{00000008-02E6-4E10-961D-641F3ADF74A7}"/>
            </c:ext>
          </c:extLst>
        </c:ser>
        <c:dLbls>
          <c:showLegendKey val="0"/>
          <c:showVal val="0"/>
          <c:showCatName val="0"/>
          <c:showSerName val="0"/>
          <c:showPercent val="0"/>
          <c:showBubbleSize val="0"/>
        </c:dLbls>
        <c:gapWidth val="25"/>
        <c:gapDepth val="138"/>
        <c:shape val="box"/>
        <c:axId val="229664160"/>
        <c:axId val="229664552"/>
        <c:axId val="0"/>
      </c:bar3DChart>
      <c:catAx>
        <c:axId val="229664160"/>
        <c:scaling>
          <c:orientation val="maxMin"/>
        </c:scaling>
        <c:delete val="1"/>
        <c:axPos val="l"/>
        <c:numFmt formatCode="General" sourceLinked="0"/>
        <c:majorTickMark val="out"/>
        <c:minorTickMark val="none"/>
        <c:tickLblPos val="nextTo"/>
        <c:crossAx val="229664552"/>
        <c:crosses val="autoZero"/>
        <c:auto val="1"/>
        <c:lblAlgn val="ctr"/>
        <c:lblOffset val="100"/>
        <c:noMultiLvlLbl val="0"/>
      </c:catAx>
      <c:valAx>
        <c:axId val="229664552"/>
        <c:scaling>
          <c:orientation val="minMax"/>
          <c:max val="1"/>
        </c:scaling>
        <c:delete val="1"/>
        <c:axPos val="t"/>
        <c:numFmt formatCode="###0.0%" sourceLinked="1"/>
        <c:majorTickMark val="out"/>
        <c:minorTickMark val="none"/>
        <c:tickLblPos val="nextTo"/>
        <c:crossAx val="229664160"/>
        <c:crosses val="autoZero"/>
        <c:crossBetween val="between"/>
      </c:valAx>
    </c:plotArea>
    <c:plotVisOnly val="1"/>
    <c:dispBlanksAs val="gap"/>
    <c:showDLblsOverMax val="0"/>
  </c:chart>
  <c:txPr>
    <a:bodyPr/>
    <a:lstStyle/>
    <a:p>
      <a:pPr>
        <a:defRPr sz="1800"/>
      </a:pPr>
      <a:endParaRPr lang="es-MX"/>
    </a:p>
  </c:txPr>
  <c:externalData r:id="rId1">
    <c:autoUpdate val="0"/>
  </c:externalData>
</c:chartSpace>
</file>

<file path=ppt/charts/chart6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0"/>
      <c:rotY val="0"/>
      <c:rAngAx val="0"/>
      <c:perspective val="0"/>
    </c:view3D>
    <c:floor>
      <c:thickness val="0"/>
    </c:floor>
    <c:sideWall>
      <c:thickness val="0"/>
    </c:sideWall>
    <c:backWall>
      <c:thickness val="0"/>
    </c:backWall>
    <c:plotArea>
      <c:layout>
        <c:manualLayout>
          <c:layoutTarget val="inner"/>
          <c:xMode val="edge"/>
          <c:yMode val="edge"/>
          <c:x val="7.8505121669814465E-3"/>
          <c:y val="3.7452039188836089E-3"/>
          <c:w val="0.56325662203970905"/>
          <c:h val="0.96627898152161495"/>
        </c:manualLayout>
      </c:layout>
      <c:bar3DChart>
        <c:barDir val="bar"/>
        <c:grouping val="clustered"/>
        <c:varyColors val="0"/>
        <c:ser>
          <c:idx val="0"/>
          <c:order val="0"/>
          <c:tx>
            <c:strRef>
              <c:f>Hoja1!$B$1</c:f>
              <c:strCache>
                <c:ptCount val="1"/>
                <c:pt idx="0">
                  <c:v>Serie 1</c:v>
                </c:pt>
              </c:strCache>
            </c:strRef>
          </c:tx>
          <c:spPr>
            <a:solidFill>
              <a:srgbClr val="003300"/>
            </a:solidFill>
            <a:ln>
              <a:solidFill>
                <a:schemeClr val="tx1">
                  <a:lumMod val="95000"/>
                  <a:lumOff val="5000"/>
                </a:schemeClr>
              </a:solidFill>
            </a:ln>
            <a:scene3d>
              <a:camera prst="orthographicFront"/>
              <a:lightRig rig="threePt" dir="t"/>
            </a:scene3d>
            <a:sp3d>
              <a:bevelT w="0" h="0"/>
            </a:sp3d>
          </c:spPr>
          <c:invertIfNegative val="0"/>
          <c:dPt>
            <c:idx val="0"/>
            <c:invertIfNegative val="0"/>
            <c:bubble3D val="0"/>
            <c:extLst>
              <c:ext xmlns:c16="http://schemas.microsoft.com/office/drawing/2014/chart" uri="{C3380CC4-5D6E-409C-BE32-E72D297353CC}">
                <c16:uniqueId val="{00000000-1DBF-4FBB-8987-30A1593476FD}"/>
              </c:ext>
            </c:extLst>
          </c:dPt>
          <c:dPt>
            <c:idx val="1"/>
            <c:invertIfNegative val="0"/>
            <c:bubble3D val="0"/>
            <c:extLst>
              <c:ext xmlns:c16="http://schemas.microsoft.com/office/drawing/2014/chart" uri="{C3380CC4-5D6E-409C-BE32-E72D297353CC}">
                <c16:uniqueId val="{00000001-1DBF-4FBB-8987-30A1593476FD}"/>
              </c:ext>
            </c:extLst>
          </c:dPt>
          <c:dPt>
            <c:idx val="2"/>
            <c:invertIfNegative val="0"/>
            <c:bubble3D val="0"/>
            <c:extLst>
              <c:ext xmlns:c16="http://schemas.microsoft.com/office/drawing/2014/chart" uri="{C3380CC4-5D6E-409C-BE32-E72D297353CC}">
                <c16:uniqueId val="{00000002-1DBF-4FBB-8987-30A1593476FD}"/>
              </c:ext>
            </c:extLst>
          </c:dPt>
          <c:dLbls>
            <c:dLbl>
              <c:idx val="0"/>
              <c:layout>
                <c:manualLayout>
                  <c:x val="-2.4757971319964892E-2"/>
                  <c:y val="1.7450210187781711E-6"/>
                </c:manualLayout>
              </c:layout>
              <c:showLegendKey val="0"/>
              <c:showVal val="1"/>
              <c:showCatName val="0"/>
              <c:showSerName val="0"/>
              <c:showPercent val="0"/>
              <c:showBubbleSize val="0"/>
              <c:extLst>
                <c:ext xmlns:c15="http://schemas.microsoft.com/office/drawing/2012/chart" uri="{CE6537A1-D6FC-4f65-9D91-7224C49458BB}">
                  <c15:layout>
                    <c:manualLayout>
                      <c:w val="0.29571096053324786"/>
                      <c:h val="8.1346761765891618E-2"/>
                    </c:manualLayout>
                  </c15:layout>
                </c:ext>
                <c:ext xmlns:c16="http://schemas.microsoft.com/office/drawing/2014/chart" uri="{C3380CC4-5D6E-409C-BE32-E72D297353CC}">
                  <c16:uniqueId val="{00000000-1DBF-4FBB-8987-30A1593476FD}"/>
                </c:ext>
              </c:extLst>
            </c:dLbl>
            <c:spPr>
              <a:noFill/>
              <a:ln>
                <a:noFill/>
              </a:ln>
              <a:effectLst/>
            </c:spPr>
            <c:txPr>
              <a:bodyPr vertOverflow="overflow" horzOverflow="overflow">
                <a:noAutofit/>
              </a:bodyPr>
              <a:lstStyle/>
              <a:p>
                <a:pPr algn="ctr">
                  <a:defRPr lang="es-MX" sz="1100" b="1" i="0" u="none" strike="noStrike" kern="1200" baseline="0">
                    <a:solidFill>
                      <a:schemeClr val="tx1">
                        <a:lumMod val="75000"/>
                        <a:lumOff val="25000"/>
                      </a:schemeClr>
                    </a:solidFill>
                    <a:effectLst/>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pPr xmlns:c15="http://schemas.microsoft.com/office/drawing/2012/chart">
                  <a:prstGeom prst="rect">
                    <a:avLst/>
                  </a:prstGeom>
                </c15:spPr>
                <c15:layout/>
                <c15:showLeaderLines val="0"/>
              </c:ext>
            </c:extLst>
          </c:dLbls>
          <c:cat>
            <c:strRef>
              <c:f>Hoja1!$A$2:$A$9</c:f>
              <c:strCache>
                <c:ptCount val="8"/>
                <c:pt idx="0">
                  <c:v>agua entubada dentro de la vivienda </c:v>
                </c:pt>
                <c:pt idx="1">
                  <c:v>agua entubada fuera de la vivienda, pero dentro del terreno </c:v>
                </c:pt>
                <c:pt idx="2">
                  <c:v>agua entubada de llave pública (o hidrante)? </c:v>
                </c:pt>
                <c:pt idx="3">
                  <c:v>acceso al agua, a través de captadores de lluvia </c:v>
                </c:pt>
                <c:pt idx="4">
                  <c:v>agua entubada que acarrean de otra vivienda </c:v>
                </c:pt>
                <c:pt idx="5">
                  <c:v>agua de pipa </c:v>
                </c:pt>
                <c:pt idx="6">
                  <c:v>agua de un pozo, río, lago, arroyo u otra </c:v>
                </c:pt>
                <c:pt idx="7">
                  <c:v>No sabe/ No contesta </c:v>
                </c:pt>
              </c:strCache>
            </c:strRef>
          </c:cat>
          <c:val>
            <c:numRef>
              <c:f>Hoja1!$B$2:$B$9</c:f>
              <c:numCache>
                <c:formatCode>###0.0%</c:formatCode>
                <c:ptCount val="8"/>
                <c:pt idx="0">
                  <c:v>0.9</c:v>
                </c:pt>
                <c:pt idx="1">
                  <c:v>5.5E-2</c:v>
                </c:pt>
                <c:pt idx="2">
                  <c:v>2E-3</c:v>
                </c:pt>
                <c:pt idx="3">
                  <c:v>0</c:v>
                </c:pt>
                <c:pt idx="4">
                  <c:v>6.0000000000000001E-3</c:v>
                </c:pt>
                <c:pt idx="5">
                  <c:v>3.2000000000000001E-2</c:v>
                </c:pt>
                <c:pt idx="6">
                  <c:v>1E-3</c:v>
                </c:pt>
                <c:pt idx="7">
                  <c:v>3.0000000000000001E-3</c:v>
                </c:pt>
              </c:numCache>
            </c:numRef>
          </c:val>
          <c:shape val="cylinder"/>
          <c:extLst>
            <c:ext xmlns:c16="http://schemas.microsoft.com/office/drawing/2014/chart" uri="{C3380CC4-5D6E-409C-BE32-E72D297353CC}">
              <c16:uniqueId val="{00000008-1DBF-4FBB-8987-30A1593476FD}"/>
            </c:ext>
          </c:extLst>
        </c:ser>
        <c:dLbls>
          <c:showLegendKey val="0"/>
          <c:showVal val="0"/>
          <c:showCatName val="0"/>
          <c:showSerName val="0"/>
          <c:showPercent val="0"/>
          <c:showBubbleSize val="0"/>
        </c:dLbls>
        <c:gapWidth val="25"/>
        <c:gapDepth val="138"/>
        <c:shape val="box"/>
        <c:axId val="229664160"/>
        <c:axId val="229664552"/>
        <c:axId val="0"/>
      </c:bar3DChart>
      <c:catAx>
        <c:axId val="229664160"/>
        <c:scaling>
          <c:orientation val="maxMin"/>
        </c:scaling>
        <c:delete val="1"/>
        <c:axPos val="l"/>
        <c:numFmt formatCode="General" sourceLinked="0"/>
        <c:majorTickMark val="out"/>
        <c:minorTickMark val="none"/>
        <c:tickLblPos val="nextTo"/>
        <c:crossAx val="229664552"/>
        <c:crosses val="autoZero"/>
        <c:auto val="1"/>
        <c:lblAlgn val="ctr"/>
        <c:lblOffset val="100"/>
        <c:noMultiLvlLbl val="0"/>
      </c:catAx>
      <c:valAx>
        <c:axId val="229664552"/>
        <c:scaling>
          <c:orientation val="minMax"/>
          <c:max val="1"/>
        </c:scaling>
        <c:delete val="1"/>
        <c:axPos val="t"/>
        <c:numFmt formatCode="###0.0%" sourceLinked="1"/>
        <c:majorTickMark val="out"/>
        <c:minorTickMark val="none"/>
        <c:tickLblPos val="nextTo"/>
        <c:crossAx val="229664160"/>
        <c:crosses val="autoZero"/>
        <c:crossBetween val="between"/>
      </c:valAx>
    </c:plotArea>
    <c:plotVisOnly val="1"/>
    <c:dispBlanksAs val="gap"/>
    <c:showDLblsOverMax val="0"/>
  </c:chart>
  <c:txPr>
    <a:bodyPr/>
    <a:lstStyle/>
    <a:p>
      <a:pPr>
        <a:defRPr sz="1800"/>
      </a:pPr>
      <a:endParaRPr lang="es-MX"/>
    </a:p>
  </c:txPr>
  <c:externalData r:id="rId1">
    <c:autoUpdate val="0"/>
  </c:externalData>
</c:chartSpace>
</file>

<file path=ppt/charts/chart6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0"/>
      <c:rotY val="0"/>
      <c:rAngAx val="0"/>
      <c:perspective val="0"/>
    </c:view3D>
    <c:floor>
      <c:thickness val="0"/>
    </c:floor>
    <c:sideWall>
      <c:thickness val="0"/>
    </c:sideWall>
    <c:backWall>
      <c:thickness val="0"/>
    </c:backWall>
    <c:plotArea>
      <c:layout>
        <c:manualLayout>
          <c:layoutTarget val="inner"/>
          <c:xMode val="edge"/>
          <c:yMode val="edge"/>
          <c:x val="7.8505121669814465E-3"/>
          <c:y val="3.7452039188836089E-3"/>
          <c:w val="0.64630938582518438"/>
          <c:h val="0.96627898152161495"/>
        </c:manualLayout>
      </c:layout>
      <c:bar3DChart>
        <c:barDir val="bar"/>
        <c:grouping val="clustered"/>
        <c:varyColors val="0"/>
        <c:ser>
          <c:idx val="0"/>
          <c:order val="0"/>
          <c:tx>
            <c:strRef>
              <c:f>Hoja1!$B$1</c:f>
              <c:strCache>
                <c:ptCount val="1"/>
                <c:pt idx="0">
                  <c:v>Serie 1</c:v>
                </c:pt>
              </c:strCache>
            </c:strRef>
          </c:tx>
          <c:spPr>
            <a:solidFill>
              <a:schemeClr val="accent5">
                <a:lumMod val="50000"/>
              </a:schemeClr>
            </a:solidFill>
            <a:ln>
              <a:solidFill>
                <a:schemeClr val="tx1">
                  <a:lumMod val="95000"/>
                  <a:lumOff val="5000"/>
                </a:schemeClr>
              </a:solidFill>
            </a:ln>
            <a:scene3d>
              <a:camera prst="orthographicFront"/>
              <a:lightRig rig="threePt" dir="t"/>
            </a:scene3d>
            <a:sp3d>
              <a:bevelT w="0" h="0"/>
            </a:sp3d>
          </c:spPr>
          <c:invertIfNegative val="0"/>
          <c:dPt>
            <c:idx val="0"/>
            <c:invertIfNegative val="0"/>
            <c:bubble3D val="0"/>
            <c:extLst>
              <c:ext xmlns:c16="http://schemas.microsoft.com/office/drawing/2014/chart" uri="{C3380CC4-5D6E-409C-BE32-E72D297353CC}">
                <c16:uniqueId val="{00000000-3621-4E81-A47A-E22FA899EB1B}"/>
              </c:ext>
            </c:extLst>
          </c:dPt>
          <c:dPt>
            <c:idx val="1"/>
            <c:invertIfNegative val="0"/>
            <c:bubble3D val="0"/>
            <c:extLst>
              <c:ext xmlns:c16="http://schemas.microsoft.com/office/drawing/2014/chart" uri="{C3380CC4-5D6E-409C-BE32-E72D297353CC}">
                <c16:uniqueId val="{00000001-3621-4E81-A47A-E22FA899EB1B}"/>
              </c:ext>
            </c:extLst>
          </c:dPt>
          <c:dPt>
            <c:idx val="2"/>
            <c:invertIfNegative val="0"/>
            <c:bubble3D val="0"/>
            <c:extLst>
              <c:ext xmlns:c16="http://schemas.microsoft.com/office/drawing/2014/chart" uri="{C3380CC4-5D6E-409C-BE32-E72D297353CC}">
                <c16:uniqueId val="{00000002-3621-4E81-A47A-E22FA899EB1B}"/>
              </c:ext>
            </c:extLst>
          </c:dPt>
          <c:dLbls>
            <c:dLbl>
              <c:idx val="0"/>
              <c:layout>
                <c:manualLayout>
                  <c:x val="-3.4783008801470637E-2"/>
                  <c:y val="1.1730766704142557E-7"/>
                </c:manualLayout>
              </c:layout>
              <c:showLegendKey val="0"/>
              <c:showVal val="1"/>
              <c:showCatName val="0"/>
              <c:showSerName val="0"/>
              <c:showPercent val="0"/>
              <c:showBubbleSize val="0"/>
              <c:extLst>
                <c:ext xmlns:c15="http://schemas.microsoft.com/office/drawing/2012/chart" uri="{CE6537A1-D6FC-4f65-9D91-7224C49458BB}">
                  <c15:layout>
                    <c:manualLayout>
                      <c:w val="0.29571096053324786"/>
                      <c:h val="8.1346761765891618E-2"/>
                    </c:manualLayout>
                  </c15:layout>
                </c:ext>
                <c:ext xmlns:c16="http://schemas.microsoft.com/office/drawing/2014/chart" uri="{C3380CC4-5D6E-409C-BE32-E72D297353CC}">
                  <c16:uniqueId val="{00000000-3621-4E81-A47A-E22FA899EB1B}"/>
                </c:ext>
              </c:extLst>
            </c:dLbl>
            <c:spPr>
              <a:noFill/>
              <a:ln>
                <a:noFill/>
              </a:ln>
              <a:effectLst/>
            </c:spPr>
            <c:txPr>
              <a:bodyPr vertOverflow="overflow" horzOverflow="overflow">
                <a:noAutofit/>
              </a:bodyPr>
              <a:lstStyle/>
              <a:p>
                <a:pPr algn="ctr">
                  <a:defRPr lang="es-MX" sz="1100" b="1" i="0" u="none" strike="noStrike" kern="1200" baseline="0">
                    <a:solidFill>
                      <a:schemeClr val="tx1">
                        <a:lumMod val="75000"/>
                        <a:lumOff val="25000"/>
                      </a:schemeClr>
                    </a:solidFill>
                    <a:effectLst/>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pPr xmlns:c15="http://schemas.microsoft.com/office/drawing/2012/chart">
                  <a:prstGeom prst="rect">
                    <a:avLst/>
                  </a:prstGeom>
                </c15:spPr>
                <c15:layout/>
                <c15:showLeaderLines val="0"/>
              </c:ext>
            </c:extLst>
          </c:dLbls>
          <c:cat>
            <c:strRef>
              <c:f>Hoja1!$A$2:$A$8</c:f>
              <c:strCache>
                <c:ptCount val="7"/>
                <c:pt idx="0">
                  <c:v>Diario</c:v>
                </c:pt>
                <c:pt idx="1">
                  <c:v>Cada tercer día</c:v>
                </c:pt>
                <c:pt idx="2">
                  <c:v> Dos veces por semana</c:v>
                </c:pt>
                <c:pt idx="3">
                  <c:v>Una vez por semana</c:v>
                </c:pt>
                <c:pt idx="4">
                  <c:v>De vez en cuando</c:v>
                </c:pt>
                <c:pt idx="5">
                  <c:v> Otro</c:v>
                </c:pt>
                <c:pt idx="6">
                  <c:v>NC</c:v>
                </c:pt>
              </c:strCache>
            </c:strRef>
          </c:cat>
          <c:val>
            <c:numRef>
              <c:f>Hoja1!$B$2:$B$8</c:f>
              <c:numCache>
                <c:formatCode>###0.0%</c:formatCode>
                <c:ptCount val="7"/>
                <c:pt idx="0">
                  <c:v>0.71</c:v>
                </c:pt>
                <c:pt idx="1">
                  <c:v>0.15</c:v>
                </c:pt>
                <c:pt idx="2">
                  <c:v>7.0000000000000007E-2</c:v>
                </c:pt>
                <c:pt idx="3">
                  <c:v>0.04</c:v>
                </c:pt>
                <c:pt idx="4">
                  <c:v>0.02</c:v>
                </c:pt>
                <c:pt idx="5">
                  <c:v>0.01</c:v>
                </c:pt>
                <c:pt idx="6">
                  <c:v>0</c:v>
                </c:pt>
              </c:numCache>
            </c:numRef>
          </c:val>
          <c:shape val="cylinder"/>
          <c:extLst>
            <c:ext xmlns:c16="http://schemas.microsoft.com/office/drawing/2014/chart" uri="{C3380CC4-5D6E-409C-BE32-E72D297353CC}">
              <c16:uniqueId val="{00000003-3621-4E81-A47A-E22FA899EB1B}"/>
            </c:ext>
          </c:extLst>
        </c:ser>
        <c:dLbls>
          <c:showLegendKey val="0"/>
          <c:showVal val="0"/>
          <c:showCatName val="0"/>
          <c:showSerName val="0"/>
          <c:showPercent val="0"/>
          <c:showBubbleSize val="0"/>
        </c:dLbls>
        <c:gapWidth val="25"/>
        <c:gapDepth val="138"/>
        <c:shape val="box"/>
        <c:axId val="229664160"/>
        <c:axId val="229664552"/>
        <c:axId val="0"/>
      </c:bar3DChart>
      <c:catAx>
        <c:axId val="229664160"/>
        <c:scaling>
          <c:orientation val="maxMin"/>
        </c:scaling>
        <c:delete val="1"/>
        <c:axPos val="l"/>
        <c:numFmt formatCode="General" sourceLinked="0"/>
        <c:majorTickMark val="out"/>
        <c:minorTickMark val="none"/>
        <c:tickLblPos val="nextTo"/>
        <c:crossAx val="229664552"/>
        <c:crosses val="autoZero"/>
        <c:auto val="1"/>
        <c:lblAlgn val="ctr"/>
        <c:lblOffset val="100"/>
        <c:noMultiLvlLbl val="0"/>
      </c:catAx>
      <c:valAx>
        <c:axId val="229664552"/>
        <c:scaling>
          <c:orientation val="minMax"/>
          <c:max val="1"/>
        </c:scaling>
        <c:delete val="1"/>
        <c:axPos val="t"/>
        <c:numFmt formatCode="###0.0%" sourceLinked="1"/>
        <c:majorTickMark val="out"/>
        <c:minorTickMark val="none"/>
        <c:tickLblPos val="nextTo"/>
        <c:crossAx val="229664160"/>
        <c:crosses val="autoZero"/>
        <c:crossBetween val="between"/>
      </c:valAx>
    </c:plotArea>
    <c:plotVisOnly val="1"/>
    <c:dispBlanksAs val="gap"/>
    <c:showDLblsOverMax val="0"/>
  </c:chart>
  <c:txPr>
    <a:bodyPr/>
    <a:lstStyle/>
    <a:p>
      <a:pPr>
        <a:defRPr sz="1800"/>
      </a:pPr>
      <a:endParaRPr lang="es-MX"/>
    </a:p>
  </c:txPr>
  <c:externalData r:id="rId1">
    <c:autoUpdate val="0"/>
  </c:externalData>
</c:chartSpace>
</file>

<file path=ppt/charts/chart6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0"/>
      <c:rotY val="0"/>
      <c:rAngAx val="0"/>
      <c:perspective val="0"/>
    </c:view3D>
    <c:floor>
      <c:thickness val="0"/>
    </c:floor>
    <c:sideWall>
      <c:thickness val="0"/>
    </c:sideWall>
    <c:backWall>
      <c:thickness val="0"/>
    </c:backWall>
    <c:plotArea>
      <c:layout>
        <c:manualLayout>
          <c:layoutTarget val="inner"/>
          <c:xMode val="edge"/>
          <c:yMode val="edge"/>
          <c:x val="7.8505121669814465E-3"/>
          <c:y val="3.7452039188836089E-3"/>
          <c:w val="0.60456977526341982"/>
          <c:h val="0.96627898152161495"/>
        </c:manualLayout>
      </c:layout>
      <c:bar3DChart>
        <c:barDir val="bar"/>
        <c:grouping val="clustered"/>
        <c:varyColors val="0"/>
        <c:ser>
          <c:idx val="0"/>
          <c:order val="0"/>
          <c:tx>
            <c:strRef>
              <c:f>Hoja1!$B$1</c:f>
              <c:strCache>
                <c:ptCount val="1"/>
                <c:pt idx="0">
                  <c:v>Serie 1</c:v>
                </c:pt>
              </c:strCache>
            </c:strRef>
          </c:tx>
          <c:spPr>
            <a:solidFill>
              <a:schemeClr val="accent5">
                <a:lumMod val="50000"/>
              </a:schemeClr>
            </a:solidFill>
            <a:ln>
              <a:solidFill>
                <a:schemeClr val="tx1">
                  <a:lumMod val="95000"/>
                  <a:lumOff val="5000"/>
                </a:schemeClr>
              </a:solidFill>
            </a:ln>
            <a:scene3d>
              <a:camera prst="orthographicFront"/>
              <a:lightRig rig="threePt" dir="t"/>
            </a:scene3d>
            <a:sp3d>
              <a:bevelT w="0" h="0"/>
            </a:sp3d>
          </c:spPr>
          <c:invertIfNegative val="0"/>
          <c:dPt>
            <c:idx val="0"/>
            <c:invertIfNegative val="0"/>
            <c:bubble3D val="0"/>
            <c:extLst>
              <c:ext xmlns:c16="http://schemas.microsoft.com/office/drawing/2014/chart" uri="{C3380CC4-5D6E-409C-BE32-E72D297353CC}">
                <c16:uniqueId val="{00000000-F905-47D8-9395-10E4F2BF3525}"/>
              </c:ext>
            </c:extLst>
          </c:dPt>
          <c:dPt>
            <c:idx val="1"/>
            <c:invertIfNegative val="0"/>
            <c:bubble3D val="0"/>
            <c:extLst>
              <c:ext xmlns:c16="http://schemas.microsoft.com/office/drawing/2014/chart" uri="{C3380CC4-5D6E-409C-BE32-E72D297353CC}">
                <c16:uniqueId val="{00000001-F905-47D8-9395-10E4F2BF3525}"/>
              </c:ext>
            </c:extLst>
          </c:dPt>
          <c:dPt>
            <c:idx val="2"/>
            <c:invertIfNegative val="0"/>
            <c:bubble3D val="0"/>
            <c:extLst>
              <c:ext xmlns:c16="http://schemas.microsoft.com/office/drawing/2014/chart" uri="{C3380CC4-5D6E-409C-BE32-E72D297353CC}">
                <c16:uniqueId val="{00000002-F905-47D8-9395-10E4F2BF3525}"/>
              </c:ext>
            </c:extLst>
          </c:dPt>
          <c:dLbls>
            <c:dLbl>
              <c:idx val="0"/>
              <c:layout>
                <c:manualLayout>
                  <c:x val="-4.8696212322058889E-2"/>
                  <c:y val="-1.1730766704142557E-7"/>
                </c:manualLayout>
              </c:layout>
              <c:showLegendKey val="0"/>
              <c:showVal val="1"/>
              <c:showCatName val="0"/>
              <c:showSerName val="0"/>
              <c:showPercent val="0"/>
              <c:showBubbleSize val="0"/>
              <c:extLst>
                <c:ext xmlns:c15="http://schemas.microsoft.com/office/drawing/2012/chart" uri="{CE6537A1-D6FC-4f65-9D91-7224C49458BB}">
                  <c15:layout>
                    <c:manualLayout>
                      <c:w val="0.29571096053324786"/>
                      <c:h val="8.1346761765891618E-2"/>
                    </c:manualLayout>
                  </c15:layout>
                </c:ext>
                <c:ext xmlns:c16="http://schemas.microsoft.com/office/drawing/2014/chart" uri="{C3380CC4-5D6E-409C-BE32-E72D297353CC}">
                  <c16:uniqueId val="{00000000-F905-47D8-9395-10E4F2BF3525}"/>
                </c:ext>
              </c:extLst>
            </c:dLbl>
            <c:spPr>
              <a:noFill/>
              <a:ln>
                <a:noFill/>
              </a:ln>
              <a:effectLst/>
            </c:spPr>
            <c:txPr>
              <a:bodyPr vertOverflow="overflow" horzOverflow="overflow">
                <a:noAutofit/>
              </a:bodyPr>
              <a:lstStyle/>
              <a:p>
                <a:pPr algn="ctr">
                  <a:defRPr lang="es-MX" sz="1100" b="1" i="0" u="none" strike="noStrike" kern="1200" baseline="0">
                    <a:solidFill>
                      <a:schemeClr val="tx1">
                        <a:lumMod val="75000"/>
                        <a:lumOff val="25000"/>
                      </a:schemeClr>
                    </a:solidFill>
                    <a:effectLst/>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pPr xmlns:c15="http://schemas.microsoft.com/office/drawing/2012/chart">
                  <a:prstGeom prst="rect">
                    <a:avLst/>
                  </a:prstGeom>
                </c15:spPr>
                <c15:layout/>
                <c15:showLeaderLines val="0"/>
              </c:ext>
            </c:extLst>
          </c:dLbls>
          <c:cat>
            <c:strRef>
              <c:f>Hoja1!$A$2:$A$8</c:f>
              <c:strCache>
                <c:ptCount val="7"/>
                <c:pt idx="0">
                  <c:v>Diario</c:v>
                </c:pt>
                <c:pt idx="1">
                  <c:v>Cada tercer día</c:v>
                </c:pt>
                <c:pt idx="2">
                  <c:v> Dos veces por semana</c:v>
                </c:pt>
                <c:pt idx="3">
                  <c:v>Una vez por semana</c:v>
                </c:pt>
                <c:pt idx="4">
                  <c:v>De vez en cuando</c:v>
                </c:pt>
                <c:pt idx="5">
                  <c:v> Otro</c:v>
                </c:pt>
                <c:pt idx="6">
                  <c:v>NC</c:v>
                </c:pt>
              </c:strCache>
            </c:strRef>
          </c:cat>
          <c:val>
            <c:numRef>
              <c:f>Hoja1!$B$2:$B$8</c:f>
              <c:numCache>
                <c:formatCode>###0.0%</c:formatCode>
                <c:ptCount val="7"/>
                <c:pt idx="0">
                  <c:v>0.76900000000000002</c:v>
                </c:pt>
                <c:pt idx="1">
                  <c:v>0.14599999999999999</c:v>
                </c:pt>
                <c:pt idx="2">
                  <c:v>2.7E-2</c:v>
                </c:pt>
                <c:pt idx="3">
                  <c:v>4.4999999999999998E-2</c:v>
                </c:pt>
                <c:pt idx="4">
                  <c:v>1.2999999999999999E-2</c:v>
                </c:pt>
                <c:pt idx="5">
                  <c:v>0</c:v>
                </c:pt>
                <c:pt idx="6">
                  <c:v>0</c:v>
                </c:pt>
              </c:numCache>
            </c:numRef>
          </c:val>
          <c:shape val="cylinder"/>
          <c:extLst>
            <c:ext xmlns:c16="http://schemas.microsoft.com/office/drawing/2014/chart" uri="{C3380CC4-5D6E-409C-BE32-E72D297353CC}">
              <c16:uniqueId val="{00000007-F905-47D8-9395-10E4F2BF3525}"/>
            </c:ext>
          </c:extLst>
        </c:ser>
        <c:dLbls>
          <c:showLegendKey val="0"/>
          <c:showVal val="0"/>
          <c:showCatName val="0"/>
          <c:showSerName val="0"/>
          <c:showPercent val="0"/>
          <c:showBubbleSize val="0"/>
        </c:dLbls>
        <c:gapWidth val="25"/>
        <c:gapDepth val="138"/>
        <c:shape val="box"/>
        <c:axId val="229664160"/>
        <c:axId val="229664552"/>
        <c:axId val="0"/>
      </c:bar3DChart>
      <c:catAx>
        <c:axId val="229664160"/>
        <c:scaling>
          <c:orientation val="maxMin"/>
        </c:scaling>
        <c:delete val="1"/>
        <c:axPos val="l"/>
        <c:numFmt formatCode="General" sourceLinked="0"/>
        <c:majorTickMark val="out"/>
        <c:minorTickMark val="none"/>
        <c:tickLblPos val="nextTo"/>
        <c:crossAx val="229664552"/>
        <c:crosses val="autoZero"/>
        <c:auto val="1"/>
        <c:lblAlgn val="ctr"/>
        <c:lblOffset val="100"/>
        <c:noMultiLvlLbl val="0"/>
      </c:catAx>
      <c:valAx>
        <c:axId val="229664552"/>
        <c:scaling>
          <c:orientation val="minMax"/>
          <c:max val="1"/>
        </c:scaling>
        <c:delete val="1"/>
        <c:axPos val="t"/>
        <c:numFmt formatCode="###0.0%" sourceLinked="1"/>
        <c:majorTickMark val="out"/>
        <c:minorTickMark val="none"/>
        <c:tickLblPos val="nextTo"/>
        <c:crossAx val="229664160"/>
        <c:crosses val="autoZero"/>
        <c:crossBetween val="between"/>
      </c:valAx>
    </c:plotArea>
    <c:plotVisOnly val="1"/>
    <c:dispBlanksAs val="gap"/>
    <c:showDLblsOverMax val="0"/>
  </c:chart>
  <c:txPr>
    <a:bodyPr/>
    <a:lstStyle/>
    <a:p>
      <a:pPr>
        <a:defRPr sz="1800"/>
      </a:pPr>
      <a:endParaRPr lang="es-MX"/>
    </a:p>
  </c:txPr>
  <c:externalData r:id="rId1">
    <c:autoUpdate val="0"/>
  </c:externalData>
</c:chartSpace>
</file>

<file path=ppt/charts/chart6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0"/>
      <c:rotY val="0"/>
      <c:rAngAx val="0"/>
      <c:perspective val="0"/>
    </c:view3D>
    <c:floor>
      <c:thickness val="0"/>
    </c:floor>
    <c:sideWall>
      <c:thickness val="0"/>
    </c:sideWall>
    <c:backWall>
      <c:thickness val="0"/>
    </c:backWall>
    <c:plotArea>
      <c:layout>
        <c:manualLayout>
          <c:layoutTarget val="inner"/>
          <c:xMode val="edge"/>
          <c:yMode val="edge"/>
          <c:x val="7.8505121669814465E-3"/>
          <c:y val="3.7452039188836089E-3"/>
          <c:w val="0.68109239462665505"/>
          <c:h val="0.96627898152161495"/>
        </c:manualLayout>
      </c:layout>
      <c:bar3DChart>
        <c:barDir val="bar"/>
        <c:grouping val="clustered"/>
        <c:varyColors val="0"/>
        <c:ser>
          <c:idx val="0"/>
          <c:order val="0"/>
          <c:tx>
            <c:strRef>
              <c:f>Hoja1!$B$1</c:f>
              <c:strCache>
                <c:ptCount val="1"/>
                <c:pt idx="0">
                  <c:v>Serie 1</c:v>
                </c:pt>
              </c:strCache>
            </c:strRef>
          </c:tx>
          <c:spPr>
            <a:solidFill>
              <a:schemeClr val="accent5">
                <a:lumMod val="50000"/>
              </a:schemeClr>
            </a:solidFill>
            <a:ln>
              <a:solidFill>
                <a:schemeClr val="tx1">
                  <a:lumMod val="95000"/>
                  <a:lumOff val="5000"/>
                </a:schemeClr>
              </a:solidFill>
            </a:ln>
            <a:scene3d>
              <a:camera prst="orthographicFront"/>
              <a:lightRig rig="threePt" dir="t"/>
            </a:scene3d>
            <a:sp3d>
              <a:bevelT w="0" h="0"/>
            </a:sp3d>
          </c:spPr>
          <c:invertIfNegative val="0"/>
          <c:dPt>
            <c:idx val="0"/>
            <c:invertIfNegative val="0"/>
            <c:bubble3D val="0"/>
            <c:extLst>
              <c:ext xmlns:c16="http://schemas.microsoft.com/office/drawing/2014/chart" uri="{C3380CC4-5D6E-409C-BE32-E72D297353CC}">
                <c16:uniqueId val="{00000000-1FDF-47CA-85E7-B74D79B0D6BE}"/>
              </c:ext>
            </c:extLst>
          </c:dPt>
          <c:dPt>
            <c:idx val="1"/>
            <c:invertIfNegative val="0"/>
            <c:bubble3D val="0"/>
            <c:extLst>
              <c:ext xmlns:c16="http://schemas.microsoft.com/office/drawing/2014/chart" uri="{C3380CC4-5D6E-409C-BE32-E72D297353CC}">
                <c16:uniqueId val="{00000001-1FDF-47CA-85E7-B74D79B0D6BE}"/>
              </c:ext>
            </c:extLst>
          </c:dPt>
          <c:dPt>
            <c:idx val="2"/>
            <c:invertIfNegative val="0"/>
            <c:bubble3D val="0"/>
            <c:extLst>
              <c:ext xmlns:c16="http://schemas.microsoft.com/office/drawing/2014/chart" uri="{C3380CC4-5D6E-409C-BE32-E72D297353CC}">
                <c16:uniqueId val="{00000002-1FDF-47CA-85E7-B74D79B0D6BE}"/>
              </c:ext>
            </c:extLst>
          </c:dPt>
          <c:dLbls>
            <c:spPr>
              <a:noFill/>
              <a:ln>
                <a:noFill/>
              </a:ln>
              <a:effectLst/>
            </c:spPr>
            <c:txPr>
              <a:bodyPr vertOverflow="overflow" horzOverflow="overflow">
                <a:noAutofit/>
              </a:bodyPr>
              <a:lstStyle/>
              <a:p>
                <a:pPr algn="ctr">
                  <a:defRPr lang="es-MX" sz="1100" b="1" i="0" u="none" strike="noStrike" kern="1200" baseline="0">
                    <a:solidFill>
                      <a:schemeClr val="tx1">
                        <a:lumMod val="75000"/>
                        <a:lumOff val="25000"/>
                      </a:schemeClr>
                    </a:solidFill>
                    <a:effectLst/>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pPr xmlns:c15="http://schemas.microsoft.com/office/drawing/2012/chart">
                  <a:prstGeom prst="rect">
                    <a:avLst/>
                  </a:prstGeom>
                </c15:spPr>
                <c15:layout/>
                <c15:showLeaderLines val="0"/>
              </c:ext>
            </c:extLst>
          </c:dLbls>
          <c:cat>
            <c:strRef>
              <c:f>Hoja1!$A$2:$A$8</c:f>
              <c:strCache>
                <c:ptCount val="7"/>
                <c:pt idx="0">
                  <c:v>Diario</c:v>
                </c:pt>
                <c:pt idx="1">
                  <c:v>Cada tercer día</c:v>
                </c:pt>
                <c:pt idx="2">
                  <c:v> Dos veces por semana</c:v>
                </c:pt>
                <c:pt idx="3">
                  <c:v>Una vez por semana</c:v>
                </c:pt>
                <c:pt idx="4">
                  <c:v>De vez en cuando</c:v>
                </c:pt>
                <c:pt idx="5">
                  <c:v> Otro</c:v>
                </c:pt>
                <c:pt idx="6">
                  <c:v>NC</c:v>
                </c:pt>
              </c:strCache>
            </c:strRef>
          </c:cat>
          <c:val>
            <c:numRef>
              <c:f>Hoja1!$B$2:$B$8</c:f>
              <c:numCache>
                <c:formatCode>###0.0%</c:formatCode>
                <c:ptCount val="7"/>
                <c:pt idx="0">
                  <c:v>0.53300000000000003</c:v>
                </c:pt>
                <c:pt idx="1">
                  <c:v>0.23300000000000001</c:v>
                </c:pt>
                <c:pt idx="2">
                  <c:v>0.13500000000000001</c:v>
                </c:pt>
                <c:pt idx="3">
                  <c:v>5.0999999999999997E-2</c:v>
                </c:pt>
                <c:pt idx="4">
                  <c:v>3.9E-2</c:v>
                </c:pt>
                <c:pt idx="5">
                  <c:v>7.0000000000000001E-3</c:v>
                </c:pt>
                <c:pt idx="6">
                  <c:v>5.0000000000000001E-3</c:v>
                </c:pt>
              </c:numCache>
            </c:numRef>
          </c:val>
          <c:shape val="cylinder"/>
          <c:extLst>
            <c:ext xmlns:c16="http://schemas.microsoft.com/office/drawing/2014/chart" uri="{C3380CC4-5D6E-409C-BE32-E72D297353CC}">
              <c16:uniqueId val="{00000007-1FDF-47CA-85E7-B74D79B0D6BE}"/>
            </c:ext>
          </c:extLst>
        </c:ser>
        <c:dLbls>
          <c:showLegendKey val="0"/>
          <c:showVal val="0"/>
          <c:showCatName val="0"/>
          <c:showSerName val="0"/>
          <c:showPercent val="0"/>
          <c:showBubbleSize val="0"/>
        </c:dLbls>
        <c:gapWidth val="25"/>
        <c:gapDepth val="138"/>
        <c:shape val="box"/>
        <c:axId val="229664160"/>
        <c:axId val="229664552"/>
        <c:axId val="0"/>
      </c:bar3DChart>
      <c:catAx>
        <c:axId val="229664160"/>
        <c:scaling>
          <c:orientation val="maxMin"/>
        </c:scaling>
        <c:delete val="1"/>
        <c:axPos val="l"/>
        <c:numFmt formatCode="General" sourceLinked="0"/>
        <c:majorTickMark val="out"/>
        <c:minorTickMark val="none"/>
        <c:tickLblPos val="nextTo"/>
        <c:crossAx val="229664552"/>
        <c:crosses val="autoZero"/>
        <c:auto val="1"/>
        <c:lblAlgn val="ctr"/>
        <c:lblOffset val="100"/>
        <c:noMultiLvlLbl val="0"/>
      </c:catAx>
      <c:valAx>
        <c:axId val="229664552"/>
        <c:scaling>
          <c:orientation val="minMax"/>
          <c:max val="1"/>
        </c:scaling>
        <c:delete val="1"/>
        <c:axPos val="t"/>
        <c:numFmt formatCode="###0.0%" sourceLinked="1"/>
        <c:majorTickMark val="out"/>
        <c:minorTickMark val="none"/>
        <c:tickLblPos val="nextTo"/>
        <c:crossAx val="229664160"/>
        <c:crosses val="autoZero"/>
        <c:crossBetween val="between"/>
      </c:valAx>
    </c:plotArea>
    <c:plotVisOnly val="1"/>
    <c:dispBlanksAs val="gap"/>
    <c:showDLblsOverMax val="0"/>
  </c:chart>
  <c:txPr>
    <a:bodyPr/>
    <a:lstStyle/>
    <a:p>
      <a:pPr>
        <a:defRPr sz="1800"/>
      </a:pPr>
      <a:endParaRPr lang="es-MX"/>
    </a:p>
  </c:txPr>
  <c:externalData r:id="rId1">
    <c:autoUpdate val="0"/>
  </c:externalData>
</c:chartSpace>
</file>

<file path=ppt/charts/chart6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0"/>
      <c:rotY val="0"/>
      <c:rAngAx val="0"/>
      <c:perspective val="0"/>
    </c:view3D>
    <c:floor>
      <c:thickness val="0"/>
    </c:floor>
    <c:sideWall>
      <c:thickness val="0"/>
    </c:sideWall>
    <c:backWall>
      <c:thickness val="0"/>
    </c:backWall>
    <c:plotArea>
      <c:layout>
        <c:manualLayout>
          <c:layoutTarget val="inner"/>
          <c:xMode val="edge"/>
          <c:yMode val="edge"/>
          <c:x val="7.8505121669814465E-3"/>
          <c:y val="3.7452039188836089E-3"/>
          <c:w val="0.62543958054430204"/>
          <c:h val="0.96627898152161495"/>
        </c:manualLayout>
      </c:layout>
      <c:bar3DChart>
        <c:barDir val="bar"/>
        <c:grouping val="clustered"/>
        <c:varyColors val="0"/>
        <c:ser>
          <c:idx val="0"/>
          <c:order val="0"/>
          <c:tx>
            <c:strRef>
              <c:f>Hoja1!$B$1</c:f>
              <c:strCache>
                <c:ptCount val="1"/>
                <c:pt idx="0">
                  <c:v>Serie 1</c:v>
                </c:pt>
              </c:strCache>
            </c:strRef>
          </c:tx>
          <c:spPr>
            <a:solidFill>
              <a:schemeClr val="accent5">
                <a:lumMod val="50000"/>
              </a:schemeClr>
            </a:solidFill>
            <a:ln>
              <a:solidFill>
                <a:schemeClr val="tx1">
                  <a:lumMod val="95000"/>
                  <a:lumOff val="5000"/>
                </a:schemeClr>
              </a:solidFill>
            </a:ln>
            <a:scene3d>
              <a:camera prst="orthographicFront"/>
              <a:lightRig rig="threePt" dir="t"/>
            </a:scene3d>
            <a:sp3d>
              <a:bevelT w="0" h="0"/>
            </a:sp3d>
          </c:spPr>
          <c:invertIfNegative val="0"/>
          <c:dPt>
            <c:idx val="0"/>
            <c:invertIfNegative val="0"/>
            <c:bubble3D val="0"/>
            <c:extLst>
              <c:ext xmlns:c16="http://schemas.microsoft.com/office/drawing/2014/chart" uri="{C3380CC4-5D6E-409C-BE32-E72D297353CC}">
                <c16:uniqueId val="{00000000-C473-4A59-9BC8-FDA243686EF8}"/>
              </c:ext>
            </c:extLst>
          </c:dPt>
          <c:dPt>
            <c:idx val="1"/>
            <c:invertIfNegative val="0"/>
            <c:bubble3D val="0"/>
            <c:extLst>
              <c:ext xmlns:c16="http://schemas.microsoft.com/office/drawing/2014/chart" uri="{C3380CC4-5D6E-409C-BE32-E72D297353CC}">
                <c16:uniqueId val="{00000001-C473-4A59-9BC8-FDA243686EF8}"/>
              </c:ext>
            </c:extLst>
          </c:dPt>
          <c:dPt>
            <c:idx val="2"/>
            <c:invertIfNegative val="0"/>
            <c:bubble3D val="0"/>
            <c:extLst>
              <c:ext xmlns:c16="http://schemas.microsoft.com/office/drawing/2014/chart" uri="{C3380CC4-5D6E-409C-BE32-E72D297353CC}">
                <c16:uniqueId val="{00000002-C473-4A59-9BC8-FDA243686EF8}"/>
              </c:ext>
            </c:extLst>
          </c:dPt>
          <c:dLbls>
            <c:dLbl>
              <c:idx val="0"/>
              <c:layout>
                <c:manualLayout>
                  <c:x val="9.3499814827242515E-3"/>
                  <c:y val="1.1730766704825376E-7"/>
                </c:manualLayout>
              </c:layout>
              <c:showLegendKey val="0"/>
              <c:showVal val="1"/>
              <c:showCatName val="0"/>
              <c:showSerName val="0"/>
              <c:showPercent val="0"/>
              <c:showBubbleSize val="0"/>
              <c:extLst>
                <c:ext xmlns:c15="http://schemas.microsoft.com/office/drawing/2012/chart" uri="{CE6537A1-D6FC-4f65-9D91-7224C49458BB}">
                  <c15:layout>
                    <c:manualLayout>
                      <c:w val="0.29571096053324786"/>
                      <c:h val="8.1346761765891618E-2"/>
                    </c:manualLayout>
                  </c15:layout>
                </c:ext>
                <c:ext xmlns:c16="http://schemas.microsoft.com/office/drawing/2014/chart" uri="{C3380CC4-5D6E-409C-BE32-E72D297353CC}">
                  <c16:uniqueId val="{00000000-C473-4A59-9BC8-FDA243686EF8}"/>
                </c:ext>
              </c:extLst>
            </c:dLbl>
            <c:spPr>
              <a:noFill/>
              <a:ln>
                <a:noFill/>
              </a:ln>
              <a:effectLst/>
            </c:spPr>
            <c:txPr>
              <a:bodyPr vertOverflow="overflow" horzOverflow="overflow">
                <a:noAutofit/>
              </a:bodyPr>
              <a:lstStyle/>
              <a:p>
                <a:pPr algn="ctr">
                  <a:defRPr lang="es-MX" sz="1100" b="1" i="0" u="none" strike="noStrike" kern="1200" baseline="0">
                    <a:solidFill>
                      <a:schemeClr val="tx1">
                        <a:lumMod val="75000"/>
                        <a:lumOff val="25000"/>
                      </a:schemeClr>
                    </a:solidFill>
                    <a:effectLst/>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pPr xmlns:c15="http://schemas.microsoft.com/office/drawing/2012/chart">
                  <a:prstGeom prst="rect">
                    <a:avLst/>
                  </a:prstGeom>
                </c15:spPr>
                <c15:layout/>
                <c15:showLeaderLines val="0"/>
              </c:ext>
            </c:extLst>
          </c:dLbls>
          <c:cat>
            <c:strRef>
              <c:f>Hoja1!$A$2:$A$8</c:f>
              <c:strCache>
                <c:ptCount val="7"/>
                <c:pt idx="0">
                  <c:v>Diario</c:v>
                </c:pt>
                <c:pt idx="1">
                  <c:v>Cada tercer día</c:v>
                </c:pt>
                <c:pt idx="2">
                  <c:v> Dos veces por semana</c:v>
                </c:pt>
                <c:pt idx="3">
                  <c:v>Una vez por semana</c:v>
                </c:pt>
                <c:pt idx="4">
                  <c:v>De vez en cuando</c:v>
                </c:pt>
                <c:pt idx="5">
                  <c:v> Otro</c:v>
                </c:pt>
                <c:pt idx="6">
                  <c:v>NC</c:v>
                </c:pt>
              </c:strCache>
            </c:strRef>
          </c:cat>
          <c:val>
            <c:numRef>
              <c:f>Hoja1!$B$2:$B$8</c:f>
              <c:numCache>
                <c:formatCode>###0.0%</c:formatCode>
                <c:ptCount val="7"/>
                <c:pt idx="0">
                  <c:v>0.749</c:v>
                </c:pt>
                <c:pt idx="1">
                  <c:v>8.2000000000000003E-2</c:v>
                </c:pt>
                <c:pt idx="2">
                  <c:v>0.113</c:v>
                </c:pt>
                <c:pt idx="3">
                  <c:v>5.2999999999999999E-2</c:v>
                </c:pt>
                <c:pt idx="4">
                  <c:v>2E-3</c:v>
                </c:pt>
                <c:pt idx="5">
                  <c:v>1E-3</c:v>
                </c:pt>
                <c:pt idx="6">
                  <c:v>0</c:v>
                </c:pt>
              </c:numCache>
            </c:numRef>
          </c:val>
          <c:shape val="cylinder"/>
          <c:extLst>
            <c:ext xmlns:c16="http://schemas.microsoft.com/office/drawing/2014/chart" uri="{C3380CC4-5D6E-409C-BE32-E72D297353CC}">
              <c16:uniqueId val="{00000007-C473-4A59-9BC8-FDA243686EF8}"/>
            </c:ext>
          </c:extLst>
        </c:ser>
        <c:dLbls>
          <c:showLegendKey val="0"/>
          <c:showVal val="0"/>
          <c:showCatName val="0"/>
          <c:showSerName val="0"/>
          <c:showPercent val="0"/>
          <c:showBubbleSize val="0"/>
        </c:dLbls>
        <c:gapWidth val="25"/>
        <c:gapDepth val="138"/>
        <c:shape val="box"/>
        <c:axId val="229664160"/>
        <c:axId val="229664552"/>
        <c:axId val="0"/>
      </c:bar3DChart>
      <c:catAx>
        <c:axId val="229664160"/>
        <c:scaling>
          <c:orientation val="maxMin"/>
        </c:scaling>
        <c:delete val="1"/>
        <c:axPos val="l"/>
        <c:numFmt formatCode="General" sourceLinked="0"/>
        <c:majorTickMark val="out"/>
        <c:minorTickMark val="none"/>
        <c:tickLblPos val="nextTo"/>
        <c:crossAx val="229664552"/>
        <c:crosses val="autoZero"/>
        <c:auto val="1"/>
        <c:lblAlgn val="ctr"/>
        <c:lblOffset val="100"/>
        <c:noMultiLvlLbl val="0"/>
      </c:catAx>
      <c:valAx>
        <c:axId val="229664552"/>
        <c:scaling>
          <c:orientation val="minMax"/>
          <c:max val="1"/>
        </c:scaling>
        <c:delete val="1"/>
        <c:axPos val="t"/>
        <c:numFmt formatCode="###0.0%" sourceLinked="1"/>
        <c:majorTickMark val="out"/>
        <c:minorTickMark val="none"/>
        <c:tickLblPos val="nextTo"/>
        <c:crossAx val="229664160"/>
        <c:crosses val="autoZero"/>
        <c:crossBetween val="between"/>
      </c:valAx>
    </c:plotArea>
    <c:plotVisOnly val="1"/>
    <c:dispBlanksAs val="gap"/>
    <c:showDLblsOverMax val="0"/>
  </c:chart>
  <c:txPr>
    <a:bodyPr/>
    <a:lstStyle/>
    <a:p>
      <a:pPr>
        <a:defRPr sz="1800"/>
      </a:pPr>
      <a:endParaRPr lang="es-MX"/>
    </a:p>
  </c:txPr>
  <c:externalData r:id="rId1">
    <c:autoUpdate val="0"/>
  </c:externalData>
</c:chartSpace>
</file>

<file path=ppt/charts/chart6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0"/>
      <c:rotY val="0"/>
      <c:rAngAx val="0"/>
      <c:perspective val="0"/>
    </c:view3D>
    <c:floor>
      <c:thickness val="0"/>
    </c:floor>
    <c:sideWall>
      <c:thickness val="0"/>
    </c:sideWall>
    <c:backWall>
      <c:thickness val="0"/>
    </c:backWall>
    <c:plotArea>
      <c:layout>
        <c:manualLayout>
          <c:layoutTarget val="inner"/>
          <c:xMode val="edge"/>
          <c:yMode val="edge"/>
          <c:x val="7.8505121669814465E-3"/>
          <c:y val="3.7452039188836089E-3"/>
          <c:w val="0.59761317350312559"/>
          <c:h val="0.96627898152161495"/>
        </c:manualLayout>
      </c:layout>
      <c:bar3DChart>
        <c:barDir val="bar"/>
        <c:grouping val="clustered"/>
        <c:varyColors val="0"/>
        <c:ser>
          <c:idx val="0"/>
          <c:order val="0"/>
          <c:tx>
            <c:strRef>
              <c:f>Hoja1!$B$1</c:f>
              <c:strCache>
                <c:ptCount val="1"/>
                <c:pt idx="0">
                  <c:v>Serie 1</c:v>
                </c:pt>
              </c:strCache>
            </c:strRef>
          </c:tx>
          <c:spPr>
            <a:solidFill>
              <a:schemeClr val="accent5">
                <a:lumMod val="50000"/>
              </a:schemeClr>
            </a:solidFill>
            <a:ln>
              <a:solidFill>
                <a:schemeClr val="tx1">
                  <a:lumMod val="95000"/>
                  <a:lumOff val="5000"/>
                </a:schemeClr>
              </a:solidFill>
            </a:ln>
            <a:scene3d>
              <a:camera prst="orthographicFront"/>
              <a:lightRig rig="threePt" dir="t"/>
            </a:scene3d>
            <a:sp3d>
              <a:bevelT w="0" h="0"/>
            </a:sp3d>
          </c:spPr>
          <c:invertIfNegative val="0"/>
          <c:dPt>
            <c:idx val="0"/>
            <c:invertIfNegative val="0"/>
            <c:bubble3D val="0"/>
            <c:extLst>
              <c:ext xmlns:c16="http://schemas.microsoft.com/office/drawing/2014/chart" uri="{C3380CC4-5D6E-409C-BE32-E72D297353CC}">
                <c16:uniqueId val="{00000000-E997-4395-8D8C-249130AA64D5}"/>
              </c:ext>
            </c:extLst>
          </c:dPt>
          <c:dPt>
            <c:idx val="1"/>
            <c:invertIfNegative val="0"/>
            <c:bubble3D val="0"/>
            <c:extLst>
              <c:ext xmlns:c16="http://schemas.microsoft.com/office/drawing/2014/chart" uri="{C3380CC4-5D6E-409C-BE32-E72D297353CC}">
                <c16:uniqueId val="{00000001-E997-4395-8D8C-249130AA64D5}"/>
              </c:ext>
            </c:extLst>
          </c:dPt>
          <c:dPt>
            <c:idx val="2"/>
            <c:invertIfNegative val="0"/>
            <c:bubble3D val="0"/>
            <c:extLst>
              <c:ext xmlns:c16="http://schemas.microsoft.com/office/drawing/2014/chart" uri="{C3380CC4-5D6E-409C-BE32-E72D297353CC}">
                <c16:uniqueId val="{00000002-E997-4395-8D8C-249130AA64D5}"/>
              </c:ext>
            </c:extLst>
          </c:dPt>
          <c:dLbls>
            <c:dLbl>
              <c:idx val="0"/>
              <c:layout>
                <c:manualLayout>
                  <c:x val="-1.7129722837393464E-2"/>
                  <c:y val="5.8653833521395603E-7"/>
                </c:manualLayout>
              </c:layout>
              <c:showLegendKey val="0"/>
              <c:showVal val="1"/>
              <c:showCatName val="0"/>
              <c:showSerName val="0"/>
              <c:showPercent val="0"/>
              <c:showBubbleSize val="0"/>
              <c:extLst>
                <c:ext xmlns:c15="http://schemas.microsoft.com/office/drawing/2012/chart" uri="{CE6537A1-D6FC-4f65-9D91-7224C49458BB}">
                  <c15:layout>
                    <c:manualLayout>
                      <c:w val="0.29571096053324786"/>
                      <c:h val="8.1346761765891618E-2"/>
                    </c:manualLayout>
                  </c15:layout>
                </c:ext>
                <c:ext xmlns:c16="http://schemas.microsoft.com/office/drawing/2014/chart" uri="{C3380CC4-5D6E-409C-BE32-E72D297353CC}">
                  <c16:uniqueId val="{00000000-E997-4395-8D8C-249130AA64D5}"/>
                </c:ext>
              </c:extLst>
            </c:dLbl>
            <c:dLbl>
              <c:idx val="6"/>
              <c:layout>
                <c:manualLayout>
                  <c:x val="-1.1270635468601074E-2"/>
                  <c:y val="1.4898542944929212E-2"/>
                </c:manualLayout>
              </c:layout>
              <c:showLegendKey val="0"/>
              <c:showVal val="1"/>
              <c:showCatName val="0"/>
              <c:showSerName val="0"/>
              <c:showPercent val="0"/>
              <c:showBubbleSize val="0"/>
              <c:extLst>
                <c:ext xmlns:c15="http://schemas.microsoft.com/office/drawing/2012/chart" uri="{CE6537A1-D6FC-4f65-9D91-7224C49458BB}">
                  <c15:layout>
                    <c:manualLayout>
                      <c:w val="0.23360270447920495"/>
                      <c:h val="8.8971296221566964E-2"/>
                    </c:manualLayout>
                  </c15:layout>
                </c:ext>
                <c:ext xmlns:c16="http://schemas.microsoft.com/office/drawing/2014/chart" uri="{C3380CC4-5D6E-409C-BE32-E72D297353CC}">
                  <c16:uniqueId val="{00000006-E997-4395-8D8C-249130AA64D5}"/>
                </c:ext>
              </c:extLst>
            </c:dLbl>
            <c:spPr>
              <a:noFill/>
              <a:ln>
                <a:noFill/>
              </a:ln>
              <a:effectLst/>
            </c:spPr>
            <c:txPr>
              <a:bodyPr vertOverflow="overflow" horzOverflow="overflow">
                <a:noAutofit/>
              </a:bodyPr>
              <a:lstStyle/>
              <a:p>
                <a:pPr algn="ctr">
                  <a:defRPr lang="es-MX" sz="1100" b="1" i="0" u="none" strike="noStrike" kern="1200" baseline="0">
                    <a:solidFill>
                      <a:schemeClr val="tx1">
                        <a:lumMod val="75000"/>
                        <a:lumOff val="25000"/>
                      </a:schemeClr>
                    </a:solidFill>
                    <a:effectLst/>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pPr xmlns:c15="http://schemas.microsoft.com/office/drawing/2012/chart">
                  <a:prstGeom prst="rect">
                    <a:avLst/>
                  </a:prstGeom>
                </c15:spPr>
                <c15:layout/>
                <c15:showLeaderLines val="0"/>
              </c:ext>
            </c:extLst>
          </c:dLbls>
          <c:cat>
            <c:strRef>
              <c:f>Hoja1!$A$2:$A$8</c:f>
              <c:strCache>
                <c:ptCount val="7"/>
                <c:pt idx="0">
                  <c:v>Diario</c:v>
                </c:pt>
                <c:pt idx="1">
                  <c:v>Cada tercer día</c:v>
                </c:pt>
                <c:pt idx="2">
                  <c:v> Dos veces por semana</c:v>
                </c:pt>
                <c:pt idx="3">
                  <c:v>Una vez por semana</c:v>
                </c:pt>
                <c:pt idx="4">
                  <c:v>De vez en cuando</c:v>
                </c:pt>
                <c:pt idx="5">
                  <c:v> Otro</c:v>
                </c:pt>
                <c:pt idx="6">
                  <c:v>NC</c:v>
                </c:pt>
              </c:strCache>
            </c:strRef>
          </c:cat>
          <c:val>
            <c:numRef>
              <c:f>Hoja1!$B$2:$B$8</c:f>
              <c:numCache>
                <c:formatCode>###0.0%</c:formatCode>
                <c:ptCount val="7"/>
                <c:pt idx="0">
                  <c:v>0.75600000000000001</c:v>
                </c:pt>
                <c:pt idx="1">
                  <c:v>6.9000000000000006E-2</c:v>
                </c:pt>
                <c:pt idx="2">
                  <c:v>0.06</c:v>
                </c:pt>
                <c:pt idx="3">
                  <c:v>5.5E-2</c:v>
                </c:pt>
                <c:pt idx="5">
                  <c:v>5.6000000000000001E-2</c:v>
                </c:pt>
                <c:pt idx="6">
                  <c:v>3.0000000000000001E-3</c:v>
                </c:pt>
              </c:numCache>
            </c:numRef>
          </c:val>
          <c:shape val="cylinder"/>
          <c:extLst>
            <c:ext xmlns:c16="http://schemas.microsoft.com/office/drawing/2014/chart" uri="{C3380CC4-5D6E-409C-BE32-E72D297353CC}">
              <c16:uniqueId val="{00000007-E997-4395-8D8C-249130AA64D5}"/>
            </c:ext>
          </c:extLst>
        </c:ser>
        <c:dLbls>
          <c:showLegendKey val="0"/>
          <c:showVal val="0"/>
          <c:showCatName val="0"/>
          <c:showSerName val="0"/>
          <c:showPercent val="0"/>
          <c:showBubbleSize val="0"/>
        </c:dLbls>
        <c:gapWidth val="25"/>
        <c:gapDepth val="138"/>
        <c:shape val="box"/>
        <c:axId val="229664160"/>
        <c:axId val="229664552"/>
        <c:axId val="0"/>
      </c:bar3DChart>
      <c:catAx>
        <c:axId val="229664160"/>
        <c:scaling>
          <c:orientation val="maxMin"/>
        </c:scaling>
        <c:delete val="1"/>
        <c:axPos val="l"/>
        <c:numFmt formatCode="General" sourceLinked="0"/>
        <c:majorTickMark val="out"/>
        <c:minorTickMark val="none"/>
        <c:tickLblPos val="nextTo"/>
        <c:crossAx val="229664552"/>
        <c:crosses val="autoZero"/>
        <c:auto val="1"/>
        <c:lblAlgn val="ctr"/>
        <c:lblOffset val="100"/>
        <c:noMultiLvlLbl val="0"/>
      </c:catAx>
      <c:valAx>
        <c:axId val="229664552"/>
        <c:scaling>
          <c:orientation val="minMax"/>
          <c:max val="1"/>
        </c:scaling>
        <c:delete val="1"/>
        <c:axPos val="t"/>
        <c:numFmt formatCode="###0.0%" sourceLinked="1"/>
        <c:majorTickMark val="out"/>
        <c:minorTickMark val="none"/>
        <c:tickLblPos val="nextTo"/>
        <c:crossAx val="229664160"/>
        <c:crosses val="autoZero"/>
        <c:crossBetween val="between"/>
      </c:valAx>
    </c:plotArea>
    <c:plotVisOnly val="1"/>
    <c:dispBlanksAs val="gap"/>
    <c:showDLblsOverMax val="0"/>
  </c:chart>
  <c:txPr>
    <a:bodyPr/>
    <a:lstStyle/>
    <a:p>
      <a:pPr>
        <a:defRPr sz="1800"/>
      </a:pPr>
      <a:endParaRPr lang="es-MX"/>
    </a:p>
  </c:txPr>
  <c:externalData r:id="rId1">
    <c:autoUpdate val="0"/>
  </c:externalData>
</c:chartSpace>
</file>

<file path=ppt/charts/chart6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0"/>
      <c:rotY val="0"/>
      <c:rAngAx val="0"/>
      <c:perspective val="0"/>
    </c:view3D>
    <c:floor>
      <c:thickness val="0"/>
    </c:floor>
    <c:sideWall>
      <c:thickness val="0"/>
    </c:sideWall>
    <c:backWall>
      <c:thickness val="0"/>
    </c:backWall>
    <c:plotArea>
      <c:layout>
        <c:manualLayout>
          <c:layoutTarget val="inner"/>
          <c:xMode val="edge"/>
          <c:yMode val="edge"/>
          <c:x val="1.0880031687807616E-2"/>
          <c:y val="1.1600389678645391E-3"/>
          <c:w val="0.5921478423507438"/>
          <c:h val="0.96627898152161495"/>
        </c:manualLayout>
      </c:layout>
      <c:bar3DChart>
        <c:barDir val="bar"/>
        <c:grouping val="clustered"/>
        <c:varyColors val="0"/>
        <c:ser>
          <c:idx val="0"/>
          <c:order val="0"/>
          <c:tx>
            <c:strRef>
              <c:f>Hoja1!$B$1</c:f>
              <c:strCache>
                <c:ptCount val="1"/>
                <c:pt idx="0">
                  <c:v>Serie 1</c:v>
                </c:pt>
              </c:strCache>
            </c:strRef>
          </c:tx>
          <c:spPr>
            <a:gradFill flip="none" rotWithShape="1">
              <a:gsLst>
                <a:gs pos="0">
                  <a:schemeClr val="accent5">
                    <a:lumMod val="50000"/>
                    <a:shade val="30000"/>
                    <a:satMod val="115000"/>
                  </a:schemeClr>
                </a:gs>
                <a:gs pos="50000">
                  <a:schemeClr val="accent5">
                    <a:lumMod val="50000"/>
                    <a:shade val="67500"/>
                    <a:satMod val="115000"/>
                  </a:schemeClr>
                </a:gs>
                <a:gs pos="100000">
                  <a:schemeClr val="accent5">
                    <a:lumMod val="50000"/>
                    <a:shade val="100000"/>
                    <a:satMod val="115000"/>
                  </a:schemeClr>
                </a:gs>
              </a:gsLst>
              <a:lin ang="10800000" scaled="1"/>
              <a:tileRect/>
            </a:gradFill>
            <a:ln>
              <a:solidFill>
                <a:schemeClr val="tx1">
                  <a:lumMod val="95000"/>
                  <a:lumOff val="5000"/>
                </a:schemeClr>
              </a:solidFill>
            </a:ln>
            <a:scene3d>
              <a:camera prst="orthographicFront"/>
              <a:lightRig rig="threePt" dir="t"/>
            </a:scene3d>
            <a:sp3d>
              <a:bevelT w="0" h="0"/>
            </a:sp3d>
          </c:spPr>
          <c:invertIfNegative val="0"/>
          <c:dPt>
            <c:idx val="0"/>
            <c:invertIfNegative val="0"/>
            <c:bubble3D val="0"/>
            <c:extLst>
              <c:ext xmlns:c16="http://schemas.microsoft.com/office/drawing/2014/chart" uri="{C3380CC4-5D6E-409C-BE32-E72D297353CC}">
                <c16:uniqueId val="{00000001-5640-4AF7-BF58-E04464C5F302}"/>
              </c:ext>
            </c:extLst>
          </c:dPt>
          <c:dPt>
            <c:idx val="1"/>
            <c:invertIfNegative val="0"/>
            <c:bubble3D val="0"/>
            <c:extLst>
              <c:ext xmlns:c16="http://schemas.microsoft.com/office/drawing/2014/chart" uri="{C3380CC4-5D6E-409C-BE32-E72D297353CC}">
                <c16:uniqueId val="{00000003-5640-4AF7-BF58-E04464C5F302}"/>
              </c:ext>
            </c:extLst>
          </c:dPt>
          <c:dPt>
            <c:idx val="2"/>
            <c:invertIfNegative val="0"/>
            <c:bubble3D val="0"/>
            <c:extLst>
              <c:ext xmlns:c16="http://schemas.microsoft.com/office/drawing/2014/chart" uri="{C3380CC4-5D6E-409C-BE32-E72D297353CC}">
                <c16:uniqueId val="{00000005-5640-4AF7-BF58-E04464C5F302}"/>
              </c:ext>
            </c:extLst>
          </c:dPt>
          <c:dLbls>
            <c:spPr>
              <a:noFill/>
              <a:ln>
                <a:noFill/>
              </a:ln>
              <a:effectLst/>
            </c:spPr>
            <c:txPr>
              <a:bodyPr/>
              <a:lstStyle/>
              <a:p>
                <a:pPr algn="ctr">
                  <a:defRPr lang="es-MX" sz="1100" b="1" i="0" u="none" strike="noStrike" kern="1200" baseline="0">
                    <a:solidFill>
                      <a:schemeClr val="tx1">
                        <a:lumMod val="75000"/>
                        <a:lumOff val="25000"/>
                      </a:schemeClr>
                    </a:solidFill>
                    <a:effectLst/>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Hoja1!$A$2:$A$6</c:f>
              <c:strCache>
                <c:ptCount val="5"/>
                <c:pt idx="0">
                  <c:v>Ninguno</c:v>
                </c:pt>
                <c:pt idx="1">
                  <c:v>Uno</c:v>
                </c:pt>
                <c:pt idx="2">
                  <c:v>Dos</c:v>
                </c:pt>
                <c:pt idx="3">
                  <c:v>Tres</c:v>
                </c:pt>
                <c:pt idx="4">
                  <c:v>Cuatro o más</c:v>
                </c:pt>
              </c:strCache>
            </c:strRef>
          </c:cat>
          <c:val>
            <c:numRef>
              <c:f>Hoja1!$B$2:$B$6</c:f>
              <c:numCache>
                <c:formatCode>###0.0%</c:formatCode>
                <c:ptCount val="5"/>
                <c:pt idx="0">
                  <c:v>0</c:v>
                </c:pt>
                <c:pt idx="1">
                  <c:v>0.68</c:v>
                </c:pt>
                <c:pt idx="2">
                  <c:v>0.25</c:v>
                </c:pt>
                <c:pt idx="3">
                  <c:v>0.05</c:v>
                </c:pt>
                <c:pt idx="4">
                  <c:v>0.02</c:v>
                </c:pt>
              </c:numCache>
            </c:numRef>
          </c:val>
          <c:extLst>
            <c:ext xmlns:c16="http://schemas.microsoft.com/office/drawing/2014/chart" uri="{C3380CC4-5D6E-409C-BE32-E72D297353CC}">
              <c16:uniqueId val="{00000006-5640-4AF7-BF58-E04464C5F302}"/>
            </c:ext>
          </c:extLst>
        </c:ser>
        <c:dLbls>
          <c:showLegendKey val="0"/>
          <c:showVal val="0"/>
          <c:showCatName val="0"/>
          <c:showSerName val="0"/>
          <c:showPercent val="0"/>
          <c:showBubbleSize val="0"/>
        </c:dLbls>
        <c:gapWidth val="25"/>
        <c:gapDepth val="138"/>
        <c:shape val="box"/>
        <c:axId val="229664160"/>
        <c:axId val="229664552"/>
        <c:axId val="0"/>
      </c:bar3DChart>
      <c:catAx>
        <c:axId val="229664160"/>
        <c:scaling>
          <c:orientation val="maxMin"/>
        </c:scaling>
        <c:delete val="1"/>
        <c:axPos val="l"/>
        <c:numFmt formatCode="General" sourceLinked="0"/>
        <c:majorTickMark val="out"/>
        <c:minorTickMark val="none"/>
        <c:tickLblPos val="nextTo"/>
        <c:crossAx val="229664552"/>
        <c:crosses val="autoZero"/>
        <c:auto val="1"/>
        <c:lblAlgn val="ctr"/>
        <c:lblOffset val="100"/>
        <c:noMultiLvlLbl val="0"/>
      </c:catAx>
      <c:valAx>
        <c:axId val="229664552"/>
        <c:scaling>
          <c:orientation val="minMax"/>
          <c:max val="1"/>
        </c:scaling>
        <c:delete val="1"/>
        <c:axPos val="t"/>
        <c:numFmt formatCode="###0.0%" sourceLinked="1"/>
        <c:majorTickMark val="out"/>
        <c:minorTickMark val="none"/>
        <c:tickLblPos val="nextTo"/>
        <c:crossAx val="229664160"/>
        <c:crosses val="autoZero"/>
        <c:crossBetween val="between"/>
      </c:valAx>
    </c:plotArea>
    <c:plotVisOnly val="1"/>
    <c:dispBlanksAs val="gap"/>
    <c:showDLblsOverMax val="0"/>
  </c:chart>
  <c:txPr>
    <a:bodyPr/>
    <a:lstStyle/>
    <a:p>
      <a:pPr>
        <a:defRPr sz="1800"/>
      </a:pPr>
      <a:endParaRPr lang="es-MX"/>
    </a:p>
  </c:txPr>
  <c:externalData r:id="rId1">
    <c:autoUpdate val="0"/>
  </c:externalData>
</c:chartSpace>
</file>

<file path=ppt/charts/chart6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0"/>
      <c:rotY val="0"/>
      <c:rAngAx val="0"/>
      <c:perspective val="0"/>
    </c:view3D>
    <c:floor>
      <c:thickness val="0"/>
    </c:floor>
    <c:sideWall>
      <c:thickness val="0"/>
    </c:sideWall>
    <c:backWall>
      <c:thickness val="0"/>
    </c:backWall>
    <c:plotArea>
      <c:layout>
        <c:manualLayout>
          <c:layoutTarget val="inner"/>
          <c:xMode val="edge"/>
          <c:yMode val="edge"/>
          <c:x val="1.0880031687807616E-2"/>
          <c:y val="1.1600389678645391E-3"/>
          <c:w val="0.60040697356817885"/>
          <c:h val="0.96627898152161495"/>
        </c:manualLayout>
      </c:layout>
      <c:bar3DChart>
        <c:barDir val="bar"/>
        <c:grouping val="clustered"/>
        <c:varyColors val="0"/>
        <c:ser>
          <c:idx val="0"/>
          <c:order val="0"/>
          <c:tx>
            <c:strRef>
              <c:f>Hoja1!$B$1</c:f>
              <c:strCache>
                <c:ptCount val="1"/>
                <c:pt idx="0">
                  <c:v>Serie 1</c:v>
                </c:pt>
              </c:strCache>
            </c:strRef>
          </c:tx>
          <c:spPr>
            <a:gradFill flip="none" rotWithShape="1">
              <a:gsLst>
                <a:gs pos="0">
                  <a:schemeClr val="accent5">
                    <a:lumMod val="50000"/>
                    <a:shade val="30000"/>
                    <a:satMod val="115000"/>
                  </a:schemeClr>
                </a:gs>
                <a:gs pos="50000">
                  <a:schemeClr val="accent5">
                    <a:lumMod val="50000"/>
                    <a:shade val="67500"/>
                    <a:satMod val="115000"/>
                  </a:schemeClr>
                </a:gs>
                <a:gs pos="100000">
                  <a:schemeClr val="accent5">
                    <a:lumMod val="50000"/>
                    <a:shade val="100000"/>
                    <a:satMod val="115000"/>
                  </a:schemeClr>
                </a:gs>
              </a:gsLst>
              <a:lin ang="10800000" scaled="1"/>
              <a:tileRect/>
            </a:gradFill>
            <a:ln>
              <a:solidFill>
                <a:schemeClr val="tx1">
                  <a:lumMod val="95000"/>
                  <a:lumOff val="5000"/>
                </a:schemeClr>
              </a:solidFill>
            </a:ln>
            <a:scene3d>
              <a:camera prst="orthographicFront"/>
              <a:lightRig rig="threePt" dir="t"/>
            </a:scene3d>
            <a:sp3d>
              <a:bevelT w="0" h="0"/>
            </a:sp3d>
          </c:spPr>
          <c:invertIfNegative val="0"/>
          <c:dPt>
            <c:idx val="0"/>
            <c:invertIfNegative val="0"/>
            <c:bubble3D val="0"/>
            <c:extLst>
              <c:ext xmlns:c16="http://schemas.microsoft.com/office/drawing/2014/chart" uri="{C3380CC4-5D6E-409C-BE32-E72D297353CC}">
                <c16:uniqueId val="{00000000-9718-4CCD-8285-F0A23FEA7C01}"/>
              </c:ext>
            </c:extLst>
          </c:dPt>
          <c:dPt>
            <c:idx val="1"/>
            <c:invertIfNegative val="0"/>
            <c:bubble3D val="0"/>
            <c:extLst>
              <c:ext xmlns:c16="http://schemas.microsoft.com/office/drawing/2014/chart" uri="{C3380CC4-5D6E-409C-BE32-E72D297353CC}">
                <c16:uniqueId val="{00000001-9718-4CCD-8285-F0A23FEA7C01}"/>
              </c:ext>
            </c:extLst>
          </c:dPt>
          <c:dPt>
            <c:idx val="2"/>
            <c:invertIfNegative val="0"/>
            <c:bubble3D val="0"/>
            <c:extLst>
              <c:ext xmlns:c16="http://schemas.microsoft.com/office/drawing/2014/chart" uri="{C3380CC4-5D6E-409C-BE32-E72D297353CC}">
                <c16:uniqueId val="{00000002-9718-4CCD-8285-F0A23FEA7C01}"/>
              </c:ext>
            </c:extLst>
          </c:dPt>
          <c:dLbls>
            <c:dLbl>
              <c:idx val="3"/>
              <c:layout>
                <c:manualLayout>
                  <c:x val="-4.1295656087174809E-3"/>
                  <c:y val="3.0514899588657903E-3"/>
                </c:manualLayout>
              </c:layout>
              <c:showLegendKey val="0"/>
              <c:showVal val="1"/>
              <c:showCatName val="0"/>
              <c:showSerName val="0"/>
              <c:showPercent val="0"/>
              <c:showBubbleSize val="0"/>
              <c:extLst>
                <c:ext xmlns:c15="http://schemas.microsoft.com/office/drawing/2012/chart" uri="{CE6537A1-D6FC-4f65-9D91-7224C49458BB}">
                  <c15:layout>
                    <c:manualLayout>
                      <c:w val="0.27329465198492292"/>
                      <c:h val="9.1110316131092259E-2"/>
                    </c:manualLayout>
                  </c15:layout>
                </c:ext>
                <c:ext xmlns:c16="http://schemas.microsoft.com/office/drawing/2014/chart" uri="{C3380CC4-5D6E-409C-BE32-E72D297353CC}">
                  <c16:uniqueId val="{00000003-9718-4CCD-8285-F0A23FEA7C01}"/>
                </c:ext>
              </c:extLst>
            </c:dLbl>
            <c:spPr>
              <a:noFill/>
              <a:ln>
                <a:noFill/>
              </a:ln>
              <a:effectLst/>
            </c:spPr>
            <c:txPr>
              <a:bodyPr/>
              <a:lstStyle/>
              <a:p>
                <a:pPr algn="ctr">
                  <a:defRPr lang="es-MX" sz="1100" b="1" i="0" u="none" strike="noStrike" kern="1200" baseline="0">
                    <a:solidFill>
                      <a:schemeClr val="tx1">
                        <a:lumMod val="75000"/>
                        <a:lumOff val="25000"/>
                      </a:schemeClr>
                    </a:solidFill>
                    <a:effectLst/>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Hoja1!$A$2:$A$6</c:f>
              <c:strCache>
                <c:ptCount val="5"/>
                <c:pt idx="0">
                  <c:v>Ninguno</c:v>
                </c:pt>
                <c:pt idx="1">
                  <c:v>Uno</c:v>
                </c:pt>
                <c:pt idx="2">
                  <c:v>Dos</c:v>
                </c:pt>
                <c:pt idx="3">
                  <c:v>Tres</c:v>
                </c:pt>
                <c:pt idx="4">
                  <c:v>Cuatro o más</c:v>
                </c:pt>
              </c:strCache>
            </c:strRef>
          </c:cat>
          <c:val>
            <c:numRef>
              <c:f>Hoja1!$B$2:$B$6</c:f>
              <c:numCache>
                <c:formatCode>###0.0%</c:formatCode>
                <c:ptCount val="5"/>
                <c:pt idx="0">
                  <c:v>7.4999999999999997E-2</c:v>
                </c:pt>
                <c:pt idx="1">
                  <c:v>0.61899999999999999</c:v>
                </c:pt>
                <c:pt idx="2">
                  <c:v>0.23899999999999999</c:v>
                </c:pt>
                <c:pt idx="3">
                  <c:v>0.05</c:v>
                </c:pt>
                <c:pt idx="4">
                  <c:v>1.7000000000000001E-2</c:v>
                </c:pt>
              </c:numCache>
            </c:numRef>
          </c:val>
          <c:extLst>
            <c:ext xmlns:c16="http://schemas.microsoft.com/office/drawing/2014/chart" uri="{C3380CC4-5D6E-409C-BE32-E72D297353CC}">
              <c16:uniqueId val="{00000005-9718-4CCD-8285-F0A23FEA7C01}"/>
            </c:ext>
          </c:extLst>
        </c:ser>
        <c:dLbls>
          <c:showLegendKey val="0"/>
          <c:showVal val="0"/>
          <c:showCatName val="0"/>
          <c:showSerName val="0"/>
          <c:showPercent val="0"/>
          <c:showBubbleSize val="0"/>
        </c:dLbls>
        <c:gapWidth val="25"/>
        <c:gapDepth val="138"/>
        <c:shape val="box"/>
        <c:axId val="229664160"/>
        <c:axId val="229664552"/>
        <c:axId val="0"/>
      </c:bar3DChart>
      <c:catAx>
        <c:axId val="229664160"/>
        <c:scaling>
          <c:orientation val="maxMin"/>
        </c:scaling>
        <c:delete val="1"/>
        <c:axPos val="l"/>
        <c:numFmt formatCode="General" sourceLinked="0"/>
        <c:majorTickMark val="out"/>
        <c:minorTickMark val="none"/>
        <c:tickLblPos val="nextTo"/>
        <c:crossAx val="229664552"/>
        <c:crosses val="autoZero"/>
        <c:auto val="1"/>
        <c:lblAlgn val="ctr"/>
        <c:lblOffset val="100"/>
        <c:noMultiLvlLbl val="0"/>
      </c:catAx>
      <c:valAx>
        <c:axId val="229664552"/>
        <c:scaling>
          <c:orientation val="minMax"/>
          <c:max val="1"/>
        </c:scaling>
        <c:delete val="1"/>
        <c:axPos val="t"/>
        <c:numFmt formatCode="###0.0%" sourceLinked="1"/>
        <c:majorTickMark val="out"/>
        <c:minorTickMark val="none"/>
        <c:tickLblPos val="nextTo"/>
        <c:crossAx val="229664160"/>
        <c:crosses val="autoZero"/>
        <c:crossBetween val="between"/>
      </c:valAx>
    </c:plotArea>
    <c:plotVisOnly val="1"/>
    <c:dispBlanksAs val="gap"/>
    <c:showDLblsOverMax val="0"/>
  </c:chart>
  <c:txPr>
    <a:bodyPr/>
    <a:lstStyle/>
    <a:p>
      <a:pPr>
        <a:defRPr sz="1800"/>
      </a:pPr>
      <a:endParaRPr lang="es-MX"/>
    </a:p>
  </c:txPr>
  <c:externalData r:id="rId1">
    <c:autoUpdate val="0"/>
  </c:externalData>
</c:chartSpace>
</file>

<file path=ppt/charts/chart6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0"/>
      <c:rotY val="0"/>
      <c:rAngAx val="0"/>
      <c:perspective val="0"/>
    </c:view3D>
    <c:floor>
      <c:thickness val="0"/>
    </c:floor>
    <c:sideWall>
      <c:thickness val="0"/>
    </c:sideWall>
    <c:backWall>
      <c:thickness val="0"/>
    </c:backWall>
    <c:plotArea>
      <c:layout>
        <c:manualLayout>
          <c:layoutTarget val="inner"/>
          <c:xMode val="edge"/>
          <c:yMode val="edge"/>
          <c:x val="1.0880031687807616E-2"/>
          <c:y val="1.1600389678645391E-3"/>
          <c:w val="0.74081220426457317"/>
          <c:h val="0.96627898152161495"/>
        </c:manualLayout>
      </c:layout>
      <c:bar3DChart>
        <c:barDir val="bar"/>
        <c:grouping val="clustered"/>
        <c:varyColors val="0"/>
        <c:ser>
          <c:idx val="0"/>
          <c:order val="0"/>
          <c:tx>
            <c:strRef>
              <c:f>Hoja1!$B$1</c:f>
              <c:strCache>
                <c:ptCount val="1"/>
                <c:pt idx="0">
                  <c:v>Serie 1</c:v>
                </c:pt>
              </c:strCache>
            </c:strRef>
          </c:tx>
          <c:spPr>
            <a:gradFill flip="none" rotWithShape="1">
              <a:gsLst>
                <a:gs pos="0">
                  <a:schemeClr val="accent5">
                    <a:lumMod val="50000"/>
                    <a:shade val="30000"/>
                    <a:satMod val="115000"/>
                  </a:schemeClr>
                </a:gs>
                <a:gs pos="50000">
                  <a:schemeClr val="accent5">
                    <a:lumMod val="50000"/>
                    <a:shade val="67500"/>
                    <a:satMod val="115000"/>
                  </a:schemeClr>
                </a:gs>
                <a:gs pos="100000">
                  <a:schemeClr val="accent5">
                    <a:lumMod val="50000"/>
                    <a:shade val="100000"/>
                    <a:satMod val="115000"/>
                  </a:schemeClr>
                </a:gs>
              </a:gsLst>
              <a:lin ang="10800000" scaled="1"/>
              <a:tileRect/>
            </a:gradFill>
            <a:ln>
              <a:solidFill>
                <a:schemeClr val="tx1">
                  <a:lumMod val="95000"/>
                  <a:lumOff val="5000"/>
                </a:schemeClr>
              </a:solidFill>
            </a:ln>
            <a:scene3d>
              <a:camera prst="orthographicFront"/>
              <a:lightRig rig="threePt" dir="t"/>
            </a:scene3d>
            <a:sp3d>
              <a:bevelT w="0" h="0"/>
            </a:sp3d>
          </c:spPr>
          <c:invertIfNegative val="0"/>
          <c:dPt>
            <c:idx val="0"/>
            <c:invertIfNegative val="0"/>
            <c:bubble3D val="0"/>
            <c:extLst>
              <c:ext xmlns:c16="http://schemas.microsoft.com/office/drawing/2014/chart" uri="{C3380CC4-5D6E-409C-BE32-E72D297353CC}">
                <c16:uniqueId val="{00000000-78B0-4A4A-9B86-BDF0EE8C2BD3}"/>
              </c:ext>
            </c:extLst>
          </c:dPt>
          <c:dPt>
            <c:idx val="1"/>
            <c:invertIfNegative val="0"/>
            <c:bubble3D val="0"/>
            <c:extLst>
              <c:ext xmlns:c16="http://schemas.microsoft.com/office/drawing/2014/chart" uri="{C3380CC4-5D6E-409C-BE32-E72D297353CC}">
                <c16:uniqueId val="{00000001-78B0-4A4A-9B86-BDF0EE8C2BD3}"/>
              </c:ext>
            </c:extLst>
          </c:dPt>
          <c:dPt>
            <c:idx val="2"/>
            <c:invertIfNegative val="0"/>
            <c:bubble3D val="0"/>
            <c:extLst>
              <c:ext xmlns:c16="http://schemas.microsoft.com/office/drawing/2014/chart" uri="{C3380CC4-5D6E-409C-BE32-E72D297353CC}">
                <c16:uniqueId val="{00000002-78B0-4A4A-9B86-BDF0EE8C2BD3}"/>
              </c:ext>
            </c:extLst>
          </c:dPt>
          <c:dLbls>
            <c:spPr>
              <a:noFill/>
              <a:ln>
                <a:noFill/>
              </a:ln>
              <a:effectLst/>
            </c:spPr>
            <c:txPr>
              <a:bodyPr/>
              <a:lstStyle/>
              <a:p>
                <a:pPr algn="ctr">
                  <a:defRPr lang="es-MX" sz="1100" b="1" i="0" u="none" strike="noStrike" kern="1200" baseline="0">
                    <a:solidFill>
                      <a:schemeClr val="tx1">
                        <a:lumMod val="75000"/>
                        <a:lumOff val="25000"/>
                      </a:schemeClr>
                    </a:solidFill>
                    <a:effectLst/>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Hoja1!$A$2:$A$6</c:f>
              <c:strCache>
                <c:ptCount val="5"/>
                <c:pt idx="0">
                  <c:v>Ninguno</c:v>
                </c:pt>
                <c:pt idx="1">
                  <c:v>Uno</c:v>
                </c:pt>
                <c:pt idx="2">
                  <c:v>Dos</c:v>
                </c:pt>
                <c:pt idx="3">
                  <c:v>Tres</c:v>
                </c:pt>
                <c:pt idx="4">
                  <c:v>Cuatro o más</c:v>
                </c:pt>
              </c:strCache>
            </c:strRef>
          </c:cat>
          <c:val>
            <c:numRef>
              <c:f>Hoja1!$B$2:$B$6</c:f>
              <c:numCache>
                <c:formatCode>###0.0%</c:formatCode>
                <c:ptCount val="5"/>
                <c:pt idx="0">
                  <c:v>0.14199999999999999</c:v>
                </c:pt>
                <c:pt idx="1">
                  <c:v>0.67200000000000004</c:v>
                </c:pt>
                <c:pt idx="2">
                  <c:v>0.185</c:v>
                </c:pt>
                <c:pt idx="3">
                  <c:v>0</c:v>
                </c:pt>
                <c:pt idx="4">
                  <c:v>0</c:v>
                </c:pt>
              </c:numCache>
            </c:numRef>
          </c:val>
          <c:extLst>
            <c:ext xmlns:c16="http://schemas.microsoft.com/office/drawing/2014/chart" uri="{C3380CC4-5D6E-409C-BE32-E72D297353CC}">
              <c16:uniqueId val="{00000005-78B0-4A4A-9B86-BDF0EE8C2BD3}"/>
            </c:ext>
          </c:extLst>
        </c:ser>
        <c:dLbls>
          <c:showLegendKey val="0"/>
          <c:showVal val="0"/>
          <c:showCatName val="0"/>
          <c:showSerName val="0"/>
          <c:showPercent val="0"/>
          <c:showBubbleSize val="0"/>
        </c:dLbls>
        <c:gapWidth val="25"/>
        <c:gapDepth val="138"/>
        <c:shape val="box"/>
        <c:axId val="229664160"/>
        <c:axId val="229664552"/>
        <c:axId val="0"/>
      </c:bar3DChart>
      <c:catAx>
        <c:axId val="229664160"/>
        <c:scaling>
          <c:orientation val="maxMin"/>
        </c:scaling>
        <c:delete val="1"/>
        <c:axPos val="l"/>
        <c:numFmt formatCode="General" sourceLinked="0"/>
        <c:majorTickMark val="out"/>
        <c:minorTickMark val="none"/>
        <c:tickLblPos val="nextTo"/>
        <c:crossAx val="229664552"/>
        <c:crosses val="autoZero"/>
        <c:auto val="1"/>
        <c:lblAlgn val="ctr"/>
        <c:lblOffset val="100"/>
        <c:noMultiLvlLbl val="0"/>
      </c:catAx>
      <c:valAx>
        <c:axId val="229664552"/>
        <c:scaling>
          <c:orientation val="minMax"/>
          <c:max val="1"/>
        </c:scaling>
        <c:delete val="1"/>
        <c:axPos val="t"/>
        <c:numFmt formatCode="###0.0%" sourceLinked="1"/>
        <c:majorTickMark val="out"/>
        <c:minorTickMark val="none"/>
        <c:tickLblPos val="nextTo"/>
        <c:crossAx val="229664160"/>
        <c:crosses val="autoZero"/>
        <c:crossBetween val="between"/>
      </c:valAx>
    </c:plotArea>
    <c:plotVisOnly val="1"/>
    <c:dispBlanksAs val="gap"/>
    <c:showDLblsOverMax val="0"/>
  </c:chart>
  <c:txPr>
    <a:bodyPr/>
    <a:lstStyle/>
    <a:p>
      <a:pPr>
        <a:defRPr sz="1800"/>
      </a:pPr>
      <a:endParaRPr lang="es-MX"/>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0"/>
      <c:rotY val="0"/>
      <c:rAngAx val="0"/>
      <c:perspective val="0"/>
    </c:view3D>
    <c:floor>
      <c:thickness val="0"/>
    </c:floor>
    <c:sideWall>
      <c:thickness val="0"/>
    </c:sideWall>
    <c:backWall>
      <c:thickness val="0"/>
    </c:backWall>
    <c:plotArea>
      <c:layout>
        <c:manualLayout>
          <c:layoutTarget val="inner"/>
          <c:xMode val="edge"/>
          <c:yMode val="edge"/>
          <c:x val="2.411727217041007E-2"/>
          <c:y val="3.7452039188836089E-3"/>
          <c:w val="0.81041575880528904"/>
          <c:h val="0.96627898152161495"/>
        </c:manualLayout>
      </c:layout>
      <c:bar3DChart>
        <c:barDir val="bar"/>
        <c:grouping val="clustered"/>
        <c:varyColors val="0"/>
        <c:ser>
          <c:idx val="0"/>
          <c:order val="0"/>
          <c:tx>
            <c:strRef>
              <c:f>Hoja1!$B$1</c:f>
              <c:strCache>
                <c:ptCount val="1"/>
                <c:pt idx="0">
                  <c:v>Serie 1</c:v>
                </c:pt>
              </c:strCache>
            </c:strRef>
          </c:tx>
          <c:spPr>
            <a:solidFill>
              <a:srgbClr val="003300"/>
            </a:solidFill>
            <a:ln>
              <a:solidFill>
                <a:schemeClr val="tx1">
                  <a:lumMod val="95000"/>
                  <a:lumOff val="5000"/>
                </a:schemeClr>
              </a:solidFill>
            </a:ln>
            <a:scene3d>
              <a:camera prst="orthographicFront"/>
              <a:lightRig rig="threePt" dir="t"/>
            </a:scene3d>
            <a:sp3d>
              <a:bevelT w="0" h="0"/>
            </a:sp3d>
          </c:spPr>
          <c:invertIfNegative val="0"/>
          <c:dPt>
            <c:idx val="0"/>
            <c:invertIfNegative val="0"/>
            <c:bubble3D val="0"/>
            <c:extLst>
              <c:ext xmlns:c16="http://schemas.microsoft.com/office/drawing/2014/chart" uri="{C3380CC4-5D6E-409C-BE32-E72D297353CC}">
                <c16:uniqueId val="{00000000-7137-465B-AA4F-B90443E58955}"/>
              </c:ext>
            </c:extLst>
          </c:dPt>
          <c:dPt>
            <c:idx val="1"/>
            <c:invertIfNegative val="0"/>
            <c:bubble3D val="0"/>
            <c:extLst>
              <c:ext xmlns:c16="http://schemas.microsoft.com/office/drawing/2014/chart" uri="{C3380CC4-5D6E-409C-BE32-E72D297353CC}">
                <c16:uniqueId val="{00000001-7137-465B-AA4F-B90443E58955}"/>
              </c:ext>
            </c:extLst>
          </c:dPt>
          <c:dPt>
            <c:idx val="2"/>
            <c:invertIfNegative val="0"/>
            <c:bubble3D val="0"/>
            <c:extLst>
              <c:ext xmlns:c16="http://schemas.microsoft.com/office/drawing/2014/chart" uri="{C3380CC4-5D6E-409C-BE32-E72D297353CC}">
                <c16:uniqueId val="{00000002-7137-465B-AA4F-B90443E58955}"/>
              </c:ext>
            </c:extLst>
          </c:dPt>
          <c:dLbls>
            <c:spPr>
              <a:noFill/>
              <a:ln>
                <a:noFill/>
              </a:ln>
              <a:effectLst/>
            </c:spPr>
            <c:txPr>
              <a:bodyPr/>
              <a:lstStyle/>
              <a:p>
                <a:pPr algn="ctr">
                  <a:defRPr lang="es-MX" sz="1100" b="1" i="0" u="none" strike="noStrike" kern="1200" baseline="0">
                    <a:solidFill>
                      <a:schemeClr val="tx1">
                        <a:lumMod val="75000"/>
                        <a:lumOff val="25000"/>
                      </a:schemeClr>
                    </a:solidFill>
                    <a:effectLst/>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Hoja1!$A$2:$A$7</c:f>
              <c:strCache>
                <c:ptCount val="6"/>
                <c:pt idx="0">
                  <c:v>Ninguno (tabique, ladrillo u obra negra)</c:v>
                </c:pt>
                <c:pt idx="1">
                  <c:v>Aplanado</c:v>
                </c:pt>
                <c:pt idx="2">
                  <c:v>Aplanado y pintado</c:v>
                </c:pt>
                <c:pt idx="3">
                  <c:v>Ladrillo barnizado, vidriado o similar</c:v>
                </c:pt>
                <c:pt idx="4">
                  <c:v>Otro, ¿cuál?</c:v>
                </c:pt>
                <c:pt idx="5">
                  <c:v>Nc </c:v>
                </c:pt>
              </c:strCache>
            </c:strRef>
          </c:cat>
          <c:val>
            <c:numRef>
              <c:f>Hoja1!$B$2:$B$7</c:f>
              <c:numCache>
                <c:formatCode>###0.0%</c:formatCode>
                <c:ptCount val="6"/>
                <c:pt idx="0">
                  <c:v>0.10199999999999999</c:v>
                </c:pt>
                <c:pt idx="1">
                  <c:v>0.12</c:v>
                </c:pt>
                <c:pt idx="2">
                  <c:v>0.65400000000000003</c:v>
                </c:pt>
                <c:pt idx="3">
                  <c:v>0.11</c:v>
                </c:pt>
                <c:pt idx="4">
                  <c:v>1.4E-2</c:v>
                </c:pt>
                <c:pt idx="5">
                  <c:v>0</c:v>
                </c:pt>
              </c:numCache>
            </c:numRef>
          </c:val>
          <c:extLst>
            <c:ext xmlns:c16="http://schemas.microsoft.com/office/drawing/2014/chart" uri="{C3380CC4-5D6E-409C-BE32-E72D297353CC}">
              <c16:uniqueId val="{00000003-7137-465B-AA4F-B90443E58955}"/>
            </c:ext>
          </c:extLst>
        </c:ser>
        <c:dLbls>
          <c:showLegendKey val="0"/>
          <c:showVal val="0"/>
          <c:showCatName val="0"/>
          <c:showSerName val="0"/>
          <c:showPercent val="0"/>
          <c:showBubbleSize val="0"/>
        </c:dLbls>
        <c:gapWidth val="25"/>
        <c:gapDepth val="138"/>
        <c:shape val="box"/>
        <c:axId val="229664160"/>
        <c:axId val="229664552"/>
        <c:axId val="0"/>
      </c:bar3DChart>
      <c:catAx>
        <c:axId val="229664160"/>
        <c:scaling>
          <c:orientation val="maxMin"/>
        </c:scaling>
        <c:delete val="1"/>
        <c:axPos val="l"/>
        <c:numFmt formatCode="General" sourceLinked="0"/>
        <c:majorTickMark val="out"/>
        <c:minorTickMark val="none"/>
        <c:tickLblPos val="nextTo"/>
        <c:crossAx val="229664552"/>
        <c:crosses val="autoZero"/>
        <c:auto val="1"/>
        <c:lblAlgn val="ctr"/>
        <c:lblOffset val="100"/>
        <c:noMultiLvlLbl val="0"/>
      </c:catAx>
      <c:valAx>
        <c:axId val="229664552"/>
        <c:scaling>
          <c:orientation val="minMax"/>
          <c:max val="1"/>
        </c:scaling>
        <c:delete val="0"/>
        <c:axPos val="t"/>
        <c:numFmt formatCode="###0.0%" sourceLinked="1"/>
        <c:majorTickMark val="out"/>
        <c:minorTickMark val="none"/>
        <c:tickLblPos val="nextTo"/>
        <c:txPr>
          <a:bodyPr/>
          <a:lstStyle/>
          <a:p>
            <a:pPr>
              <a:defRPr sz="100"/>
            </a:pPr>
            <a:endParaRPr lang="es-MX"/>
          </a:p>
        </c:txPr>
        <c:crossAx val="229664160"/>
        <c:crosses val="autoZero"/>
        <c:crossBetween val="between"/>
      </c:valAx>
    </c:plotArea>
    <c:plotVisOnly val="1"/>
    <c:dispBlanksAs val="gap"/>
    <c:showDLblsOverMax val="0"/>
  </c:chart>
  <c:txPr>
    <a:bodyPr/>
    <a:lstStyle/>
    <a:p>
      <a:pPr>
        <a:defRPr sz="1800"/>
      </a:pPr>
      <a:endParaRPr lang="es-MX"/>
    </a:p>
  </c:txPr>
  <c:externalData r:id="rId1">
    <c:autoUpdate val="0"/>
  </c:externalData>
</c:chartSpace>
</file>

<file path=ppt/charts/chart7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0"/>
      <c:rotY val="0"/>
      <c:rAngAx val="0"/>
      <c:perspective val="0"/>
    </c:view3D>
    <c:floor>
      <c:thickness val="0"/>
    </c:floor>
    <c:sideWall>
      <c:thickness val="0"/>
    </c:sideWall>
    <c:backWall>
      <c:thickness val="0"/>
    </c:backWall>
    <c:plotArea>
      <c:layout>
        <c:manualLayout>
          <c:layoutTarget val="inner"/>
          <c:xMode val="edge"/>
          <c:yMode val="edge"/>
          <c:x val="6.8966828189027898E-2"/>
          <c:y val="1.1599553988980425E-3"/>
          <c:w val="0.69125753727738737"/>
          <c:h val="0.96627898152161495"/>
        </c:manualLayout>
      </c:layout>
      <c:bar3DChart>
        <c:barDir val="bar"/>
        <c:grouping val="clustered"/>
        <c:varyColors val="0"/>
        <c:ser>
          <c:idx val="0"/>
          <c:order val="0"/>
          <c:tx>
            <c:strRef>
              <c:f>Hoja1!$B$1</c:f>
              <c:strCache>
                <c:ptCount val="1"/>
                <c:pt idx="0">
                  <c:v>Serie 1</c:v>
                </c:pt>
              </c:strCache>
            </c:strRef>
          </c:tx>
          <c:spPr>
            <a:gradFill flip="none" rotWithShape="1">
              <a:gsLst>
                <a:gs pos="0">
                  <a:schemeClr val="accent5">
                    <a:lumMod val="50000"/>
                    <a:shade val="30000"/>
                    <a:satMod val="115000"/>
                  </a:schemeClr>
                </a:gs>
                <a:gs pos="50000">
                  <a:schemeClr val="accent5">
                    <a:lumMod val="50000"/>
                    <a:shade val="67500"/>
                    <a:satMod val="115000"/>
                  </a:schemeClr>
                </a:gs>
                <a:gs pos="100000">
                  <a:schemeClr val="accent5">
                    <a:lumMod val="50000"/>
                    <a:shade val="100000"/>
                    <a:satMod val="115000"/>
                  </a:schemeClr>
                </a:gs>
              </a:gsLst>
              <a:lin ang="10800000" scaled="1"/>
              <a:tileRect/>
            </a:gradFill>
            <a:ln>
              <a:solidFill>
                <a:schemeClr val="tx1">
                  <a:lumMod val="95000"/>
                  <a:lumOff val="5000"/>
                </a:schemeClr>
              </a:solidFill>
            </a:ln>
            <a:scene3d>
              <a:camera prst="orthographicFront"/>
              <a:lightRig rig="threePt" dir="t"/>
            </a:scene3d>
            <a:sp3d>
              <a:bevelT w="0" h="0"/>
            </a:sp3d>
          </c:spPr>
          <c:invertIfNegative val="0"/>
          <c:dPt>
            <c:idx val="0"/>
            <c:invertIfNegative val="0"/>
            <c:bubble3D val="0"/>
            <c:extLst>
              <c:ext xmlns:c16="http://schemas.microsoft.com/office/drawing/2014/chart" uri="{C3380CC4-5D6E-409C-BE32-E72D297353CC}">
                <c16:uniqueId val="{00000000-8A2A-493E-A243-76D55BAC885A}"/>
              </c:ext>
            </c:extLst>
          </c:dPt>
          <c:dPt>
            <c:idx val="1"/>
            <c:invertIfNegative val="0"/>
            <c:bubble3D val="0"/>
            <c:extLst>
              <c:ext xmlns:c16="http://schemas.microsoft.com/office/drawing/2014/chart" uri="{C3380CC4-5D6E-409C-BE32-E72D297353CC}">
                <c16:uniqueId val="{00000001-8A2A-493E-A243-76D55BAC885A}"/>
              </c:ext>
            </c:extLst>
          </c:dPt>
          <c:dPt>
            <c:idx val="2"/>
            <c:invertIfNegative val="0"/>
            <c:bubble3D val="0"/>
            <c:extLst>
              <c:ext xmlns:c16="http://schemas.microsoft.com/office/drawing/2014/chart" uri="{C3380CC4-5D6E-409C-BE32-E72D297353CC}">
                <c16:uniqueId val="{00000002-8A2A-493E-A243-76D55BAC885A}"/>
              </c:ext>
            </c:extLst>
          </c:dPt>
          <c:dLbls>
            <c:dLbl>
              <c:idx val="1"/>
              <c:layout>
                <c:manualLayout>
                  <c:x val="-1.6653357093871172E-2"/>
                  <c:y val="1.3214073516858395E-6"/>
                </c:manualLayout>
              </c:layout>
              <c:showLegendKey val="0"/>
              <c:showVal val="1"/>
              <c:showCatName val="0"/>
              <c:showSerName val="0"/>
              <c:showPercent val="0"/>
              <c:showBubbleSize val="0"/>
              <c:extLst>
                <c:ext xmlns:c15="http://schemas.microsoft.com/office/drawing/2012/chart" uri="{CE6537A1-D6FC-4f65-9D91-7224C49458BB}">
                  <c15:layout>
                    <c:manualLayout>
                      <c:w val="0.30860211277681093"/>
                      <c:h val="9.8555365406372386E-2"/>
                    </c:manualLayout>
                  </c15:layout>
                </c:ext>
                <c:ext xmlns:c16="http://schemas.microsoft.com/office/drawing/2014/chart" uri="{C3380CC4-5D6E-409C-BE32-E72D297353CC}">
                  <c16:uniqueId val="{00000001-8A2A-493E-A243-76D55BAC885A}"/>
                </c:ext>
              </c:extLst>
            </c:dLbl>
            <c:spPr>
              <a:noFill/>
              <a:ln>
                <a:noFill/>
              </a:ln>
              <a:effectLst/>
            </c:spPr>
            <c:txPr>
              <a:bodyPr/>
              <a:lstStyle/>
              <a:p>
                <a:pPr algn="ctr">
                  <a:defRPr lang="es-MX" sz="1100" b="1" i="0" u="none" strike="noStrike" kern="1200" baseline="0">
                    <a:solidFill>
                      <a:schemeClr val="tx1">
                        <a:lumMod val="75000"/>
                        <a:lumOff val="25000"/>
                      </a:schemeClr>
                    </a:solidFill>
                    <a:effectLst/>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Hoja1!$A$2:$A$6</c:f>
              <c:strCache>
                <c:ptCount val="5"/>
                <c:pt idx="0">
                  <c:v>Ninguno</c:v>
                </c:pt>
                <c:pt idx="1">
                  <c:v>Uno</c:v>
                </c:pt>
                <c:pt idx="2">
                  <c:v>Dos</c:v>
                </c:pt>
                <c:pt idx="3">
                  <c:v>Tres</c:v>
                </c:pt>
                <c:pt idx="4">
                  <c:v>Cuatro o más</c:v>
                </c:pt>
              </c:strCache>
            </c:strRef>
          </c:cat>
          <c:val>
            <c:numRef>
              <c:f>Hoja1!$B$2:$B$6</c:f>
              <c:numCache>
                <c:formatCode>###0.0%</c:formatCode>
                <c:ptCount val="5"/>
                <c:pt idx="0">
                  <c:v>3.3000000000000002E-2</c:v>
                </c:pt>
                <c:pt idx="1">
                  <c:v>0.79500000000000004</c:v>
                </c:pt>
                <c:pt idx="2">
                  <c:v>0.14499999999999999</c:v>
                </c:pt>
                <c:pt idx="3">
                  <c:v>2.1000000000000001E-2</c:v>
                </c:pt>
                <c:pt idx="4">
                  <c:v>3.0000000000000001E-3</c:v>
                </c:pt>
              </c:numCache>
            </c:numRef>
          </c:val>
          <c:extLst>
            <c:ext xmlns:c16="http://schemas.microsoft.com/office/drawing/2014/chart" uri="{C3380CC4-5D6E-409C-BE32-E72D297353CC}">
              <c16:uniqueId val="{00000005-8A2A-493E-A243-76D55BAC885A}"/>
            </c:ext>
          </c:extLst>
        </c:ser>
        <c:dLbls>
          <c:showLegendKey val="0"/>
          <c:showVal val="0"/>
          <c:showCatName val="0"/>
          <c:showSerName val="0"/>
          <c:showPercent val="0"/>
          <c:showBubbleSize val="0"/>
        </c:dLbls>
        <c:gapWidth val="25"/>
        <c:gapDepth val="138"/>
        <c:shape val="box"/>
        <c:axId val="229664160"/>
        <c:axId val="229664552"/>
        <c:axId val="0"/>
      </c:bar3DChart>
      <c:catAx>
        <c:axId val="229664160"/>
        <c:scaling>
          <c:orientation val="maxMin"/>
        </c:scaling>
        <c:delete val="1"/>
        <c:axPos val="l"/>
        <c:numFmt formatCode="General" sourceLinked="0"/>
        <c:majorTickMark val="out"/>
        <c:minorTickMark val="none"/>
        <c:tickLblPos val="nextTo"/>
        <c:crossAx val="229664552"/>
        <c:crosses val="autoZero"/>
        <c:auto val="1"/>
        <c:lblAlgn val="ctr"/>
        <c:lblOffset val="100"/>
        <c:noMultiLvlLbl val="0"/>
      </c:catAx>
      <c:valAx>
        <c:axId val="229664552"/>
        <c:scaling>
          <c:orientation val="minMax"/>
          <c:max val="1"/>
        </c:scaling>
        <c:delete val="1"/>
        <c:axPos val="t"/>
        <c:numFmt formatCode="###0.0%" sourceLinked="1"/>
        <c:majorTickMark val="out"/>
        <c:minorTickMark val="none"/>
        <c:tickLblPos val="nextTo"/>
        <c:crossAx val="229664160"/>
        <c:crosses val="autoZero"/>
        <c:crossBetween val="between"/>
      </c:valAx>
    </c:plotArea>
    <c:plotVisOnly val="1"/>
    <c:dispBlanksAs val="gap"/>
    <c:showDLblsOverMax val="0"/>
  </c:chart>
  <c:txPr>
    <a:bodyPr/>
    <a:lstStyle/>
    <a:p>
      <a:pPr>
        <a:defRPr sz="1800"/>
      </a:pPr>
      <a:endParaRPr lang="es-MX"/>
    </a:p>
  </c:txPr>
  <c:externalData r:id="rId1">
    <c:autoUpdate val="0"/>
  </c:externalData>
</c:chartSpace>
</file>

<file path=ppt/charts/chart7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0"/>
      <c:rotY val="0"/>
      <c:rAngAx val="0"/>
      <c:perspective val="0"/>
    </c:view3D>
    <c:floor>
      <c:thickness val="0"/>
    </c:floor>
    <c:sideWall>
      <c:thickness val="0"/>
    </c:sideWall>
    <c:backWall>
      <c:thickness val="0"/>
    </c:backWall>
    <c:plotArea>
      <c:layout>
        <c:manualLayout>
          <c:layoutTarget val="inner"/>
          <c:xMode val="edge"/>
          <c:yMode val="edge"/>
          <c:x val="7.8505121669814465E-3"/>
          <c:y val="3.7452039188836089E-3"/>
          <c:w val="0.66022229817585587"/>
          <c:h val="0.96627898152161495"/>
        </c:manualLayout>
      </c:layout>
      <c:bar3DChart>
        <c:barDir val="bar"/>
        <c:grouping val="clustered"/>
        <c:varyColors val="0"/>
        <c:ser>
          <c:idx val="0"/>
          <c:order val="0"/>
          <c:tx>
            <c:strRef>
              <c:f>Hoja1!$B$1</c:f>
              <c:strCache>
                <c:ptCount val="1"/>
                <c:pt idx="0">
                  <c:v>Serie 1</c:v>
                </c:pt>
              </c:strCache>
            </c:strRef>
          </c:tx>
          <c:spPr>
            <a:solidFill>
              <a:schemeClr val="accent5">
                <a:lumMod val="50000"/>
              </a:schemeClr>
            </a:solidFill>
            <a:ln>
              <a:solidFill>
                <a:schemeClr val="tx1">
                  <a:lumMod val="95000"/>
                  <a:lumOff val="5000"/>
                </a:schemeClr>
              </a:solidFill>
            </a:ln>
            <a:scene3d>
              <a:camera prst="orthographicFront"/>
              <a:lightRig rig="threePt" dir="t"/>
            </a:scene3d>
            <a:sp3d>
              <a:bevelT w="0" h="0"/>
            </a:sp3d>
          </c:spPr>
          <c:invertIfNegative val="0"/>
          <c:dPt>
            <c:idx val="0"/>
            <c:invertIfNegative val="0"/>
            <c:bubble3D val="0"/>
            <c:extLst>
              <c:ext xmlns:c16="http://schemas.microsoft.com/office/drawing/2014/chart" uri="{C3380CC4-5D6E-409C-BE32-E72D297353CC}">
                <c16:uniqueId val="{00000000-3621-4E81-A47A-E22FA899EB1B}"/>
              </c:ext>
            </c:extLst>
          </c:dPt>
          <c:dPt>
            <c:idx val="1"/>
            <c:invertIfNegative val="0"/>
            <c:bubble3D val="0"/>
            <c:extLst>
              <c:ext xmlns:c16="http://schemas.microsoft.com/office/drawing/2014/chart" uri="{C3380CC4-5D6E-409C-BE32-E72D297353CC}">
                <c16:uniqueId val="{00000001-3621-4E81-A47A-E22FA899EB1B}"/>
              </c:ext>
            </c:extLst>
          </c:dPt>
          <c:dPt>
            <c:idx val="2"/>
            <c:invertIfNegative val="0"/>
            <c:bubble3D val="0"/>
            <c:extLst>
              <c:ext xmlns:c16="http://schemas.microsoft.com/office/drawing/2014/chart" uri="{C3380CC4-5D6E-409C-BE32-E72D297353CC}">
                <c16:uniqueId val="{00000002-3621-4E81-A47A-E22FA899EB1B}"/>
              </c:ext>
            </c:extLst>
          </c:dPt>
          <c:dLbls>
            <c:spPr>
              <a:noFill/>
              <a:ln>
                <a:noFill/>
              </a:ln>
              <a:effectLst/>
            </c:spPr>
            <c:txPr>
              <a:bodyPr vertOverflow="overflow" horzOverflow="overflow">
                <a:noAutofit/>
              </a:bodyPr>
              <a:lstStyle/>
              <a:p>
                <a:pPr algn="ctr">
                  <a:defRPr lang="es-MX" sz="1100" b="1" i="0" u="none" strike="noStrike" kern="1200" baseline="0">
                    <a:solidFill>
                      <a:schemeClr val="tx1">
                        <a:lumMod val="75000"/>
                        <a:lumOff val="25000"/>
                      </a:schemeClr>
                    </a:solidFill>
                    <a:effectLst/>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pPr xmlns:c15="http://schemas.microsoft.com/office/drawing/2012/chart">
                  <a:prstGeom prst="rect">
                    <a:avLst/>
                  </a:prstGeom>
                </c15:spPr>
                <c15:layout/>
                <c15:showLeaderLines val="0"/>
              </c:ext>
            </c:extLst>
          </c:dLbls>
          <c:cat>
            <c:strRef>
              <c:f>Hoja1!$A$2:$A$7</c:f>
              <c:strCache>
                <c:ptCount val="6"/>
                <c:pt idx="0">
                  <c:v>la red pública</c:v>
                </c:pt>
                <c:pt idx="1">
                  <c:v>una fosa séptica o tanque séptico (biodigestor)</c:v>
                </c:pt>
                <c:pt idx="2">
                  <c:v>una tubería que va a dar a una barranca o grieta</c:v>
                </c:pt>
                <c:pt idx="3">
                  <c:v>una tubería que va a dar a un río, lago o arroyo</c:v>
                </c:pt>
                <c:pt idx="4">
                  <c:v>No tiene drenaje</c:v>
                </c:pt>
                <c:pt idx="5">
                  <c:v>NC</c:v>
                </c:pt>
              </c:strCache>
            </c:strRef>
          </c:cat>
          <c:val>
            <c:numRef>
              <c:f>Hoja1!$B$2:$B$7</c:f>
              <c:numCache>
                <c:formatCode>###0.0%</c:formatCode>
                <c:ptCount val="6"/>
                <c:pt idx="0">
                  <c:v>0.93</c:v>
                </c:pt>
                <c:pt idx="1">
                  <c:v>0.04</c:v>
                </c:pt>
                <c:pt idx="2">
                  <c:v>0.02</c:v>
                </c:pt>
                <c:pt idx="3">
                  <c:v>0.01</c:v>
                </c:pt>
                <c:pt idx="4">
                  <c:v>0</c:v>
                </c:pt>
                <c:pt idx="5">
                  <c:v>0</c:v>
                </c:pt>
              </c:numCache>
            </c:numRef>
          </c:val>
          <c:shape val="cylinder"/>
          <c:extLst>
            <c:ext xmlns:c16="http://schemas.microsoft.com/office/drawing/2014/chart" uri="{C3380CC4-5D6E-409C-BE32-E72D297353CC}">
              <c16:uniqueId val="{00000003-3621-4E81-A47A-E22FA899EB1B}"/>
            </c:ext>
          </c:extLst>
        </c:ser>
        <c:dLbls>
          <c:showLegendKey val="0"/>
          <c:showVal val="0"/>
          <c:showCatName val="0"/>
          <c:showSerName val="0"/>
          <c:showPercent val="0"/>
          <c:showBubbleSize val="0"/>
        </c:dLbls>
        <c:gapWidth val="25"/>
        <c:gapDepth val="138"/>
        <c:shape val="box"/>
        <c:axId val="229664160"/>
        <c:axId val="229664552"/>
        <c:axId val="0"/>
      </c:bar3DChart>
      <c:catAx>
        <c:axId val="229664160"/>
        <c:scaling>
          <c:orientation val="maxMin"/>
        </c:scaling>
        <c:delete val="1"/>
        <c:axPos val="l"/>
        <c:numFmt formatCode="General" sourceLinked="0"/>
        <c:majorTickMark val="out"/>
        <c:minorTickMark val="none"/>
        <c:tickLblPos val="nextTo"/>
        <c:crossAx val="229664552"/>
        <c:crosses val="autoZero"/>
        <c:auto val="1"/>
        <c:lblAlgn val="ctr"/>
        <c:lblOffset val="100"/>
        <c:noMultiLvlLbl val="0"/>
      </c:catAx>
      <c:valAx>
        <c:axId val="229664552"/>
        <c:scaling>
          <c:orientation val="minMax"/>
          <c:max val="1"/>
        </c:scaling>
        <c:delete val="1"/>
        <c:axPos val="t"/>
        <c:numFmt formatCode="###0.0%" sourceLinked="1"/>
        <c:majorTickMark val="out"/>
        <c:minorTickMark val="none"/>
        <c:tickLblPos val="nextTo"/>
        <c:crossAx val="229664160"/>
        <c:crosses val="autoZero"/>
        <c:crossBetween val="between"/>
      </c:valAx>
    </c:plotArea>
    <c:plotVisOnly val="1"/>
    <c:dispBlanksAs val="gap"/>
    <c:showDLblsOverMax val="0"/>
  </c:chart>
  <c:txPr>
    <a:bodyPr/>
    <a:lstStyle/>
    <a:p>
      <a:pPr>
        <a:defRPr sz="1800"/>
      </a:pPr>
      <a:endParaRPr lang="es-MX"/>
    </a:p>
  </c:txPr>
  <c:externalData r:id="rId1">
    <c:autoUpdate val="0"/>
  </c:externalData>
</c:chartSpace>
</file>

<file path=ppt/charts/chart7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0"/>
      <c:rotY val="0"/>
      <c:rAngAx val="0"/>
      <c:perspective val="0"/>
    </c:view3D>
    <c:floor>
      <c:thickness val="0"/>
    </c:floor>
    <c:sideWall>
      <c:thickness val="0"/>
    </c:sideWall>
    <c:backWall>
      <c:thickness val="0"/>
    </c:backWall>
    <c:plotArea>
      <c:layout>
        <c:manualLayout>
          <c:layoutTarget val="inner"/>
          <c:xMode val="edge"/>
          <c:yMode val="edge"/>
          <c:x val="7.8505121669814465E-3"/>
          <c:y val="3.7452039188836089E-3"/>
          <c:w val="0.59065657174283137"/>
          <c:h val="0.96627898152161495"/>
        </c:manualLayout>
      </c:layout>
      <c:bar3DChart>
        <c:barDir val="bar"/>
        <c:grouping val="clustered"/>
        <c:varyColors val="0"/>
        <c:ser>
          <c:idx val="0"/>
          <c:order val="0"/>
          <c:tx>
            <c:strRef>
              <c:f>Hoja1!$B$1</c:f>
              <c:strCache>
                <c:ptCount val="1"/>
                <c:pt idx="0">
                  <c:v>Serie 1</c:v>
                </c:pt>
              </c:strCache>
            </c:strRef>
          </c:tx>
          <c:spPr>
            <a:solidFill>
              <a:schemeClr val="accent5">
                <a:lumMod val="50000"/>
              </a:schemeClr>
            </a:solidFill>
            <a:ln>
              <a:solidFill>
                <a:schemeClr val="tx1">
                  <a:lumMod val="95000"/>
                  <a:lumOff val="5000"/>
                </a:schemeClr>
              </a:solidFill>
            </a:ln>
            <a:scene3d>
              <a:camera prst="orthographicFront"/>
              <a:lightRig rig="threePt" dir="t"/>
            </a:scene3d>
            <a:sp3d>
              <a:bevelT w="0" h="0"/>
            </a:sp3d>
          </c:spPr>
          <c:invertIfNegative val="0"/>
          <c:dPt>
            <c:idx val="0"/>
            <c:invertIfNegative val="0"/>
            <c:bubble3D val="0"/>
            <c:extLst>
              <c:ext xmlns:c16="http://schemas.microsoft.com/office/drawing/2014/chart" uri="{C3380CC4-5D6E-409C-BE32-E72D297353CC}">
                <c16:uniqueId val="{00000000-16CF-4017-AABD-FACB5E4D25AB}"/>
              </c:ext>
            </c:extLst>
          </c:dPt>
          <c:dPt>
            <c:idx val="1"/>
            <c:invertIfNegative val="0"/>
            <c:bubble3D val="0"/>
            <c:extLst>
              <c:ext xmlns:c16="http://schemas.microsoft.com/office/drawing/2014/chart" uri="{C3380CC4-5D6E-409C-BE32-E72D297353CC}">
                <c16:uniqueId val="{00000001-16CF-4017-AABD-FACB5E4D25AB}"/>
              </c:ext>
            </c:extLst>
          </c:dPt>
          <c:dPt>
            <c:idx val="2"/>
            <c:invertIfNegative val="0"/>
            <c:bubble3D val="0"/>
            <c:extLst>
              <c:ext xmlns:c16="http://schemas.microsoft.com/office/drawing/2014/chart" uri="{C3380CC4-5D6E-409C-BE32-E72D297353CC}">
                <c16:uniqueId val="{00000002-16CF-4017-AABD-FACB5E4D25AB}"/>
              </c:ext>
            </c:extLst>
          </c:dPt>
          <c:dLbls>
            <c:dLbl>
              <c:idx val="0"/>
              <c:layout>
                <c:manualLayout>
                  <c:x val="-2.0869805280882382E-2"/>
                  <c:y val="-3.0835449086907521E-3"/>
                </c:manualLayout>
              </c:layout>
              <c:showLegendKey val="0"/>
              <c:showVal val="1"/>
              <c:showCatName val="0"/>
              <c:showSerName val="0"/>
              <c:showPercent val="0"/>
              <c:showBubbleSize val="0"/>
              <c:extLst>
                <c:ext xmlns:c15="http://schemas.microsoft.com/office/drawing/2012/chart" uri="{CE6537A1-D6FC-4f65-9D91-7224C49458BB}">
                  <c15:layout>
                    <c:manualLayout>
                      <c:w val="0.29571096053324786"/>
                      <c:h val="8.1346761765891618E-2"/>
                    </c:manualLayout>
                  </c15:layout>
                </c:ext>
                <c:ext xmlns:c16="http://schemas.microsoft.com/office/drawing/2014/chart" uri="{C3380CC4-5D6E-409C-BE32-E72D297353CC}">
                  <c16:uniqueId val="{00000000-16CF-4017-AABD-FACB5E4D25AB}"/>
                </c:ext>
              </c:extLst>
            </c:dLbl>
            <c:spPr>
              <a:noFill/>
              <a:ln>
                <a:noFill/>
              </a:ln>
              <a:effectLst/>
            </c:spPr>
            <c:txPr>
              <a:bodyPr vertOverflow="overflow" horzOverflow="overflow">
                <a:noAutofit/>
              </a:bodyPr>
              <a:lstStyle/>
              <a:p>
                <a:pPr algn="ctr">
                  <a:defRPr lang="es-MX" sz="1100" b="1" i="0" u="none" strike="noStrike" kern="1200" baseline="0">
                    <a:solidFill>
                      <a:schemeClr val="tx1">
                        <a:lumMod val="75000"/>
                        <a:lumOff val="25000"/>
                      </a:schemeClr>
                    </a:solidFill>
                    <a:effectLst/>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pPr xmlns:c15="http://schemas.microsoft.com/office/drawing/2012/chart">
                  <a:prstGeom prst="rect">
                    <a:avLst/>
                  </a:prstGeom>
                </c15:spPr>
                <c15:layout/>
                <c15:showLeaderLines val="0"/>
              </c:ext>
            </c:extLst>
          </c:dLbls>
          <c:cat>
            <c:strRef>
              <c:f>Hoja1!$A$2:$A$7</c:f>
              <c:strCache>
                <c:ptCount val="6"/>
                <c:pt idx="0">
                  <c:v>la red pública</c:v>
                </c:pt>
                <c:pt idx="1">
                  <c:v>una fosa séptica o tanque séptico (biodigestor)</c:v>
                </c:pt>
                <c:pt idx="2">
                  <c:v>una tubería que va a dar a una barranca o grieta</c:v>
                </c:pt>
                <c:pt idx="3">
                  <c:v>una tubería que va a dar a un río, lago o arroyo</c:v>
                </c:pt>
                <c:pt idx="4">
                  <c:v>No tiene drenaje</c:v>
                </c:pt>
                <c:pt idx="5">
                  <c:v>NC</c:v>
                </c:pt>
              </c:strCache>
            </c:strRef>
          </c:cat>
          <c:val>
            <c:numRef>
              <c:f>Hoja1!$B$2:$B$7</c:f>
              <c:numCache>
                <c:formatCode>###0.0%</c:formatCode>
                <c:ptCount val="6"/>
                <c:pt idx="0">
                  <c:v>0.94799999999999995</c:v>
                </c:pt>
                <c:pt idx="1">
                  <c:v>3.9E-2</c:v>
                </c:pt>
                <c:pt idx="2">
                  <c:v>4.0000000000000001E-3</c:v>
                </c:pt>
                <c:pt idx="3">
                  <c:v>1E-3</c:v>
                </c:pt>
                <c:pt idx="4">
                  <c:v>4.0000000000000001E-3</c:v>
                </c:pt>
                <c:pt idx="5">
                  <c:v>3.0000000000000001E-3</c:v>
                </c:pt>
              </c:numCache>
            </c:numRef>
          </c:val>
          <c:shape val="cylinder"/>
          <c:extLst>
            <c:ext xmlns:c16="http://schemas.microsoft.com/office/drawing/2014/chart" uri="{C3380CC4-5D6E-409C-BE32-E72D297353CC}">
              <c16:uniqueId val="{00000006-16CF-4017-AABD-FACB5E4D25AB}"/>
            </c:ext>
          </c:extLst>
        </c:ser>
        <c:dLbls>
          <c:showLegendKey val="0"/>
          <c:showVal val="0"/>
          <c:showCatName val="0"/>
          <c:showSerName val="0"/>
          <c:showPercent val="0"/>
          <c:showBubbleSize val="0"/>
        </c:dLbls>
        <c:gapWidth val="25"/>
        <c:gapDepth val="138"/>
        <c:shape val="box"/>
        <c:axId val="229664160"/>
        <c:axId val="229664552"/>
        <c:axId val="0"/>
      </c:bar3DChart>
      <c:catAx>
        <c:axId val="229664160"/>
        <c:scaling>
          <c:orientation val="maxMin"/>
        </c:scaling>
        <c:delete val="1"/>
        <c:axPos val="l"/>
        <c:numFmt formatCode="General" sourceLinked="0"/>
        <c:majorTickMark val="out"/>
        <c:minorTickMark val="none"/>
        <c:tickLblPos val="nextTo"/>
        <c:crossAx val="229664552"/>
        <c:crosses val="autoZero"/>
        <c:auto val="1"/>
        <c:lblAlgn val="ctr"/>
        <c:lblOffset val="100"/>
        <c:noMultiLvlLbl val="0"/>
      </c:catAx>
      <c:valAx>
        <c:axId val="229664552"/>
        <c:scaling>
          <c:orientation val="minMax"/>
          <c:max val="1"/>
        </c:scaling>
        <c:delete val="1"/>
        <c:axPos val="t"/>
        <c:numFmt formatCode="###0.0%" sourceLinked="1"/>
        <c:majorTickMark val="out"/>
        <c:minorTickMark val="none"/>
        <c:tickLblPos val="nextTo"/>
        <c:crossAx val="229664160"/>
        <c:crosses val="autoZero"/>
        <c:crossBetween val="between"/>
      </c:valAx>
    </c:plotArea>
    <c:plotVisOnly val="1"/>
    <c:dispBlanksAs val="gap"/>
    <c:showDLblsOverMax val="0"/>
  </c:chart>
  <c:txPr>
    <a:bodyPr/>
    <a:lstStyle/>
    <a:p>
      <a:pPr>
        <a:defRPr sz="1800"/>
      </a:pPr>
      <a:endParaRPr lang="es-MX"/>
    </a:p>
  </c:txPr>
  <c:externalData r:id="rId1">
    <c:autoUpdate val="0"/>
  </c:externalData>
</c:chartSpace>
</file>

<file path=ppt/charts/chart7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0"/>
      <c:rotY val="0"/>
      <c:rAngAx val="0"/>
      <c:perspective val="0"/>
    </c:view3D>
    <c:floor>
      <c:thickness val="0"/>
    </c:floor>
    <c:sideWall>
      <c:thickness val="0"/>
    </c:sideWall>
    <c:backWall>
      <c:thickness val="0"/>
    </c:backWall>
    <c:plotArea>
      <c:layout>
        <c:manualLayout>
          <c:layoutTarget val="inner"/>
          <c:xMode val="edge"/>
          <c:yMode val="edge"/>
          <c:x val="7.8505121669814465E-3"/>
          <c:y val="3.7452039188836089E-3"/>
          <c:w val="0.51413395237959603"/>
          <c:h val="0.96627898152161495"/>
        </c:manualLayout>
      </c:layout>
      <c:bar3DChart>
        <c:barDir val="bar"/>
        <c:grouping val="clustered"/>
        <c:varyColors val="0"/>
        <c:ser>
          <c:idx val="0"/>
          <c:order val="0"/>
          <c:tx>
            <c:strRef>
              <c:f>Hoja1!$B$1</c:f>
              <c:strCache>
                <c:ptCount val="1"/>
                <c:pt idx="0">
                  <c:v>Serie 1</c:v>
                </c:pt>
              </c:strCache>
            </c:strRef>
          </c:tx>
          <c:spPr>
            <a:solidFill>
              <a:schemeClr val="accent5">
                <a:lumMod val="50000"/>
              </a:schemeClr>
            </a:solidFill>
            <a:ln>
              <a:solidFill>
                <a:schemeClr val="tx1">
                  <a:lumMod val="95000"/>
                  <a:lumOff val="5000"/>
                </a:schemeClr>
              </a:solidFill>
            </a:ln>
            <a:scene3d>
              <a:camera prst="orthographicFront"/>
              <a:lightRig rig="threePt" dir="t"/>
            </a:scene3d>
            <a:sp3d>
              <a:bevelT w="0" h="0"/>
            </a:sp3d>
          </c:spPr>
          <c:invertIfNegative val="0"/>
          <c:dPt>
            <c:idx val="0"/>
            <c:invertIfNegative val="0"/>
            <c:bubble3D val="0"/>
            <c:extLst>
              <c:ext xmlns:c16="http://schemas.microsoft.com/office/drawing/2014/chart" uri="{C3380CC4-5D6E-409C-BE32-E72D297353CC}">
                <c16:uniqueId val="{00000000-25D4-4827-9A7D-C2C502CBA7F4}"/>
              </c:ext>
            </c:extLst>
          </c:dPt>
          <c:dPt>
            <c:idx val="1"/>
            <c:invertIfNegative val="0"/>
            <c:bubble3D val="0"/>
            <c:extLst>
              <c:ext xmlns:c16="http://schemas.microsoft.com/office/drawing/2014/chart" uri="{C3380CC4-5D6E-409C-BE32-E72D297353CC}">
                <c16:uniqueId val="{00000001-25D4-4827-9A7D-C2C502CBA7F4}"/>
              </c:ext>
            </c:extLst>
          </c:dPt>
          <c:dPt>
            <c:idx val="2"/>
            <c:invertIfNegative val="0"/>
            <c:bubble3D val="0"/>
            <c:extLst>
              <c:ext xmlns:c16="http://schemas.microsoft.com/office/drawing/2014/chart" uri="{C3380CC4-5D6E-409C-BE32-E72D297353CC}">
                <c16:uniqueId val="{00000002-25D4-4827-9A7D-C2C502CBA7F4}"/>
              </c:ext>
            </c:extLst>
          </c:dPt>
          <c:dLbls>
            <c:spPr>
              <a:noFill/>
              <a:ln>
                <a:noFill/>
              </a:ln>
              <a:effectLst/>
            </c:spPr>
            <c:txPr>
              <a:bodyPr vertOverflow="overflow" horzOverflow="overflow">
                <a:noAutofit/>
              </a:bodyPr>
              <a:lstStyle/>
              <a:p>
                <a:pPr algn="ctr">
                  <a:defRPr lang="es-MX" sz="1100" b="1" i="0" u="none" strike="noStrike" kern="1200" baseline="0">
                    <a:solidFill>
                      <a:schemeClr val="tx1">
                        <a:lumMod val="75000"/>
                        <a:lumOff val="25000"/>
                      </a:schemeClr>
                    </a:solidFill>
                    <a:effectLst/>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pPr xmlns:c15="http://schemas.microsoft.com/office/drawing/2012/chart">
                  <a:prstGeom prst="rect">
                    <a:avLst/>
                  </a:prstGeom>
                </c15:spPr>
                <c15:layout/>
                <c15:showLeaderLines val="0"/>
              </c:ext>
            </c:extLst>
          </c:dLbls>
          <c:cat>
            <c:strRef>
              <c:f>Hoja1!$A$2:$A$7</c:f>
              <c:strCache>
                <c:ptCount val="6"/>
                <c:pt idx="0">
                  <c:v>la red pública</c:v>
                </c:pt>
                <c:pt idx="1">
                  <c:v>una fosa séptica o tanque séptico (biodigestor)</c:v>
                </c:pt>
                <c:pt idx="2">
                  <c:v>una tubería que va a dar a una barranca o grieta</c:v>
                </c:pt>
                <c:pt idx="3">
                  <c:v>una tubería que va a dar a un río, lago o arroyo</c:v>
                </c:pt>
                <c:pt idx="4">
                  <c:v>No tiene drenaje</c:v>
                </c:pt>
                <c:pt idx="5">
                  <c:v>NC</c:v>
                </c:pt>
              </c:strCache>
            </c:strRef>
          </c:cat>
          <c:val>
            <c:numRef>
              <c:f>Hoja1!$B$2:$B$7</c:f>
              <c:numCache>
                <c:formatCode>###0.0%</c:formatCode>
                <c:ptCount val="6"/>
                <c:pt idx="0">
                  <c:v>0.95699999999999996</c:v>
                </c:pt>
                <c:pt idx="1">
                  <c:v>3.5999999999999997E-2</c:v>
                </c:pt>
                <c:pt idx="2">
                  <c:v>2E-3</c:v>
                </c:pt>
                <c:pt idx="3">
                  <c:v>1E-3</c:v>
                </c:pt>
                <c:pt idx="4">
                  <c:v>4.0000000000000001E-3</c:v>
                </c:pt>
              </c:numCache>
            </c:numRef>
          </c:val>
          <c:shape val="cylinder"/>
          <c:extLst>
            <c:ext xmlns:c16="http://schemas.microsoft.com/office/drawing/2014/chart" uri="{C3380CC4-5D6E-409C-BE32-E72D297353CC}">
              <c16:uniqueId val="{00000006-25D4-4827-9A7D-C2C502CBA7F4}"/>
            </c:ext>
          </c:extLst>
        </c:ser>
        <c:dLbls>
          <c:showLegendKey val="0"/>
          <c:showVal val="0"/>
          <c:showCatName val="0"/>
          <c:showSerName val="0"/>
          <c:showPercent val="0"/>
          <c:showBubbleSize val="0"/>
        </c:dLbls>
        <c:gapWidth val="25"/>
        <c:gapDepth val="138"/>
        <c:shape val="box"/>
        <c:axId val="229664160"/>
        <c:axId val="229664552"/>
        <c:axId val="0"/>
      </c:bar3DChart>
      <c:catAx>
        <c:axId val="229664160"/>
        <c:scaling>
          <c:orientation val="maxMin"/>
        </c:scaling>
        <c:delete val="1"/>
        <c:axPos val="l"/>
        <c:numFmt formatCode="General" sourceLinked="0"/>
        <c:majorTickMark val="out"/>
        <c:minorTickMark val="none"/>
        <c:tickLblPos val="nextTo"/>
        <c:crossAx val="229664552"/>
        <c:crosses val="autoZero"/>
        <c:auto val="1"/>
        <c:lblAlgn val="ctr"/>
        <c:lblOffset val="100"/>
        <c:noMultiLvlLbl val="0"/>
      </c:catAx>
      <c:valAx>
        <c:axId val="229664552"/>
        <c:scaling>
          <c:orientation val="minMax"/>
          <c:max val="1"/>
        </c:scaling>
        <c:delete val="1"/>
        <c:axPos val="t"/>
        <c:numFmt formatCode="###0.0%" sourceLinked="1"/>
        <c:majorTickMark val="out"/>
        <c:minorTickMark val="none"/>
        <c:tickLblPos val="nextTo"/>
        <c:crossAx val="229664160"/>
        <c:crosses val="autoZero"/>
        <c:crossBetween val="between"/>
      </c:valAx>
    </c:plotArea>
    <c:plotVisOnly val="1"/>
    <c:dispBlanksAs val="gap"/>
    <c:showDLblsOverMax val="0"/>
  </c:chart>
  <c:txPr>
    <a:bodyPr/>
    <a:lstStyle/>
    <a:p>
      <a:pPr>
        <a:defRPr sz="1800"/>
      </a:pPr>
      <a:endParaRPr lang="es-MX"/>
    </a:p>
  </c:txPr>
  <c:externalData r:id="rId1">
    <c:autoUpdate val="0"/>
  </c:externalData>
</c:chartSpace>
</file>

<file path=ppt/charts/chart7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0"/>
      <c:rotY val="0"/>
      <c:rAngAx val="0"/>
      <c:perspective val="0"/>
    </c:view3D>
    <c:floor>
      <c:thickness val="0"/>
    </c:floor>
    <c:sideWall>
      <c:thickness val="0"/>
    </c:sideWall>
    <c:backWall>
      <c:thickness val="0"/>
    </c:backWall>
    <c:plotArea>
      <c:layout>
        <c:manualLayout>
          <c:layoutTarget val="inner"/>
          <c:xMode val="edge"/>
          <c:yMode val="edge"/>
          <c:x val="7.8505121669814465E-3"/>
          <c:y val="3.7452039188836089E-3"/>
          <c:w val="0.5489169611810667"/>
          <c:h val="0.96627898152161495"/>
        </c:manualLayout>
      </c:layout>
      <c:bar3DChart>
        <c:barDir val="bar"/>
        <c:grouping val="clustered"/>
        <c:varyColors val="0"/>
        <c:ser>
          <c:idx val="0"/>
          <c:order val="0"/>
          <c:tx>
            <c:strRef>
              <c:f>Hoja1!$B$1</c:f>
              <c:strCache>
                <c:ptCount val="1"/>
                <c:pt idx="0">
                  <c:v>Serie 1</c:v>
                </c:pt>
              </c:strCache>
            </c:strRef>
          </c:tx>
          <c:spPr>
            <a:solidFill>
              <a:schemeClr val="accent5">
                <a:lumMod val="50000"/>
              </a:schemeClr>
            </a:solidFill>
            <a:ln>
              <a:solidFill>
                <a:schemeClr val="tx1">
                  <a:lumMod val="95000"/>
                  <a:lumOff val="5000"/>
                </a:schemeClr>
              </a:solidFill>
            </a:ln>
            <a:scene3d>
              <a:camera prst="orthographicFront"/>
              <a:lightRig rig="threePt" dir="t"/>
            </a:scene3d>
            <a:sp3d>
              <a:bevelT w="0" h="0"/>
            </a:sp3d>
          </c:spPr>
          <c:invertIfNegative val="0"/>
          <c:dPt>
            <c:idx val="0"/>
            <c:invertIfNegative val="0"/>
            <c:bubble3D val="0"/>
            <c:extLst>
              <c:ext xmlns:c16="http://schemas.microsoft.com/office/drawing/2014/chart" uri="{C3380CC4-5D6E-409C-BE32-E72D297353CC}">
                <c16:uniqueId val="{00000000-12C1-43E7-99C2-C0CADC9E8248}"/>
              </c:ext>
            </c:extLst>
          </c:dPt>
          <c:dPt>
            <c:idx val="1"/>
            <c:invertIfNegative val="0"/>
            <c:bubble3D val="0"/>
            <c:extLst>
              <c:ext xmlns:c16="http://schemas.microsoft.com/office/drawing/2014/chart" uri="{C3380CC4-5D6E-409C-BE32-E72D297353CC}">
                <c16:uniqueId val="{00000001-12C1-43E7-99C2-C0CADC9E8248}"/>
              </c:ext>
            </c:extLst>
          </c:dPt>
          <c:dPt>
            <c:idx val="2"/>
            <c:invertIfNegative val="0"/>
            <c:bubble3D val="0"/>
            <c:extLst>
              <c:ext xmlns:c16="http://schemas.microsoft.com/office/drawing/2014/chart" uri="{C3380CC4-5D6E-409C-BE32-E72D297353CC}">
                <c16:uniqueId val="{00000002-12C1-43E7-99C2-C0CADC9E8248}"/>
              </c:ext>
            </c:extLst>
          </c:dPt>
          <c:dLbls>
            <c:dLbl>
              <c:idx val="5"/>
              <c:layout>
                <c:manualLayout>
                  <c:x val="3.0906729210205319E-2"/>
                  <c:y val="2.7931203905266155E-3"/>
                </c:manualLayout>
              </c:layout>
              <c:showLegendKey val="0"/>
              <c:showVal val="1"/>
              <c:showCatName val="0"/>
              <c:showSerName val="0"/>
              <c:showPercent val="0"/>
              <c:showBubbleSize val="0"/>
              <c:extLst>
                <c:ext xmlns:c15="http://schemas.microsoft.com/office/drawing/2012/chart" uri="{CE6537A1-D6FC-4f65-9D91-7224C49458BB}">
                  <c15:layout>
                    <c:manualLayout>
                      <c:w val="0.24794923508887209"/>
                      <c:h val="8.3402574861124734E-2"/>
                    </c:manualLayout>
                  </c15:layout>
                </c:ext>
                <c:ext xmlns:c16="http://schemas.microsoft.com/office/drawing/2014/chart" uri="{C3380CC4-5D6E-409C-BE32-E72D297353CC}">
                  <c16:uniqueId val="{00000005-12C1-43E7-99C2-C0CADC9E8248}"/>
                </c:ext>
              </c:extLst>
            </c:dLbl>
            <c:spPr>
              <a:noFill/>
              <a:ln>
                <a:noFill/>
              </a:ln>
              <a:effectLst/>
            </c:spPr>
            <c:txPr>
              <a:bodyPr vertOverflow="overflow" horzOverflow="overflow">
                <a:noAutofit/>
              </a:bodyPr>
              <a:lstStyle/>
              <a:p>
                <a:pPr algn="ctr">
                  <a:defRPr lang="es-MX" sz="1100" b="1" i="0" u="none" strike="noStrike" kern="1200" baseline="0">
                    <a:solidFill>
                      <a:schemeClr val="tx1">
                        <a:lumMod val="75000"/>
                        <a:lumOff val="25000"/>
                      </a:schemeClr>
                    </a:solidFill>
                    <a:effectLst/>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pPr xmlns:c15="http://schemas.microsoft.com/office/drawing/2012/chart">
                  <a:prstGeom prst="rect">
                    <a:avLst/>
                  </a:prstGeom>
                </c15:spPr>
                <c15:layout/>
                <c15:showLeaderLines val="0"/>
              </c:ext>
            </c:extLst>
          </c:dLbls>
          <c:cat>
            <c:strRef>
              <c:f>Hoja1!$A$2:$A$7</c:f>
              <c:strCache>
                <c:ptCount val="6"/>
                <c:pt idx="0">
                  <c:v>la red pública</c:v>
                </c:pt>
                <c:pt idx="1">
                  <c:v>una fosa séptica o tanque séptico (biodigestor)</c:v>
                </c:pt>
                <c:pt idx="2">
                  <c:v>una tubería que va a dar a una barranca o grieta</c:v>
                </c:pt>
                <c:pt idx="3">
                  <c:v>una tubería que va a dar a un río, lago o arroyo</c:v>
                </c:pt>
                <c:pt idx="4">
                  <c:v>No tiene drenaje</c:v>
                </c:pt>
                <c:pt idx="5">
                  <c:v>NC</c:v>
                </c:pt>
              </c:strCache>
            </c:strRef>
          </c:cat>
          <c:val>
            <c:numRef>
              <c:f>Hoja1!$B$2:$B$7</c:f>
              <c:numCache>
                <c:formatCode>###0.0%</c:formatCode>
                <c:ptCount val="6"/>
                <c:pt idx="0">
                  <c:v>0.95699999999999996</c:v>
                </c:pt>
                <c:pt idx="1">
                  <c:v>1.9E-2</c:v>
                </c:pt>
                <c:pt idx="2">
                  <c:v>8.9999999999999993E-3</c:v>
                </c:pt>
                <c:pt idx="3">
                  <c:v>0</c:v>
                </c:pt>
                <c:pt idx="4">
                  <c:v>2E-3</c:v>
                </c:pt>
                <c:pt idx="5">
                  <c:v>1.2E-2</c:v>
                </c:pt>
              </c:numCache>
            </c:numRef>
          </c:val>
          <c:shape val="cylinder"/>
          <c:extLst>
            <c:ext xmlns:c16="http://schemas.microsoft.com/office/drawing/2014/chart" uri="{C3380CC4-5D6E-409C-BE32-E72D297353CC}">
              <c16:uniqueId val="{00000006-12C1-43E7-99C2-C0CADC9E8248}"/>
            </c:ext>
          </c:extLst>
        </c:ser>
        <c:dLbls>
          <c:showLegendKey val="0"/>
          <c:showVal val="0"/>
          <c:showCatName val="0"/>
          <c:showSerName val="0"/>
          <c:showPercent val="0"/>
          <c:showBubbleSize val="0"/>
        </c:dLbls>
        <c:gapWidth val="25"/>
        <c:gapDepth val="138"/>
        <c:shape val="box"/>
        <c:axId val="229664160"/>
        <c:axId val="229664552"/>
        <c:axId val="0"/>
      </c:bar3DChart>
      <c:catAx>
        <c:axId val="229664160"/>
        <c:scaling>
          <c:orientation val="maxMin"/>
        </c:scaling>
        <c:delete val="1"/>
        <c:axPos val="l"/>
        <c:numFmt formatCode="General" sourceLinked="0"/>
        <c:majorTickMark val="out"/>
        <c:minorTickMark val="none"/>
        <c:tickLblPos val="nextTo"/>
        <c:crossAx val="229664552"/>
        <c:crosses val="autoZero"/>
        <c:auto val="1"/>
        <c:lblAlgn val="ctr"/>
        <c:lblOffset val="100"/>
        <c:noMultiLvlLbl val="0"/>
      </c:catAx>
      <c:valAx>
        <c:axId val="229664552"/>
        <c:scaling>
          <c:orientation val="minMax"/>
          <c:max val="1"/>
        </c:scaling>
        <c:delete val="1"/>
        <c:axPos val="t"/>
        <c:numFmt formatCode="###0.0%" sourceLinked="1"/>
        <c:majorTickMark val="out"/>
        <c:minorTickMark val="none"/>
        <c:tickLblPos val="nextTo"/>
        <c:crossAx val="229664160"/>
        <c:crosses val="autoZero"/>
        <c:crossBetween val="between"/>
      </c:valAx>
    </c:plotArea>
    <c:plotVisOnly val="1"/>
    <c:dispBlanksAs val="gap"/>
    <c:showDLblsOverMax val="0"/>
  </c:chart>
  <c:txPr>
    <a:bodyPr/>
    <a:lstStyle/>
    <a:p>
      <a:pPr>
        <a:defRPr sz="1800"/>
      </a:pPr>
      <a:endParaRPr lang="es-MX"/>
    </a:p>
  </c:txPr>
  <c:externalData r:id="rId1">
    <c:autoUpdate val="0"/>
  </c:externalData>
</c:chartSpace>
</file>

<file path=ppt/charts/chart7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0"/>
      <c:rotY val="0"/>
      <c:rAngAx val="0"/>
      <c:perspective val="0"/>
    </c:view3D>
    <c:floor>
      <c:thickness val="0"/>
    </c:floor>
    <c:sideWall>
      <c:thickness val="0"/>
    </c:sideWall>
    <c:backWall>
      <c:thickness val="0"/>
    </c:backWall>
    <c:plotArea>
      <c:layout>
        <c:manualLayout>
          <c:layoutTarget val="inner"/>
          <c:xMode val="edge"/>
          <c:yMode val="edge"/>
          <c:x val="7.8505121669814465E-3"/>
          <c:y val="3.7452039188836089E-3"/>
          <c:w val="0.59761317350312559"/>
          <c:h val="0.96627898152161495"/>
        </c:manualLayout>
      </c:layout>
      <c:bar3DChart>
        <c:barDir val="bar"/>
        <c:grouping val="clustered"/>
        <c:varyColors val="0"/>
        <c:ser>
          <c:idx val="0"/>
          <c:order val="0"/>
          <c:tx>
            <c:strRef>
              <c:f>Hoja1!$B$1</c:f>
              <c:strCache>
                <c:ptCount val="1"/>
                <c:pt idx="0">
                  <c:v>Serie 1</c:v>
                </c:pt>
              </c:strCache>
            </c:strRef>
          </c:tx>
          <c:spPr>
            <a:solidFill>
              <a:srgbClr val="003300"/>
            </a:solidFill>
            <a:ln>
              <a:solidFill>
                <a:schemeClr val="tx1">
                  <a:lumMod val="95000"/>
                  <a:lumOff val="5000"/>
                </a:schemeClr>
              </a:solidFill>
            </a:ln>
            <a:scene3d>
              <a:camera prst="orthographicFront"/>
              <a:lightRig rig="threePt" dir="t"/>
            </a:scene3d>
            <a:sp3d>
              <a:bevelT w="0" h="0"/>
            </a:sp3d>
          </c:spPr>
          <c:invertIfNegative val="0"/>
          <c:dPt>
            <c:idx val="0"/>
            <c:invertIfNegative val="0"/>
            <c:bubble3D val="0"/>
            <c:extLst>
              <c:ext xmlns:c16="http://schemas.microsoft.com/office/drawing/2014/chart" uri="{C3380CC4-5D6E-409C-BE32-E72D297353CC}">
                <c16:uniqueId val="{00000000-3621-4E81-A47A-E22FA899EB1B}"/>
              </c:ext>
            </c:extLst>
          </c:dPt>
          <c:dPt>
            <c:idx val="1"/>
            <c:invertIfNegative val="0"/>
            <c:bubble3D val="0"/>
            <c:extLst>
              <c:ext xmlns:c16="http://schemas.microsoft.com/office/drawing/2014/chart" uri="{C3380CC4-5D6E-409C-BE32-E72D297353CC}">
                <c16:uniqueId val="{00000001-3621-4E81-A47A-E22FA899EB1B}"/>
              </c:ext>
            </c:extLst>
          </c:dPt>
          <c:dPt>
            <c:idx val="2"/>
            <c:invertIfNegative val="0"/>
            <c:bubble3D val="0"/>
            <c:extLst>
              <c:ext xmlns:c16="http://schemas.microsoft.com/office/drawing/2014/chart" uri="{C3380CC4-5D6E-409C-BE32-E72D297353CC}">
                <c16:uniqueId val="{00000002-3621-4E81-A47A-E22FA899EB1B}"/>
              </c:ext>
            </c:extLst>
          </c:dPt>
          <c:dLbls>
            <c:spPr>
              <a:noFill/>
              <a:ln>
                <a:noFill/>
              </a:ln>
              <a:effectLst/>
            </c:spPr>
            <c:txPr>
              <a:bodyPr vertOverflow="overflow" horzOverflow="overflow">
                <a:noAutofit/>
              </a:bodyPr>
              <a:lstStyle/>
              <a:p>
                <a:pPr algn="ctr">
                  <a:defRPr lang="es-MX" sz="1100" b="1" i="0" u="none" strike="noStrike" kern="1200" baseline="0">
                    <a:solidFill>
                      <a:schemeClr val="tx1">
                        <a:lumMod val="75000"/>
                        <a:lumOff val="25000"/>
                      </a:schemeClr>
                    </a:solidFill>
                    <a:effectLst/>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pPr xmlns:c15="http://schemas.microsoft.com/office/drawing/2012/chart">
                  <a:prstGeom prst="rect">
                    <a:avLst/>
                  </a:prstGeom>
                </c15:spPr>
                <c15:layout/>
                <c15:showLeaderLines val="0"/>
              </c:ext>
            </c:extLst>
          </c:dLbls>
          <c:cat>
            <c:strRef>
              <c:f>Hoja1!$A$2:$A$6</c:f>
              <c:strCache>
                <c:ptCount val="5"/>
                <c:pt idx="0">
                  <c:v>del servicio público</c:v>
                </c:pt>
                <c:pt idx="1">
                  <c:v>de una planta particular</c:v>
                </c:pt>
                <c:pt idx="2">
                  <c:v> de panel solar</c:v>
                </c:pt>
                <c:pt idx="3">
                  <c:v>No tiene luz eléctrica</c:v>
                </c:pt>
                <c:pt idx="4">
                  <c:v>Otra</c:v>
                </c:pt>
              </c:strCache>
            </c:strRef>
          </c:cat>
          <c:val>
            <c:numRef>
              <c:f>Hoja1!$B$2:$B$6</c:f>
              <c:numCache>
                <c:formatCode>###0.0%</c:formatCode>
                <c:ptCount val="5"/>
                <c:pt idx="0">
                  <c:v>0.99</c:v>
                </c:pt>
                <c:pt idx="1">
                  <c:v>0.01</c:v>
                </c:pt>
                <c:pt idx="2">
                  <c:v>0</c:v>
                </c:pt>
                <c:pt idx="3">
                  <c:v>0</c:v>
                </c:pt>
                <c:pt idx="4">
                  <c:v>0</c:v>
                </c:pt>
              </c:numCache>
            </c:numRef>
          </c:val>
          <c:shape val="cylinder"/>
          <c:extLst>
            <c:ext xmlns:c16="http://schemas.microsoft.com/office/drawing/2014/chart" uri="{C3380CC4-5D6E-409C-BE32-E72D297353CC}">
              <c16:uniqueId val="{00000003-3621-4E81-A47A-E22FA899EB1B}"/>
            </c:ext>
          </c:extLst>
        </c:ser>
        <c:dLbls>
          <c:showLegendKey val="0"/>
          <c:showVal val="0"/>
          <c:showCatName val="0"/>
          <c:showSerName val="0"/>
          <c:showPercent val="0"/>
          <c:showBubbleSize val="0"/>
        </c:dLbls>
        <c:gapWidth val="25"/>
        <c:gapDepth val="138"/>
        <c:shape val="box"/>
        <c:axId val="229664160"/>
        <c:axId val="229664552"/>
        <c:axId val="0"/>
      </c:bar3DChart>
      <c:catAx>
        <c:axId val="229664160"/>
        <c:scaling>
          <c:orientation val="maxMin"/>
        </c:scaling>
        <c:delete val="1"/>
        <c:axPos val="l"/>
        <c:numFmt formatCode="General" sourceLinked="0"/>
        <c:majorTickMark val="out"/>
        <c:minorTickMark val="none"/>
        <c:tickLblPos val="nextTo"/>
        <c:crossAx val="229664552"/>
        <c:crosses val="autoZero"/>
        <c:auto val="1"/>
        <c:lblAlgn val="ctr"/>
        <c:lblOffset val="100"/>
        <c:noMultiLvlLbl val="0"/>
      </c:catAx>
      <c:valAx>
        <c:axId val="229664552"/>
        <c:scaling>
          <c:orientation val="minMax"/>
          <c:max val="1"/>
        </c:scaling>
        <c:delete val="1"/>
        <c:axPos val="t"/>
        <c:numFmt formatCode="###0.0%" sourceLinked="1"/>
        <c:majorTickMark val="out"/>
        <c:minorTickMark val="none"/>
        <c:tickLblPos val="nextTo"/>
        <c:crossAx val="229664160"/>
        <c:crosses val="autoZero"/>
        <c:crossBetween val="between"/>
      </c:valAx>
    </c:plotArea>
    <c:plotVisOnly val="1"/>
    <c:dispBlanksAs val="gap"/>
    <c:showDLblsOverMax val="0"/>
  </c:chart>
  <c:txPr>
    <a:bodyPr/>
    <a:lstStyle/>
    <a:p>
      <a:pPr>
        <a:defRPr sz="1800"/>
      </a:pPr>
      <a:endParaRPr lang="es-MX"/>
    </a:p>
  </c:txPr>
  <c:externalData r:id="rId1">
    <c:autoUpdate val="0"/>
  </c:externalData>
</c:chartSpace>
</file>

<file path=ppt/charts/chart7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0"/>
      <c:rotY val="0"/>
      <c:rAngAx val="0"/>
      <c:perspective val="0"/>
    </c:view3D>
    <c:floor>
      <c:thickness val="0"/>
    </c:floor>
    <c:sideWall>
      <c:thickness val="0"/>
    </c:sideWall>
    <c:backWall>
      <c:thickness val="0"/>
    </c:backWall>
    <c:plotArea>
      <c:layout>
        <c:manualLayout>
          <c:layoutTarget val="inner"/>
          <c:xMode val="edge"/>
          <c:yMode val="edge"/>
          <c:x val="7.8505121669814465E-3"/>
          <c:y val="3.7452039188836089E-3"/>
          <c:w val="0.59761317350312559"/>
          <c:h val="0.96627898152161495"/>
        </c:manualLayout>
      </c:layout>
      <c:bar3DChart>
        <c:barDir val="bar"/>
        <c:grouping val="clustered"/>
        <c:varyColors val="0"/>
        <c:ser>
          <c:idx val="0"/>
          <c:order val="0"/>
          <c:tx>
            <c:strRef>
              <c:f>Hoja1!$B$1</c:f>
              <c:strCache>
                <c:ptCount val="1"/>
                <c:pt idx="0">
                  <c:v>Serie 1</c:v>
                </c:pt>
              </c:strCache>
            </c:strRef>
          </c:tx>
          <c:spPr>
            <a:solidFill>
              <a:srgbClr val="003300"/>
            </a:solidFill>
            <a:ln>
              <a:solidFill>
                <a:schemeClr val="tx1">
                  <a:lumMod val="95000"/>
                  <a:lumOff val="5000"/>
                </a:schemeClr>
              </a:solidFill>
            </a:ln>
            <a:scene3d>
              <a:camera prst="orthographicFront"/>
              <a:lightRig rig="threePt" dir="t"/>
            </a:scene3d>
            <a:sp3d>
              <a:bevelT w="0" h="0"/>
            </a:sp3d>
          </c:spPr>
          <c:invertIfNegative val="0"/>
          <c:dPt>
            <c:idx val="0"/>
            <c:invertIfNegative val="0"/>
            <c:bubble3D val="0"/>
            <c:extLst>
              <c:ext xmlns:c16="http://schemas.microsoft.com/office/drawing/2014/chart" uri="{C3380CC4-5D6E-409C-BE32-E72D297353CC}">
                <c16:uniqueId val="{00000000-AAC4-402A-ADD0-9C78CF88D3EF}"/>
              </c:ext>
            </c:extLst>
          </c:dPt>
          <c:dPt>
            <c:idx val="1"/>
            <c:invertIfNegative val="0"/>
            <c:bubble3D val="0"/>
            <c:extLst>
              <c:ext xmlns:c16="http://schemas.microsoft.com/office/drawing/2014/chart" uri="{C3380CC4-5D6E-409C-BE32-E72D297353CC}">
                <c16:uniqueId val="{00000001-AAC4-402A-ADD0-9C78CF88D3EF}"/>
              </c:ext>
            </c:extLst>
          </c:dPt>
          <c:dPt>
            <c:idx val="2"/>
            <c:invertIfNegative val="0"/>
            <c:bubble3D val="0"/>
            <c:extLst>
              <c:ext xmlns:c16="http://schemas.microsoft.com/office/drawing/2014/chart" uri="{C3380CC4-5D6E-409C-BE32-E72D297353CC}">
                <c16:uniqueId val="{00000002-AAC4-402A-ADD0-9C78CF88D3EF}"/>
              </c:ext>
            </c:extLst>
          </c:dPt>
          <c:dLbls>
            <c:dLbl>
              <c:idx val="0"/>
              <c:layout>
                <c:manualLayout>
                  <c:x val="-1.5229132491054384E-2"/>
                  <c:y val="0"/>
                </c:manualLayout>
              </c:layout>
              <c:showLegendKey val="0"/>
              <c:showVal val="1"/>
              <c:showCatName val="0"/>
              <c:showSerName val="0"/>
              <c:showPercent val="0"/>
              <c:showBubbleSize val="0"/>
              <c:extLst>
                <c:ext xmlns:c15="http://schemas.microsoft.com/office/drawing/2012/chart" uri="{CE6537A1-D6FC-4f65-9D91-7224C49458BB}">
                  <c15:layout>
                    <c:manualLayout>
                      <c:w val="0.29571096053324786"/>
                      <c:h val="8.1346761765891618E-2"/>
                    </c:manualLayout>
                  </c15:layout>
                </c:ext>
                <c:ext xmlns:c16="http://schemas.microsoft.com/office/drawing/2014/chart" uri="{C3380CC4-5D6E-409C-BE32-E72D297353CC}">
                  <c16:uniqueId val="{00000000-AAC4-402A-ADD0-9C78CF88D3EF}"/>
                </c:ext>
              </c:extLst>
            </c:dLbl>
            <c:spPr>
              <a:noFill/>
              <a:ln>
                <a:noFill/>
              </a:ln>
              <a:effectLst/>
            </c:spPr>
            <c:txPr>
              <a:bodyPr vertOverflow="overflow" horzOverflow="overflow">
                <a:noAutofit/>
              </a:bodyPr>
              <a:lstStyle/>
              <a:p>
                <a:pPr algn="ctr">
                  <a:defRPr lang="es-MX" sz="1100" b="1" i="0" u="none" strike="noStrike" kern="1200" baseline="0">
                    <a:solidFill>
                      <a:schemeClr val="tx1">
                        <a:lumMod val="75000"/>
                        <a:lumOff val="25000"/>
                      </a:schemeClr>
                    </a:solidFill>
                    <a:effectLst/>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pPr xmlns:c15="http://schemas.microsoft.com/office/drawing/2012/chart">
                  <a:prstGeom prst="rect">
                    <a:avLst/>
                  </a:prstGeom>
                </c15:spPr>
                <c15:layout/>
                <c15:showLeaderLines val="0"/>
              </c:ext>
            </c:extLst>
          </c:dLbls>
          <c:cat>
            <c:strRef>
              <c:f>Hoja1!$A$2:$A$6</c:f>
              <c:strCache>
                <c:ptCount val="5"/>
                <c:pt idx="0">
                  <c:v>del servicio público</c:v>
                </c:pt>
                <c:pt idx="1">
                  <c:v>de una planta particular</c:v>
                </c:pt>
                <c:pt idx="2">
                  <c:v> de panel solar</c:v>
                </c:pt>
                <c:pt idx="3">
                  <c:v>No tiene luz eléctrica</c:v>
                </c:pt>
                <c:pt idx="4">
                  <c:v>Otra</c:v>
                </c:pt>
              </c:strCache>
            </c:strRef>
          </c:cat>
          <c:val>
            <c:numRef>
              <c:f>Hoja1!$B$2:$B$6</c:f>
              <c:numCache>
                <c:formatCode>###0.0%</c:formatCode>
                <c:ptCount val="5"/>
                <c:pt idx="0">
                  <c:v>0.99199999999999999</c:v>
                </c:pt>
                <c:pt idx="1">
                  <c:v>5.0000000000000001E-3</c:v>
                </c:pt>
                <c:pt idx="2">
                  <c:v>1E-3</c:v>
                </c:pt>
                <c:pt idx="3">
                  <c:v>1E-3</c:v>
                </c:pt>
                <c:pt idx="4">
                  <c:v>1E-3</c:v>
                </c:pt>
              </c:numCache>
            </c:numRef>
          </c:val>
          <c:shape val="cylinder"/>
          <c:extLst>
            <c:ext xmlns:c16="http://schemas.microsoft.com/office/drawing/2014/chart" uri="{C3380CC4-5D6E-409C-BE32-E72D297353CC}">
              <c16:uniqueId val="{00000005-AAC4-402A-ADD0-9C78CF88D3EF}"/>
            </c:ext>
          </c:extLst>
        </c:ser>
        <c:dLbls>
          <c:showLegendKey val="0"/>
          <c:showVal val="0"/>
          <c:showCatName val="0"/>
          <c:showSerName val="0"/>
          <c:showPercent val="0"/>
          <c:showBubbleSize val="0"/>
        </c:dLbls>
        <c:gapWidth val="25"/>
        <c:gapDepth val="138"/>
        <c:shape val="box"/>
        <c:axId val="229664160"/>
        <c:axId val="229664552"/>
        <c:axId val="0"/>
      </c:bar3DChart>
      <c:catAx>
        <c:axId val="229664160"/>
        <c:scaling>
          <c:orientation val="maxMin"/>
        </c:scaling>
        <c:delete val="1"/>
        <c:axPos val="l"/>
        <c:numFmt formatCode="General" sourceLinked="0"/>
        <c:majorTickMark val="out"/>
        <c:minorTickMark val="none"/>
        <c:tickLblPos val="nextTo"/>
        <c:crossAx val="229664552"/>
        <c:crosses val="autoZero"/>
        <c:auto val="1"/>
        <c:lblAlgn val="ctr"/>
        <c:lblOffset val="100"/>
        <c:noMultiLvlLbl val="0"/>
      </c:catAx>
      <c:valAx>
        <c:axId val="229664552"/>
        <c:scaling>
          <c:orientation val="minMax"/>
          <c:max val="1"/>
        </c:scaling>
        <c:delete val="1"/>
        <c:axPos val="t"/>
        <c:numFmt formatCode="###0.0%" sourceLinked="1"/>
        <c:majorTickMark val="out"/>
        <c:minorTickMark val="none"/>
        <c:tickLblPos val="nextTo"/>
        <c:crossAx val="229664160"/>
        <c:crosses val="autoZero"/>
        <c:crossBetween val="between"/>
      </c:valAx>
    </c:plotArea>
    <c:plotVisOnly val="1"/>
    <c:dispBlanksAs val="gap"/>
    <c:showDLblsOverMax val="0"/>
  </c:chart>
  <c:txPr>
    <a:bodyPr/>
    <a:lstStyle/>
    <a:p>
      <a:pPr>
        <a:defRPr sz="1800"/>
      </a:pPr>
      <a:endParaRPr lang="es-MX"/>
    </a:p>
  </c:txPr>
  <c:externalData r:id="rId1">
    <c:autoUpdate val="0"/>
  </c:externalData>
</c:chartSpace>
</file>

<file path=ppt/charts/chart7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0"/>
      <c:rotY val="0"/>
      <c:rAngAx val="0"/>
      <c:perspective val="0"/>
    </c:view3D>
    <c:floor>
      <c:thickness val="0"/>
    </c:floor>
    <c:sideWall>
      <c:thickness val="0"/>
    </c:sideWall>
    <c:backWall>
      <c:thickness val="0"/>
    </c:backWall>
    <c:plotArea>
      <c:layout>
        <c:manualLayout>
          <c:layoutTarget val="inner"/>
          <c:xMode val="edge"/>
          <c:yMode val="edge"/>
          <c:x val="7.8505121669814465E-3"/>
          <c:y val="3.7452039188836089E-3"/>
          <c:w val="0.59761317350312559"/>
          <c:h val="0.96627898152161495"/>
        </c:manualLayout>
      </c:layout>
      <c:bar3DChart>
        <c:barDir val="bar"/>
        <c:grouping val="clustered"/>
        <c:varyColors val="0"/>
        <c:ser>
          <c:idx val="0"/>
          <c:order val="0"/>
          <c:tx>
            <c:strRef>
              <c:f>Hoja1!$B$1</c:f>
              <c:strCache>
                <c:ptCount val="1"/>
                <c:pt idx="0">
                  <c:v>Serie 1</c:v>
                </c:pt>
              </c:strCache>
            </c:strRef>
          </c:tx>
          <c:spPr>
            <a:solidFill>
              <a:srgbClr val="003300"/>
            </a:solidFill>
            <a:ln>
              <a:solidFill>
                <a:schemeClr val="tx1">
                  <a:lumMod val="95000"/>
                  <a:lumOff val="5000"/>
                </a:schemeClr>
              </a:solidFill>
            </a:ln>
            <a:scene3d>
              <a:camera prst="orthographicFront"/>
              <a:lightRig rig="threePt" dir="t"/>
            </a:scene3d>
            <a:sp3d>
              <a:bevelT w="0" h="0"/>
            </a:sp3d>
          </c:spPr>
          <c:invertIfNegative val="0"/>
          <c:dPt>
            <c:idx val="0"/>
            <c:invertIfNegative val="0"/>
            <c:bubble3D val="0"/>
            <c:extLst>
              <c:ext xmlns:c16="http://schemas.microsoft.com/office/drawing/2014/chart" uri="{C3380CC4-5D6E-409C-BE32-E72D297353CC}">
                <c16:uniqueId val="{00000000-AFBE-4DB5-9D22-215D60581AC1}"/>
              </c:ext>
            </c:extLst>
          </c:dPt>
          <c:dPt>
            <c:idx val="1"/>
            <c:invertIfNegative val="0"/>
            <c:bubble3D val="0"/>
            <c:extLst>
              <c:ext xmlns:c16="http://schemas.microsoft.com/office/drawing/2014/chart" uri="{C3380CC4-5D6E-409C-BE32-E72D297353CC}">
                <c16:uniqueId val="{00000001-AFBE-4DB5-9D22-215D60581AC1}"/>
              </c:ext>
            </c:extLst>
          </c:dPt>
          <c:dPt>
            <c:idx val="2"/>
            <c:invertIfNegative val="0"/>
            <c:bubble3D val="0"/>
            <c:extLst>
              <c:ext xmlns:c16="http://schemas.microsoft.com/office/drawing/2014/chart" uri="{C3380CC4-5D6E-409C-BE32-E72D297353CC}">
                <c16:uniqueId val="{00000002-AFBE-4DB5-9D22-215D60581AC1}"/>
              </c:ext>
            </c:extLst>
          </c:dPt>
          <c:dLbls>
            <c:spPr>
              <a:noFill/>
              <a:ln>
                <a:noFill/>
              </a:ln>
              <a:effectLst/>
            </c:spPr>
            <c:txPr>
              <a:bodyPr vertOverflow="overflow" horzOverflow="overflow">
                <a:noAutofit/>
              </a:bodyPr>
              <a:lstStyle/>
              <a:p>
                <a:pPr algn="ctr">
                  <a:defRPr lang="es-MX" sz="1100" b="1" i="0" u="none" strike="noStrike" kern="1200" baseline="0">
                    <a:solidFill>
                      <a:schemeClr val="tx1">
                        <a:lumMod val="75000"/>
                        <a:lumOff val="25000"/>
                      </a:schemeClr>
                    </a:solidFill>
                    <a:effectLst/>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pPr xmlns:c15="http://schemas.microsoft.com/office/drawing/2012/chart">
                  <a:prstGeom prst="rect">
                    <a:avLst/>
                  </a:prstGeom>
                </c15:spPr>
                <c15:layout/>
                <c15:showLeaderLines val="0"/>
              </c:ext>
            </c:extLst>
          </c:dLbls>
          <c:cat>
            <c:strRef>
              <c:f>Hoja1!$A$2:$A$6</c:f>
              <c:strCache>
                <c:ptCount val="5"/>
                <c:pt idx="0">
                  <c:v>del servicio público</c:v>
                </c:pt>
                <c:pt idx="1">
                  <c:v>de una planta particular</c:v>
                </c:pt>
                <c:pt idx="2">
                  <c:v> de panel solar</c:v>
                </c:pt>
                <c:pt idx="3">
                  <c:v>No tiene luz eléctrica</c:v>
                </c:pt>
                <c:pt idx="4">
                  <c:v>Otra</c:v>
                </c:pt>
              </c:strCache>
            </c:strRef>
          </c:cat>
          <c:val>
            <c:numRef>
              <c:f>Hoja1!$B$2:$B$6</c:f>
              <c:numCache>
                <c:formatCode>###0.0%</c:formatCode>
                <c:ptCount val="5"/>
                <c:pt idx="0">
                  <c:v>0.98799999999999999</c:v>
                </c:pt>
                <c:pt idx="1">
                  <c:v>8.0000000000000002E-3</c:v>
                </c:pt>
                <c:pt idx="3">
                  <c:v>1E-3</c:v>
                </c:pt>
                <c:pt idx="4">
                  <c:v>1E-3</c:v>
                </c:pt>
              </c:numCache>
            </c:numRef>
          </c:val>
          <c:shape val="cylinder"/>
          <c:extLst>
            <c:ext xmlns:c16="http://schemas.microsoft.com/office/drawing/2014/chart" uri="{C3380CC4-5D6E-409C-BE32-E72D297353CC}">
              <c16:uniqueId val="{00000005-AFBE-4DB5-9D22-215D60581AC1}"/>
            </c:ext>
          </c:extLst>
        </c:ser>
        <c:dLbls>
          <c:showLegendKey val="0"/>
          <c:showVal val="0"/>
          <c:showCatName val="0"/>
          <c:showSerName val="0"/>
          <c:showPercent val="0"/>
          <c:showBubbleSize val="0"/>
        </c:dLbls>
        <c:gapWidth val="25"/>
        <c:gapDepth val="138"/>
        <c:shape val="box"/>
        <c:axId val="229664160"/>
        <c:axId val="229664552"/>
        <c:axId val="0"/>
      </c:bar3DChart>
      <c:catAx>
        <c:axId val="229664160"/>
        <c:scaling>
          <c:orientation val="maxMin"/>
        </c:scaling>
        <c:delete val="1"/>
        <c:axPos val="l"/>
        <c:numFmt formatCode="General" sourceLinked="0"/>
        <c:majorTickMark val="out"/>
        <c:minorTickMark val="none"/>
        <c:tickLblPos val="nextTo"/>
        <c:crossAx val="229664552"/>
        <c:crosses val="autoZero"/>
        <c:auto val="1"/>
        <c:lblAlgn val="ctr"/>
        <c:lblOffset val="100"/>
        <c:noMultiLvlLbl val="0"/>
      </c:catAx>
      <c:valAx>
        <c:axId val="229664552"/>
        <c:scaling>
          <c:orientation val="minMax"/>
          <c:max val="1"/>
        </c:scaling>
        <c:delete val="1"/>
        <c:axPos val="t"/>
        <c:numFmt formatCode="###0.0%" sourceLinked="1"/>
        <c:majorTickMark val="out"/>
        <c:minorTickMark val="none"/>
        <c:tickLblPos val="nextTo"/>
        <c:crossAx val="229664160"/>
        <c:crosses val="autoZero"/>
        <c:crossBetween val="between"/>
      </c:valAx>
    </c:plotArea>
    <c:plotVisOnly val="1"/>
    <c:dispBlanksAs val="gap"/>
    <c:showDLblsOverMax val="0"/>
  </c:chart>
  <c:txPr>
    <a:bodyPr/>
    <a:lstStyle/>
    <a:p>
      <a:pPr>
        <a:defRPr sz="1800"/>
      </a:pPr>
      <a:endParaRPr lang="es-MX"/>
    </a:p>
  </c:txPr>
  <c:externalData r:id="rId1">
    <c:autoUpdate val="0"/>
  </c:externalData>
</c:chartSpace>
</file>

<file path=ppt/charts/chart7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0"/>
      <c:rotY val="0"/>
      <c:rAngAx val="0"/>
      <c:perspective val="0"/>
    </c:view3D>
    <c:floor>
      <c:thickness val="0"/>
    </c:floor>
    <c:sideWall>
      <c:thickness val="0"/>
    </c:sideWall>
    <c:backWall>
      <c:thickness val="0"/>
    </c:backWall>
    <c:plotArea>
      <c:layout>
        <c:manualLayout>
          <c:layoutTarget val="inner"/>
          <c:xMode val="edge"/>
          <c:yMode val="edge"/>
          <c:x val="7.8505121669814465E-3"/>
          <c:y val="3.7452039188836089E-3"/>
          <c:w val="0.59761317350312559"/>
          <c:h val="0.96627898152161495"/>
        </c:manualLayout>
      </c:layout>
      <c:bar3DChart>
        <c:barDir val="bar"/>
        <c:grouping val="clustered"/>
        <c:varyColors val="0"/>
        <c:ser>
          <c:idx val="0"/>
          <c:order val="0"/>
          <c:tx>
            <c:strRef>
              <c:f>Hoja1!$B$1</c:f>
              <c:strCache>
                <c:ptCount val="1"/>
                <c:pt idx="0">
                  <c:v>Serie 1</c:v>
                </c:pt>
              </c:strCache>
            </c:strRef>
          </c:tx>
          <c:spPr>
            <a:solidFill>
              <a:schemeClr val="accent5">
                <a:lumMod val="50000"/>
              </a:schemeClr>
            </a:solidFill>
            <a:ln>
              <a:solidFill>
                <a:schemeClr val="tx1">
                  <a:lumMod val="95000"/>
                  <a:lumOff val="5000"/>
                </a:schemeClr>
              </a:solidFill>
            </a:ln>
            <a:scene3d>
              <a:camera prst="orthographicFront"/>
              <a:lightRig rig="threePt" dir="t"/>
            </a:scene3d>
            <a:sp3d>
              <a:bevelT w="0" h="0"/>
            </a:sp3d>
          </c:spPr>
          <c:invertIfNegative val="0"/>
          <c:dPt>
            <c:idx val="0"/>
            <c:invertIfNegative val="0"/>
            <c:bubble3D val="0"/>
            <c:extLst>
              <c:ext xmlns:c16="http://schemas.microsoft.com/office/drawing/2014/chart" uri="{C3380CC4-5D6E-409C-BE32-E72D297353CC}">
                <c16:uniqueId val="{00000000-3621-4E81-A47A-E22FA899EB1B}"/>
              </c:ext>
            </c:extLst>
          </c:dPt>
          <c:dPt>
            <c:idx val="1"/>
            <c:invertIfNegative val="0"/>
            <c:bubble3D val="0"/>
            <c:extLst>
              <c:ext xmlns:c16="http://schemas.microsoft.com/office/drawing/2014/chart" uri="{C3380CC4-5D6E-409C-BE32-E72D297353CC}">
                <c16:uniqueId val="{00000001-3621-4E81-A47A-E22FA899EB1B}"/>
              </c:ext>
            </c:extLst>
          </c:dPt>
          <c:dPt>
            <c:idx val="2"/>
            <c:invertIfNegative val="0"/>
            <c:bubble3D val="0"/>
            <c:extLst>
              <c:ext xmlns:c16="http://schemas.microsoft.com/office/drawing/2014/chart" uri="{C3380CC4-5D6E-409C-BE32-E72D297353CC}">
                <c16:uniqueId val="{00000002-3621-4E81-A47A-E22FA899EB1B}"/>
              </c:ext>
            </c:extLst>
          </c:dPt>
          <c:dLbls>
            <c:spPr>
              <a:noFill/>
              <a:ln>
                <a:noFill/>
              </a:ln>
              <a:effectLst/>
            </c:spPr>
            <c:txPr>
              <a:bodyPr vertOverflow="overflow" horzOverflow="overflow">
                <a:noAutofit/>
              </a:bodyPr>
              <a:lstStyle/>
              <a:p>
                <a:pPr algn="ctr">
                  <a:defRPr lang="es-MX" sz="1100" b="1" i="0" u="none" strike="noStrike" kern="1200" baseline="0">
                    <a:solidFill>
                      <a:schemeClr val="tx1">
                        <a:lumMod val="75000"/>
                        <a:lumOff val="25000"/>
                      </a:schemeClr>
                    </a:solidFill>
                    <a:effectLst/>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pPr xmlns:c15="http://schemas.microsoft.com/office/drawing/2012/chart">
                  <a:prstGeom prst="rect">
                    <a:avLst/>
                  </a:prstGeom>
                </c15:spPr>
                <c15:layout/>
                <c15:showLeaderLines val="0"/>
              </c:ext>
            </c:extLst>
          </c:dLbls>
          <c:cat>
            <c:strRef>
              <c:f>Hoja1!$A$2:$A$6</c:f>
              <c:strCache>
                <c:ptCount val="5"/>
                <c:pt idx="0">
                  <c:v>Ninguno </c:v>
                </c:pt>
                <c:pt idx="1">
                  <c:v>Uno</c:v>
                </c:pt>
                <c:pt idx="2">
                  <c:v>Dos </c:v>
                </c:pt>
                <c:pt idx="3">
                  <c:v>Tres </c:v>
                </c:pt>
                <c:pt idx="4">
                  <c:v>Cuatro o más</c:v>
                </c:pt>
              </c:strCache>
            </c:strRef>
          </c:cat>
          <c:val>
            <c:numRef>
              <c:f>Hoja1!$B$2:$B$6</c:f>
              <c:numCache>
                <c:formatCode>###0.0%</c:formatCode>
                <c:ptCount val="5"/>
                <c:pt idx="0">
                  <c:v>0</c:v>
                </c:pt>
                <c:pt idx="1">
                  <c:v>0.01</c:v>
                </c:pt>
                <c:pt idx="2">
                  <c:v>0.05</c:v>
                </c:pt>
                <c:pt idx="3">
                  <c:v>0.08</c:v>
                </c:pt>
                <c:pt idx="4">
                  <c:v>0.86</c:v>
                </c:pt>
              </c:numCache>
            </c:numRef>
          </c:val>
          <c:shape val="cylinder"/>
          <c:extLst>
            <c:ext xmlns:c16="http://schemas.microsoft.com/office/drawing/2014/chart" uri="{C3380CC4-5D6E-409C-BE32-E72D297353CC}">
              <c16:uniqueId val="{00000003-3621-4E81-A47A-E22FA899EB1B}"/>
            </c:ext>
          </c:extLst>
        </c:ser>
        <c:dLbls>
          <c:showLegendKey val="0"/>
          <c:showVal val="0"/>
          <c:showCatName val="0"/>
          <c:showSerName val="0"/>
          <c:showPercent val="0"/>
          <c:showBubbleSize val="0"/>
        </c:dLbls>
        <c:gapWidth val="25"/>
        <c:gapDepth val="138"/>
        <c:shape val="box"/>
        <c:axId val="229664160"/>
        <c:axId val="229664552"/>
        <c:axId val="0"/>
      </c:bar3DChart>
      <c:catAx>
        <c:axId val="229664160"/>
        <c:scaling>
          <c:orientation val="maxMin"/>
        </c:scaling>
        <c:delete val="1"/>
        <c:axPos val="l"/>
        <c:numFmt formatCode="General" sourceLinked="0"/>
        <c:majorTickMark val="out"/>
        <c:minorTickMark val="none"/>
        <c:tickLblPos val="nextTo"/>
        <c:crossAx val="229664552"/>
        <c:crosses val="autoZero"/>
        <c:auto val="1"/>
        <c:lblAlgn val="ctr"/>
        <c:lblOffset val="100"/>
        <c:noMultiLvlLbl val="0"/>
      </c:catAx>
      <c:valAx>
        <c:axId val="229664552"/>
        <c:scaling>
          <c:orientation val="minMax"/>
          <c:max val="1"/>
        </c:scaling>
        <c:delete val="1"/>
        <c:axPos val="t"/>
        <c:numFmt formatCode="###0.0%" sourceLinked="1"/>
        <c:majorTickMark val="out"/>
        <c:minorTickMark val="none"/>
        <c:tickLblPos val="nextTo"/>
        <c:crossAx val="229664160"/>
        <c:crosses val="autoZero"/>
        <c:crossBetween val="between"/>
      </c:valAx>
    </c:plotArea>
    <c:plotVisOnly val="1"/>
    <c:dispBlanksAs val="gap"/>
    <c:showDLblsOverMax val="0"/>
  </c:chart>
  <c:txPr>
    <a:bodyPr/>
    <a:lstStyle/>
    <a:p>
      <a:pPr>
        <a:defRPr sz="1800"/>
      </a:pPr>
      <a:endParaRPr lang="es-MX"/>
    </a:p>
  </c:txPr>
  <c:externalData r:id="rId1">
    <c:autoUpdate val="0"/>
  </c:externalData>
</c:chartSpace>
</file>

<file path=ppt/charts/chart7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0"/>
      <c:rotY val="0"/>
      <c:rAngAx val="0"/>
      <c:perspective val="0"/>
    </c:view3D>
    <c:floor>
      <c:thickness val="0"/>
    </c:floor>
    <c:sideWall>
      <c:thickness val="0"/>
    </c:sideWall>
    <c:backWall>
      <c:thickness val="0"/>
    </c:backWall>
    <c:plotArea>
      <c:layout>
        <c:manualLayout>
          <c:layoutTarget val="inner"/>
          <c:xMode val="edge"/>
          <c:yMode val="edge"/>
          <c:x val="7.8505121669814465E-3"/>
          <c:y val="3.7452039188836089E-3"/>
          <c:w val="0.59761317350312559"/>
          <c:h val="0.96627898152161495"/>
        </c:manualLayout>
      </c:layout>
      <c:bar3DChart>
        <c:barDir val="bar"/>
        <c:grouping val="clustered"/>
        <c:varyColors val="0"/>
        <c:ser>
          <c:idx val="0"/>
          <c:order val="0"/>
          <c:tx>
            <c:strRef>
              <c:f>Hoja1!$B$1</c:f>
              <c:strCache>
                <c:ptCount val="1"/>
                <c:pt idx="0">
                  <c:v>Serie 1</c:v>
                </c:pt>
              </c:strCache>
            </c:strRef>
          </c:tx>
          <c:spPr>
            <a:solidFill>
              <a:schemeClr val="accent5">
                <a:lumMod val="50000"/>
              </a:schemeClr>
            </a:solidFill>
            <a:ln>
              <a:solidFill>
                <a:schemeClr val="tx1">
                  <a:lumMod val="95000"/>
                  <a:lumOff val="5000"/>
                </a:schemeClr>
              </a:solidFill>
            </a:ln>
            <a:scene3d>
              <a:camera prst="orthographicFront"/>
              <a:lightRig rig="threePt" dir="t"/>
            </a:scene3d>
            <a:sp3d>
              <a:bevelT w="0" h="0"/>
            </a:sp3d>
          </c:spPr>
          <c:invertIfNegative val="0"/>
          <c:dPt>
            <c:idx val="0"/>
            <c:invertIfNegative val="0"/>
            <c:bubble3D val="0"/>
            <c:extLst>
              <c:ext xmlns:c16="http://schemas.microsoft.com/office/drawing/2014/chart" uri="{C3380CC4-5D6E-409C-BE32-E72D297353CC}">
                <c16:uniqueId val="{00000000-4A0C-42A4-9824-5269FFBA25C1}"/>
              </c:ext>
            </c:extLst>
          </c:dPt>
          <c:dPt>
            <c:idx val="1"/>
            <c:invertIfNegative val="0"/>
            <c:bubble3D val="0"/>
            <c:extLst>
              <c:ext xmlns:c16="http://schemas.microsoft.com/office/drawing/2014/chart" uri="{C3380CC4-5D6E-409C-BE32-E72D297353CC}">
                <c16:uniqueId val="{00000001-4A0C-42A4-9824-5269FFBA25C1}"/>
              </c:ext>
            </c:extLst>
          </c:dPt>
          <c:dPt>
            <c:idx val="2"/>
            <c:invertIfNegative val="0"/>
            <c:bubble3D val="0"/>
            <c:extLst>
              <c:ext xmlns:c16="http://schemas.microsoft.com/office/drawing/2014/chart" uri="{C3380CC4-5D6E-409C-BE32-E72D297353CC}">
                <c16:uniqueId val="{00000002-4A0C-42A4-9824-5269FFBA25C1}"/>
              </c:ext>
            </c:extLst>
          </c:dPt>
          <c:dLbls>
            <c:spPr>
              <a:noFill/>
              <a:ln>
                <a:noFill/>
              </a:ln>
              <a:effectLst/>
            </c:spPr>
            <c:txPr>
              <a:bodyPr vertOverflow="overflow" horzOverflow="overflow">
                <a:noAutofit/>
              </a:bodyPr>
              <a:lstStyle/>
              <a:p>
                <a:pPr algn="ctr">
                  <a:defRPr lang="es-MX" sz="1100" b="1" i="0" u="none" strike="noStrike" kern="1200" baseline="0">
                    <a:solidFill>
                      <a:schemeClr val="tx1">
                        <a:lumMod val="75000"/>
                        <a:lumOff val="25000"/>
                      </a:schemeClr>
                    </a:solidFill>
                    <a:effectLst/>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pPr xmlns:c15="http://schemas.microsoft.com/office/drawing/2012/chart">
                  <a:prstGeom prst="rect">
                    <a:avLst/>
                  </a:prstGeom>
                </c15:spPr>
                <c15:layout/>
                <c15:showLeaderLines val="0"/>
              </c:ext>
            </c:extLst>
          </c:dLbls>
          <c:cat>
            <c:strRef>
              <c:f>Hoja1!$A$2:$A$6</c:f>
              <c:strCache>
                <c:ptCount val="5"/>
                <c:pt idx="0">
                  <c:v>Ninguno </c:v>
                </c:pt>
                <c:pt idx="1">
                  <c:v>Uno</c:v>
                </c:pt>
                <c:pt idx="2">
                  <c:v>Dos </c:v>
                </c:pt>
                <c:pt idx="3">
                  <c:v>Tres </c:v>
                </c:pt>
                <c:pt idx="4">
                  <c:v>Cuatro o más</c:v>
                </c:pt>
              </c:strCache>
            </c:strRef>
          </c:cat>
          <c:val>
            <c:numRef>
              <c:f>Hoja1!$B$2:$B$6</c:f>
              <c:numCache>
                <c:formatCode>###0.0%</c:formatCode>
                <c:ptCount val="5"/>
                <c:pt idx="0">
                  <c:v>1E-3</c:v>
                </c:pt>
                <c:pt idx="1">
                  <c:v>1.6E-2</c:v>
                </c:pt>
                <c:pt idx="2">
                  <c:v>5.1999999999999998E-2</c:v>
                </c:pt>
                <c:pt idx="3">
                  <c:v>8.3000000000000004E-2</c:v>
                </c:pt>
                <c:pt idx="4">
                  <c:v>0.84799999999999998</c:v>
                </c:pt>
              </c:numCache>
            </c:numRef>
          </c:val>
          <c:shape val="cylinder"/>
          <c:extLst>
            <c:ext xmlns:c16="http://schemas.microsoft.com/office/drawing/2014/chart" uri="{C3380CC4-5D6E-409C-BE32-E72D297353CC}">
              <c16:uniqueId val="{00000005-4A0C-42A4-9824-5269FFBA25C1}"/>
            </c:ext>
          </c:extLst>
        </c:ser>
        <c:dLbls>
          <c:showLegendKey val="0"/>
          <c:showVal val="0"/>
          <c:showCatName val="0"/>
          <c:showSerName val="0"/>
          <c:showPercent val="0"/>
          <c:showBubbleSize val="0"/>
        </c:dLbls>
        <c:gapWidth val="25"/>
        <c:gapDepth val="138"/>
        <c:shape val="box"/>
        <c:axId val="229664160"/>
        <c:axId val="229664552"/>
        <c:axId val="0"/>
      </c:bar3DChart>
      <c:catAx>
        <c:axId val="229664160"/>
        <c:scaling>
          <c:orientation val="maxMin"/>
        </c:scaling>
        <c:delete val="1"/>
        <c:axPos val="l"/>
        <c:numFmt formatCode="General" sourceLinked="0"/>
        <c:majorTickMark val="out"/>
        <c:minorTickMark val="none"/>
        <c:tickLblPos val="nextTo"/>
        <c:crossAx val="229664552"/>
        <c:crosses val="autoZero"/>
        <c:auto val="1"/>
        <c:lblAlgn val="ctr"/>
        <c:lblOffset val="100"/>
        <c:noMultiLvlLbl val="0"/>
      </c:catAx>
      <c:valAx>
        <c:axId val="229664552"/>
        <c:scaling>
          <c:orientation val="minMax"/>
          <c:max val="1"/>
        </c:scaling>
        <c:delete val="1"/>
        <c:axPos val="t"/>
        <c:numFmt formatCode="###0.0%" sourceLinked="1"/>
        <c:majorTickMark val="out"/>
        <c:minorTickMark val="none"/>
        <c:tickLblPos val="nextTo"/>
        <c:crossAx val="229664160"/>
        <c:crosses val="autoZero"/>
        <c:crossBetween val="between"/>
      </c:valAx>
    </c:plotArea>
    <c:plotVisOnly val="1"/>
    <c:dispBlanksAs val="gap"/>
    <c:showDLblsOverMax val="0"/>
  </c:chart>
  <c:txPr>
    <a:bodyPr/>
    <a:lstStyle/>
    <a:p>
      <a:pPr>
        <a:defRPr sz="1800"/>
      </a:pPr>
      <a:endParaRPr lang="es-MX"/>
    </a:p>
  </c:txPr>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0"/>
      <c:rotY val="0"/>
      <c:rAngAx val="0"/>
      <c:perspective val="0"/>
    </c:view3D>
    <c:floor>
      <c:thickness val="0"/>
    </c:floor>
    <c:sideWall>
      <c:thickness val="0"/>
    </c:sideWall>
    <c:backWall>
      <c:thickness val="0"/>
    </c:backWall>
    <c:plotArea>
      <c:layout>
        <c:manualLayout>
          <c:layoutTarget val="inner"/>
          <c:xMode val="edge"/>
          <c:yMode val="edge"/>
          <c:x val="2.255719490677854E-2"/>
          <c:y val="3.7452039188836089E-3"/>
          <c:w val="0.50633983838907737"/>
          <c:h val="0.97880804475869754"/>
        </c:manualLayout>
      </c:layout>
      <c:bar3DChart>
        <c:barDir val="bar"/>
        <c:grouping val="clustered"/>
        <c:varyColors val="0"/>
        <c:ser>
          <c:idx val="0"/>
          <c:order val="0"/>
          <c:tx>
            <c:strRef>
              <c:f>Hoja1!$B$1</c:f>
              <c:strCache>
                <c:ptCount val="1"/>
                <c:pt idx="0">
                  <c:v>Serie 1</c:v>
                </c:pt>
              </c:strCache>
            </c:strRef>
          </c:tx>
          <c:spPr>
            <a:solidFill>
              <a:srgbClr val="003300"/>
            </a:solidFill>
            <a:ln>
              <a:solidFill>
                <a:schemeClr val="tx1">
                  <a:lumMod val="95000"/>
                  <a:lumOff val="5000"/>
                </a:schemeClr>
              </a:solidFill>
            </a:ln>
            <a:scene3d>
              <a:camera prst="orthographicFront"/>
              <a:lightRig rig="threePt" dir="t"/>
            </a:scene3d>
            <a:sp3d>
              <a:bevelT w="0" h="0"/>
            </a:sp3d>
          </c:spPr>
          <c:invertIfNegative val="0"/>
          <c:dPt>
            <c:idx val="0"/>
            <c:invertIfNegative val="0"/>
            <c:bubble3D val="0"/>
            <c:extLst>
              <c:ext xmlns:c16="http://schemas.microsoft.com/office/drawing/2014/chart" uri="{C3380CC4-5D6E-409C-BE32-E72D297353CC}">
                <c16:uniqueId val="{00000000-CFE9-46EA-AD28-E362BDEC99B0}"/>
              </c:ext>
            </c:extLst>
          </c:dPt>
          <c:dPt>
            <c:idx val="1"/>
            <c:invertIfNegative val="0"/>
            <c:bubble3D val="0"/>
            <c:extLst>
              <c:ext xmlns:c16="http://schemas.microsoft.com/office/drawing/2014/chart" uri="{C3380CC4-5D6E-409C-BE32-E72D297353CC}">
                <c16:uniqueId val="{00000001-CFE9-46EA-AD28-E362BDEC99B0}"/>
              </c:ext>
            </c:extLst>
          </c:dPt>
          <c:dPt>
            <c:idx val="2"/>
            <c:invertIfNegative val="0"/>
            <c:bubble3D val="0"/>
            <c:extLst>
              <c:ext xmlns:c16="http://schemas.microsoft.com/office/drawing/2014/chart" uri="{C3380CC4-5D6E-409C-BE32-E72D297353CC}">
                <c16:uniqueId val="{00000002-CFE9-46EA-AD28-E362BDEC99B0}"/>
              </c:ext>
            </c:extLst>
          </c:dPt>
          <c:dLbls>
            <c:spPr>
              <a:noFill/>
              <a:ln>
                <a:noFill/>
              </a:ln>
              <a:effectLst/>
            </c:spPr>
            <c:txPr>
              <a:bodyPr/>
              <a:lstStyle/>
              <a:p>
                <a:pPr algn="ctr">
                  <a:defRPr lang="es-MX" sz="1100" b="1" i="0" u="none" strike="noStrike" kern="1200" baseline="0">
                    <a:solidFill>
                      <a:schemeClr val="tx1">
                        <a:lumMod val="75000"/>
                        <a:lumOff val="25000"/>
                      </a:schemeClr>
                    </a:solidFill>
                    <a:effectLst/>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Hoja1!$A$2:$A$11</c:f>
              <c:strCache>
                <c:ptCount val="10"/>
                <c:pt idx="0">
                  <c:v>Material de desecho</c:v>
                </c:pt>
                <c:pt idx="1">
                  <c:v>Lámina de cartón</c:v>
                </c:pt>
                <c:pt idx="2">
                  <c:v>Lámina de asbesto o metálica</c:v>
                </c:pt>
                <c:pt idx="3">
                  <c:v>Carrizo, bambú o palma</c:v>
                </c:pt>
                <c:pt idx="4">
                  <c:v>Embarro o bajareque</c:v>
                </c:pt>
                <c:pt idx="5">
                  <c:v>Madera </c:v>
                </c:pt>
                <c:pt idx="6">
                  <c:v>Adobe</c:v>
                </c:pt>
                <c:pt idx="7">
                  <c:v>Tabique, ladrillo, block, piedra, cantera, cemento o concreto</c:v>
                </c:pt>
                <c:pt idx="8">
                  <c:v>Otro, ¿cuál?</c:v>
                </c:pt>
                <c:pt idx="9">
                  <c:v>Nc</c:v>
                </c:pt>
              </c:strCache>
            </c:strRef>
          </c:cat>
          <c:val>
            <c:numRef>
              <c:f>Hoja1!$B$2:$B$11</c:f>
              <c:numCache>
                <c:formatCode>###0.0%</c:formatCode>
                <c:ptCount val="10"/>
                <c:pt idx="0">
                  <c:v>0</c:v>
                </c:pt>
                <c:pt idx="1">
                  <c:v>0</c:v>
                </c:pt>
                <c:pt idx="2">
                  <c:v>2E-3</c:v>
                </c:pt>
                <c:pt idx="3">
                  <c:v>0</c:v>
                </c:pt>
                <c:pt idx="4">
                  <c:v>0</c:v>
                </c:pt>
                <c:pt idx="5">
                  <c:v>1E-3</c:v>
                </c:pt>
                <c:pt idx="6">
                  <c:v>6.0000000000000001E-3</c:v>
                </c:pt>
                <c:pt idx="7">
                  <c:v>0.98399999999999999</c:v>
                </c:pt>
                <c:pt idx="8">
                  <c:v>0</c:v>
                </c:pt>
                <c:pt idx="9">
                  <c:v>5.0000000000000001E-3</c:v>
                </c:pt>
              </c:numCache>
            </c:numRef>
          </c:val>
          <c:shape val="cylinder"/>
          <c:extLst>
            <c:ext xmlns:c16="http://schemas.microsoft.com/office/drawing/2014/chart" uri="{C3380CC4-5D6E-409C-BE32-E72D297353CC}">
              <c16:uniqueId val="{00000003-CFE9-46EA-AD28-E362BDEC99B0}"/>
            </c:ext>
          </c:extLst>
        </c:ser>
        <c:dLbls>
          <c:showLegendKey val="0"/>
          <c:showVal val="0"/>
          <c:showCatName val="0"/>
          <c:showSerName val="0"/>
          <c:showPercent val="0"/>
          <c:showBubbleSize val="0"/>
        </c:dLbls>
        <c:gapWidth val="25"/>
        <c:gapDepth val="138"/>
        <c:shape val="box"/>
        <c:axId val="229664160"/>
        <c:axId val="229664552"/>
        <c:axId val="0"/>
      </c:bar3DChart>
      <c:catAx>
        <c:axId val="229664160"/>
        <c:scaling>
          <c:orientation val="maxMin"/>
        </c:scaling>
        <c:delete val="1"/>
        <c:axPos val="l"/>
        <c:numFmt formatCode="General" sourceLinked="0"/>
        <c:majorTickMark val="out"/>
        <c:minorTickMark val="none"/>
        <c:tickLblPos val="nextTo"/>
        <c:crossAx val="229664552"/>
        <c:crosses val="autoZero"/>
        <c:auto val="1"/>
        <c:lblAlgn val="ctr"/>
        <c:lblOffset val="100"/>
        <c:noMultiLvlLbl val="0"/>
      </c:catAx>
      <c:valAx>
        <c:axId val="229664552"/>
        <c:scaling>
          <c:orientation val="minMax"/>
          <c:max val="1"/>
        </c:scaling>
        <c:delete val="1"/>
        <c:axPos val="t"/>
        <c:numFmt formatCode="###0.0%" sourceLinked="1"/>
        <c:majorTickMark val="out"/>
        <c:minorTickMark val="none"/>
        <c:tickLblPos val="nextTo"/>
        <c:crossAx val="229664160"/>
        <c:crosses val="autoZero"/>
        <c:crossBetween val="between"/>
      </c:valAx>
      <c:spPr>
        <a:noFill/>
        <a:ln w="25400">
          <a:noFill/>
        </a:ln>
      </c:spPr>
    </c:plotArea>
    <c:plotVisOnly val="1"/>
    <c:dispBlanksAs val="gap"/>
    <c:showDLblsOverMax val="0"/>
  </c:chart>
  <c:txPr>
    <a:bodyPr/>
    <a:lstStyle/>
    <a:p>
      <a:pPr>
        <a:defRPr sz="1800"/>
      </a:pPr>
      <a:endParaRPr lang="es-MX"/>
    </a:p>
  </c:txPr>
  <c:externalData r:id="rId1">
    <c:autoUpdate val="0"/>
  </c:externalData>
</c:chartSpace>
</file>

<file path=ppt/charts/chart8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0"/>
      <c:rotY val="0"/>
      <c:rAngAx val="0"/>
      <c:perspective val="0"/>
    </c:view3D>
    <c:floor>
      <c:thickness val="0"/>
    </c:floor>
    <c:sideWall>
      <c:thickness val="0"/>
    </c:sideWall>
    <c:backWall>
      <c:thickness val="0"/>
    </c:backWall>
    <c:plotArea>
      <c:layout>
        <c:manualLayout>
          <c:layoutTarget val="inner"/>
          <c:xMode val="edge"/>
          <c:yMode val="edge"/>
          <c:x val="7.8505121669814465E-3"/>
          <c:y val="3.7452039188836089E-3"/>
          <c:w val="0.59761317350312559"/>
          <c:h val="0.96627898152161495"/>
        </c:manualLayout>
      </c:layout>
      <c:bar3DChart>
        <c:barDir val="bar"/>
        <c:grouping val="clustered"/>
        <c:varyColors val="0"/>
        <c:ser>
          <c:idx val="0"/>
          <c:order val="0"/>
          <c:tx>
            <c:strRef>
              <c:f>Hoja1!$B$1</c:f>
              <c:strCache>
                <c:ptCount val="1"/>
                <c:pt idx="0">
                  <c:v>Serie 1</c:v>
                </c:pt>
              </c:strCache>
            </c:strRef>
          </c:tx>
          <c:spPr>
            <a:solidFill>
              <a:schemeClr val="accent5">
                <a:lumMod val="50000"/>
              </a:schemeClr>
            </a:solidFill>
            <a:ln>
              <a:solidFill>
                <a:schemeClr val="tx1">
                  <a:lumMod val="95000"/>
                  <a:lumOff val="5000"/>
                </a:schemeClr>
              </a:solidFill>
            </a:ln>
            <a:scene3d>
              <a:camera prst="orthographicFront"/>
              <a:lightRig rig="threePt" dir="t"/>
            </a:scene3d>
            <a:sp3d>
              <a:bevelT w="0" h="0"/>
            </a:sp3d>
          </c:spPr>
          <c:invertIfNegative val="0"/>
          <c:dPt>
            <c:idx val="0"/>
            <c:invertIfNegative val="0"/>
            <c:bubble3D val="0"/>
            <c:extLst>
              <c:ext xmlns:c16="http://schemas.microsoft.com/office/drawing/2014/chart" uri="{C3380CC4-5D6E-409C-BE32-E72D297353CC}">
                <c16:uniqueId val="{00000000-095F-4AB5-A7C1-1592FC99B35E}"/>
              </c:ext>
            </c:extLst>
          </c:dPt>
          <c:dPt>
            <c:idx val="1"/>
            <c:invertIfNegative val="0"/>
            <c:bubble3D val="0"/>
            <c:extLst>
              <c:ext xmlns:c16="http://schemas.microsoft.com/office/drawing/2014/chart" uri="{C3380CC4-5D6E-409C-BE32-E72D297353CC}">
                <c16:uniqueId val="{00000001-095F-4AB5-A7C1-1592FC99B35E}"/>
              </c:ext>
            </c:extLst>
          </c:dPt>
          <c:dPt>
            <c:idx val="2"/>
            <c:invertIfNegative val="0"/>
            <c:bubble3D val="0"/>
            <c:extLst>
              <c:ext xmlns:c16="http://schemas.microsoft.com/office/drawing/2014/chart" uri="{C3380CC4-5D6E-409C-BE32-E72D297353CC}">
                <c16:uniqueId val="{00000002-095F-4AB5-A7C1-1592FC99B35E}"/>
              </c:ext>
            </c:extLst>
          </c:dPt>
          <c:dLbls>
            <c:spPr>
              <a:noFill/>
              <a:ln>
                <a:noFill/>
              </a:ln>
              <a:effectLst/>
            </c:spPr>
            <c:txPr>
              <a:bodyPr vertOverflow="overflow" horzOverflow="overflow">
                <a:noAutofit/>
              </a:bodyPr>
              <a:lstStyle/>
              <a:p>
                <a:pPr algn="ctr">
                  <a:defRPr lang="es-MX" sz="1100" b="1" i="0" u="none" strike="noStrike" kern="1200" baseline="0">
                    <a:solidFill>
                      <a:schemeClr val="tx1">
                        <a:lumMod val="75000"/>
                        <a:lumOff val="25000"/>
                      </a:schemeClr>
                    </a:solidFill>
                    <a:effectLst/>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pPr xmlns:c15="http://schemas.microsoft.com/office/drawing/2012/chart">
                  <a:prstGeom prst="rect">
                    <a:avLst/>
                  </a:prstGeom>
                </c15:spPr>
                <c15:layout/>
                <c15:showLeaderLines val="0"/>
              </c:ext>
            </c:extLst>
          </c:dLbls>
          <c:cat>
            <c:strRef>
              <c:f>Hoja1!$A$2:$A$6</c:f>
              <c:strCache>
                <c:ptCount val="5"/>
                <c:pt idx="0">
                  <c:v>Ninguno </c:v>
                </c:pt>
                <c:pt idx="1">
                  <c:v>Uno</c:v>
                </c:pt>
                <c:pt idx="2">
                  <c:v>Dos </c:v>
                </c:pt>
                <c:pt idx="3">
                  <c:v>Tres </c:v>
                </c:pt>
                <c:pt idx="4">
                  <c:v>Cuatro o más</c:v>
                </c:pt>
              </c:strCache>
            </c:strRef>
          </c:cat>
          <c:val>
            <c:numRef>
              <c:f>Hoja1!$B$2:$B$6</c:f>
              <c:numCache>
                <c:formatCode>###0.0%</c:formatCode>
                <c:ptCount val="5"/>
                <c:pt idx="0">
                  <c:v>1E-3</c:v>
                </c:pt>
                <c:pt idx="1">
                  <c:v>1.6E-2</c:v>
                </c:pt>
                <c:pt idx="2">
                  <c:v>5.8000000000000003E-2</c:v>
                </c:pt>
                <c:pt idx="3">
                  <c:v>0.10100000000000001</c:v>
                </c:pt>
                <c:pt idx="4">
                  <c:v>0.82399999999999995</c:v>
                </c:pt>
              </c:numCache>
            </c:numRef>
          </c:val>
          <c:shape val="cylinder"/>
          <c:extLst>
            <c:ext xmlns:c16="http://schemas.microsoft.com/office/drawing/2014/chart" uri="{C3380CC4-5D6E-409C-BE32-E72D297353CC}">
              <c16:uniqueId val="{00000005-095F-4AB5-A7C1-1592FC99B35E}"/>
            </c:ext>
          </c:extLst>
        </c:ser>
        <c:dLbls>
          <c:showLegendKey val="0"/>
          <c:showVal val="0"/>
          <c:showCatName val="0"/>
          <c:showSerName val="0"/>
          <c:showPercent val="0"/>
          <c:showBubbleSize val="0"/>
        </c:dLbls>
        <c:gapWidth val="25"/>
        <c:gapDepth val="138"/>
        <c:shape val="box"/>
        <c:axId val="229664160"/>
        <c:axId val="229664552"/>
        <c:axId val="0"/>
      </c:bar3DChart>
      <c:catAx>
        <c:axId val="229664160"/>
        <c:scaling>
          <c:orientation val="maxMin"/>
        </c:scaling>
        <c:delete val="1"/>
        <c:axPos val="l"/>
        <c:numFmt formatCode="General" sourceLinked="0"/>
        <c:majorTickMark val="out"/>
        <c:minorTickMark val="none"/>
        <c:tickLblPos val="nextTo"/>
        <c:crossAx val="229664552"/>
        <c:crosses val="autoZero"/>
        <c:auto val="1"/>
        <c:lblAlgn val="ctr"/>
        <c:lblOffset val="100"/>
        <c:noMultiLvlLbl val="0"/>
      </c:catAx>
      <c:valAx>
        <c:axId val="229664552"/>
        <c:scaling>
          <c:orientation val="minMax"/>
          <c:max val="1"/>
        </c:scaling>
        <c:delete val="1"/>
        <c:axPos val="t"/>
        <c:numFmt formatCode="###0.0%" sourceLinked="1"/>
        <c:majorTickMark val="out"/>
        <c:minorTickMark val="none"/>
        <c:tickLblPos val="nextTo"/>
        <c:crossAx val="229664160"/>
        <c:crosses val="autoZero"/>
        <c:crossBetween val="between"/>
      </c:valAx>
    </c:plotArea>
    <c:plotVisOnly val="1"/>
    <c:dispBlanksAs val="gap"/>
    <c:showDLblsOverMax val="0"/>
  </c:chart>
  <c:txPr>
    <a:bodyPr/>
    <a:lstStyle/>
    <a:p>
      <a:pPr>
        <a:defRPr sz="1800"/>
      </a:pPr>
      <a:endParaRPr lang="es-MX"/>
    </a:p>
  </c:txPr>
  <c:externalData r:id="rId1">
    <c:autoUpdate val="0"/>
  </c:externalData>
</c:chartSpace>
</file>

<file path=ppt/charts/chart8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0"/>
      <c:rotY val="0"/>
      <c:rAngAx val="0"/>
      <c:perspective val="0"/>
    </c:view3D>
    <c:floor>
      <c:thickness val="0"/>
    </c:floor>
    <c:sideWall>
      <c:thickness val="0"/>
    </c:sideWall>
    <c:backWall>
      <c:thickness val="0"/>
    </c:backWall>
    <c:plotArea>
      <c:layout>
        <c:manualLayout>
          <c:layoutTarget val="inner"/>
          <c:xMode val="edge"/>
          <c:yMode val="edge"/>
          <c:x val="7.8505121669814465E-3"/>
          <c:y val="3.7452039188836089E-3"/>
          <c:w val="0.76729536678904431"/>
          <c:h val="0.96627898152161495"/>
        </c:manualLayout>
      </c:layout>
      <c:bar3DChart>
        <c:barDir val="bar"/>
        <c:grouping val="clustered"/>
        <c:varyColors val="0"/>
        <c:ser>
          <c:idx val="0"/>
          <c:order val="0"/>
          <c:tx>
            <c:strRef>
              <c:f>Hoja1!$B$1</c:f>
              <c:strCache>
                <c:ptCount val="1"/>
                <c:pt idx="0">
                  <c:v>Serie 1</c:v>
                </c:pt>
              </c:strCache>
            </c:strRef>
          </c:tx>
          <c:spPr>
            <a:solidFill>
              <a:srgbClr val="003300"/>
            </a:solidFill>
            <a:ln>
              <a:solidFill>
                <a:schemeClr val="tx1">
                  <a:lumMod val="95000"/>
                  <a:lumOff val="5000"/>
                </a:schemeClr>
              </a:solidFill>
            </a:ln>
            <a:scene3d>
              <a:camera prst="orthographicFront"/>
              <a:lightRig rig="threePt" dir="t"/>
            </a:scene3d>
            <a:sp3d>
              <a:bevelT w="0" h="0"/>
            </a:sp3d>
          </c:spPr>
          <c:invertIfNegative val="0"/>
          <c:dPt>
            <c:idx val="0"/>
            <c:invertIfNegative val="0"/>
            <c:bubble3D val="0"/>
            <c:extLst>
              <c:ext xmlns:c16="http://schemas.microsoft.com/office/drawing/2014/chart" uri="{C3380CC4-5D6E-409C-BE32-E72D297353CC}">
                <c16:uniqueId val="{00000000-3621-4E81-A47A-E22FA899EB1B}"/>
              </c:ext>
            </c:extLst>
          </c:dPt>
          <c:dPt>
            <c:idx val="1"/>
            <c:invertIfNegative val="0"/>
            <c:bubble3D val="0"/>
            <c:extLst>
              <c:ext xmlns:c16="http://schemas.microsoft.com/office/drawing/2014/chart" uri="{C3380CC4-5D6E-409C-BE32-E72D297353CC}">
                <c16:uniqueId val="{00000001-3621-4E81-A47A-E22FA899EB1B}"/>
              </c:ext>
            </c:extLst>
          </c:dPt>
          <c:dPt>
            <c:idx val="2"/>
            <c:invertIfNegative val="0"/>
            <c:bubble3D val="0"/>
            <c:extLst>
              <c:ext xmlns:c16="http://schemas.microsoft.com/office/drawing/2014/chart" uri="{C3380CC4-5D6E-409C-BE32-E72D297353CC}">
                <c16:uniqueId val="{00000002-3621-4E81-A47A-E22FA899EB1B}"/>
              </c:ext>
            </c:extLst>
          </c:dPt>
          <c:dLbls>
            <c:dLbl>
              <c:idx val="0"/>
              <c:layout>
                <c:manualLayout>
                  <c:x val="-1.6637245815306921E-2"/>
                  <c:y val="-5.5380209119158088E-3"/>
                </c:manualLayout>
              </c:layout>
              <c:showLegendKey val="0"/>
              <c:showVal val="1"/>
              <c:showCatName val="0"/>
              <c:showSerName val="0"/>
              <c:showPercent val="0"/>
              <c:showBubbleSize val="0"/>
              <c:extLst>
                <c:ext xmlns:c15="http://schemas.microsoft.com/office/drawing/2012/chart" uri="{CE6537A1-D6FC-4f65-9D91-7224C49458BB}">
                  <c15:layout>
                    <c:manualLayout>
                      <c:w val="0.33349359236782722"/>
                      <c:h val="8.2682652214903118E-2"/>
                    </c:manualLayout>
                  </c15:layout>
                </c:ext>
                <c:ext xmlns:c16="http://schemas.microsoft.com/office/drawing/2014/chart" uri="{C3380CC4-5D6E-409C-BE32-E72D297353CC}">
                  <c16:uniqueId val="{00000000-3621-4E81-A47A-E22FA899EB1B}"/>
                </c:ext>
              </c:extLst>
            </c:dLbl>
            <c:spPr>
              <a:noFill/>
              <a:ln>
                <a:noFill/>
              </a:ln>
              <a:effectLst/>
            </c:spPr>
            <c:txPr>
              <a:bodyPr vertOverflow="overflow" horzOverflow="overflow">
                <a:noAutofit/>
              </a:bodyPr>
              <a:lstStyle/>
              <a:p>
                <a:pPr algn="ctr">
                  <a:defRPr lang="es-MX" sz="1100" b="1" i="0" u="none" strike="noStrike" kern="1200" baseline="0">
                    <a:solidFill>
                      <a:schemeClr val="tx1">
                        <a:lumMod val="75000"/>
                        <a:lumOff val="25000"/>
                      </a:schemeClr>
                    </a:solidFill>
                    <a:effectLst/>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pPr xmlns:c15="http://schemas.microsoft.com/office/drawing/2012/chart">
                  <a:prstGeom prst="rect">
                    <a:avLst/>
                  </a:prstGeom>
                </c15:spPr>
                <c15:layout/>
                <c15:showLeaderLines val="0"/>
              </c:ext>
            </c:extLst>
          </c:dLbls>
          <c:cat>
            <c:strRef>
              <c:f>Hoja1!$A$2:$A$8</c:f>
              <c:strCache>
                <c:ptCount val="7"/>
                <c:pt idx="0">
                  <c:v>leña</c:v>
                </c:pt>
                <c:pt idx="1">
                  <c:v>carbón </c:v>
                </c:pt>
                <c:pt idx="2">
                  <c:v>gas de tanque (cilindro o estacionario)</c:v>
                </c:pt>
                <c:pt idx="3">
                  <c:v>gas natural o de tubería</c:v>
                </c:pt>
                <c:pt idx="4">
                  <c:v> electricidad</c:v>
                </c:pt>
                <c:pt idx="5">
                  <c:v>otro combustible</c:v>
                </c:pt>
                <c:pt idx="6">
                  <c:v>No sabe </c:v>
                </c:pt>
              </c:strCache>
            </c:strRef>
          </c:cat>
          <c:val>
            <c:numRef>
              <c:f>Hoja1!$B$2:$B$8</c:f>
              <c:numCache>
                <c:formatCode>###0.0%</c:formatCode>
                <c:ptCount val="7"/>
                <c:pt idx="0">
                  <c:v>0.01</c:v>
                </c:pt>
                <c:pt idx="1">
                  <c:v>0</c:v>
                </c:pt>
                <c:pt idx="2">
                  <c:v>0.78</c:v>
                </c:pt>
                <c:pt idx="3">
                  <c:v>0.19</c:v>
                </c:pt>
                <c:pt idx="4">
                  <c:v>0.02</c:v>
                </c:pt>
                <c:pt idx="5">
                  <c:v>0</c:v>
                </c:pt>
                <c:pt idx="6">
                  <c:v>0</c:v>
                </c:pt>
              </c:numCache>
            </c:numRef>
          </c:val>
          <c:shape val="cylinder"/>
          <c:extLst>
            <c:ext xmlns:c16="http://schemas.microsoft.com/office/drawing/2014/chart" uri="{C3380CC4-5D6E-409C-BE32-E72D297353CC}">
              <c16:uniqueId val="{00000003-3621-4E81-A47A-E22FA899EB1B}"/>
            </c:ext>
          </c:extLst>
        </c:ser>
        <c:dLbls>
          <c:showLegendKey val="0"/>
          <c:showVal val="0"/>
          <c:showCatName val="0"/>
          <c:showSerName val="0"/>
          <c:showPercent val="0"/>
          <c:showBubbleSize val="0"/>
        </c:dLbls>
        <c:gapWidth val="25"/>
        <c:gapDepth val="138"/>
        <c:shape val="box"/>
        <c:axId val="229664160"/>
        <c:axId val="229664552"/>
        <c:axId val="0"/>
      </c:bar3DChart>
      <c:catAx>
        <c:axId val="229664160"/>
        <c:scaling>
          <c:orientation val="maxMin"/>
        </c:scaling>
        <c:delete val="1"/>
        <c:axPos val="l"/>
        <c:numFmt formatCode="General" sourceLinked="0"/>
        <c:majorTickMark val="out"/>
        <c:minorTickMark val="none"/>
        <c:tickLblPos val="nextTo"/>
        <c:crossAx val="229664552"/>
        <c:crosses val="autoZero"/>
        <c:auto val="1"/>
        <c:lblAlgn val="ctr"/>
        <c:lblOffset val="100"/>
        <c:noMultiLvlLbl val="0"/>
      </c:catAx>
      <c:valAx>
        <c:axId val="229664552"/>
        <c:scaling>
          <c:orientation val="minMax"/>
          <c:max val="1"/>
        </c:scaling>
        <c:delete val="1"/>
        <c:axPos val="t"/>
        <c:numFmt formatCode="###0.0%" sourceLinked="1"/>
        <c:majorTickMark val="out"/>
        <c:minorTickMark val="none"/>
        <c:tickLblPos val="nextTo"/>
        <c:crossAx val="229664160"/>
        <c:crosses val="autoZero"/>
        <c:crossBetween val="between"/>
      </c:valAx>
    </c:plotArea>
    <c:plotVisOnly val="1"/>
    <c:dispBlanksAs val="gap"/>
    <c:showDLblsOverMax val="0"/>
  </c:chart>
  <c:txPr>
    <a:bodyPr/>
    <a:lstStyle/>
    <a:p>
      <a:pPr>
        <a:defRPr sz="1800"/>
      </a:pPr>
      <a:endParaRPr lang="es-MX"/>
    </a:p>
  </c:txPr>
  <c:externalData r:id="rId1">
    <c:autoUpdate val="0"/>
  </c:externalData>
</c:chartSpace>
</file>

<file path=ppt/charts/chart8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0"/>
      <c:rotY val="0"/>
      <c:rAngAx val="0"/>
      <c:perspective val="0"/>
    </c:view3D>
    <c:floor>
      <c:thickness val="0"/>
    </c:floor>
    <c:sideWall>
      <c:thickness val="0"/>
    </c:sideWall>
    <c:backWall>
      <c:thickness val="0"/>
    </c:backWall>
    <c:plotArea>
      <c:layout>
        <c:manualLayout>
          <c:layoutTarget val="inner"/>
          <c:xMode val="edge"/>
          <c:yMode val="edge"/>
          <c:x val="7.8505121669814465E-3"/>
          <c:y val="3.7452039188836089E-3"/>
          <c:w val="0.66114679235863338"/>
          <c:h val="0.96627898152161495"/>
        </c:manualLayout>
      </c:layout>
      <c:bar3DChart>
        <c:barDir val="bar"/>
        <c:grouping val="clustered"/>
        <c:varyColors val="0"/>
        <c:ser>
          <c:idx val="0"/>
          <c:order val="0"/>
          <c:tx>
            <c:strRef>
              <c:f>Hoja1!$B$1</c:f>
              <c:strCache>
                <c:ptCount val="1"/>
                <c:pt idx="0">
                  <c:v>Serie 1</c:v>
                </c:pt>
              </c:strCache>
            </c:strRef>
          </c:tx>
          <c:spPr>
            <a:solidFill>
              <a:srgbClr val="003300"/>
            </a:solidFill>
            <a:ln>
              <a:solidFill>
                <a:schemeClr val="tx1">
                  <a:lumMod val="95000"/>
                  <a:lumOff val="5000"/>
                </a:schemeClr>
              </a:solidFill>
            </a:ln>
            <a:scene3d>
              <a:camera prst="orthographicFront"/>
              <a:lightRig rig="threePt" dir="t"/>
            </a:scene3d>
            <a:sp3d>
              <a:bevelT w="0" h="0"/>
            </a:sp3d>
          </c:spPr>
          <c:invertIfNegative val="0"/>
          <c:dPt>
            <c:idx val="0"/>
            <c:invertIfNegative val="0"/>
            <c:bubble3D val="0"/>
            <c:extLst>
              <c:ext xmlns:c16="http://schemas.microsoft.com/office/drawing/2014/chart" uri="{C3380CC4-5D6E-409C-BE32-E72D297353CC}">
                <c16:uniqueId val="{00000000-C40B-4975-8F95-F644C432A7E6}"/>
              </c:ext>
            </c:extLst>
          </c:dPt>
          <c:dPt>
            <c:idx val="1"/>
            <c:invertIfNegative val="0"/>
            <c:bubble3D val="0"/>
            <c:extLst>
              <c:ext xmlns:c16="http://schemas.microsoft.com/office/drawing/2014/chart" uri="{C3380CC4-5D6E-409C-BE32-E72D297353CC}">
                <c16:uniqueId val="{00000001-C40B-4975-8F95-F644C432A7E6}"/>
              </c:ext>
            </c:extLst>
          </c:dPt>
          <c:dPt>
            <c:idx val="2"/>
            <c:invertIfNegative val="0"/>
            <c:bubble3D val="0"/>
            <c:extLst>
              <c:ext xmlns:c16="http://schemas.microsoft.com/office/drawing/2014/chart" uri="{C3380CC4-5D6E-409C-BE32-E72D297353CC}">
                <c16:uniqueId val="{00000002-C40B-4975-8F95-F644C432A7E6}"/>
              </c:ext>
            </c:extLst>
          </c:dPt>
          <c:dLbls>
            <c:dLbl>
              <c:idx val="2"/>
              <c:layout>
                <c:manualLayout>
                  <c:x val="0"/>
                  <c:y val="5.1327979359932991E-17"/>
                </c:manualLayout>
              </c:layout>
              <c:showLegendKey val="0"/>
              <c:showVal val="1"/>
              <c:showCatName val="0"/>
              <c:showSerName val="0"/>
              <c:showPercent val="0"/>
              <c:showBubbleSize val="0"/>
              <c:extLst>
                <c:ext xmlns:c15="http://schemas.microsoft.com/office/drawing/2012/chart" uri="{CE6537A1-D6FC-4f65-9D91-7224C49458BB}">
                  <c15:layout>
                    <c:manualLayout>
                      <c:w val="0.36691020857721163"/>
                      <c:h val="8.3600245583519889E-2"/>
                    </c:manualLayout>
                  </c15:layout>
                </c:ext>
                <c:ext xmlns:c16="http://schemas.microsoft.com/office/drawing/2014/chart" uri="{C3380CC4-5D6E-409C-BE32-E72D297353CC}">
                  <c16:uniqueId val="{00000002-C40B-4975-8F95-F644C432A7E6}"/>
                </c:ext>
              </c:extLst>
            </c:dLbl>
            <c:spPr>
              <a:noFill/>
              <a:ln>
                <a:noFill/>
              </a:ln>
              <a:effectLst/>
            </c:spPr>
            <c:txPr>
              <a:bodyPr vertOverflow="overflow" horzOverflow="overflow">
                <a:noAutofit/>
              </a:bodyPr>
              <a:lstStyle/>
              <a:p>
                <a:pPr algn="ctr">
                  <a:defRPr lang="es-MX" sz="1100" b="1" i="0" u="none" strike="noStrike" kern="1200" baseline="0">
                    <a:solidFill>
                      <a:schemeClr val="tx1">
                        <a:lumMod val="75000"/>
                        <a:lumOff val="25000"/>
                      </a:schemeClr>
                    </a:solidFill>
                    <a:effectLst/>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pPr xmlns:c15="http://schemas.microsoft.com/office/drawing/2012/chart">
                  <a:prstGeom prst="rect">
                    <a:avLst/>
                  </a:prstGeom>
                </c15:spPr>
                <c15:layout/>
                <c15:showLeaderLines val="0"/>
              </c:ext>
            </c:extLst>
          </c:dLbls>
          <c:cat>
            <c:strRef>
              <c:f>Hoja1!$A$2:$A$8</c:f>
              <c:strCache>
                <c:ptCount val="7"/>
                <c:pt idx="0">
                  <c:v>leña</c:v>
                </c:pt>
                <c:pt idx="1">
                  <c:v>carbón </c:v>
                </c:pt>
                <c:pt idx="2">
                  <c:v>gas de tanque (cilindro o estacionario)</c:v>
                </c:pt>
                <c:pt idx="3">
                  <c:v>gas natural o de tubería</c:v>
                </c:pt>
                <c:pt idx="4">
                  <c:v> electricidad</c:v>
                </c:pt>
                <c:pt idx="5">
                  <c:v>otro combustible</c:v>
                </c:pt>
                <c:pt idx="6">
                  <c:v>No sabe </c:v>
                </c:pt>
              </c:strCache>
            </c:strRef>
          </c:cat>
          <c:val>
            <c:numRef>
              <c:f>Hoja1!$B$2:$B$8</c:f>
              <c:numCache>
                <c:formatCode>###0.0%</c:formatCode>
                <c:ptCount val="7"/>
                <c:pt idx="0">
                  <c:v>1.4999999999999999E-2</c:v>
                </c:pt>
                <c:pt idx="1">
                  <c:v>7.0000000000000001E-3</c:v>
                </c:pt>
                <c:pt idx="2">
                  <c:v>0.754</c:v>
                </c:pt>
                <c:pt idx="4">
                  <c:v>0.22</c:v>
                </c:pt>
              </c:numCache>
            </c:numRef>
          </c:val>
          <c:shape val="cylinder"/>
          <c:extLst>
            <c:ext xmlns:c16="http://schemas.microsoft.com/office/drawing/2014/chart" uri="{C3380CC4-5D6E-409C-BE32-E72D297353CC}">
              <c16:uniqueId val="{00000007-C40B-4975-8F95-F644C432A7E6}"/>
            </c:ext>
          </c:extLst>
        </c:ser>
        <c:dLbls>
          <c:showLegendKey val="0"/>
          <c:showVal val="0"/>
          <c:showCatName val="0"/>
          <c:showSerName val="0"/>
          <c:showPercent val="0"/>
          <c:showBubbleSize val="0"/>
        </c:dLbls>
        <c:gapWidth val="25"/>
        <c:gapDepth val="138"/>
        <c:shape val="box"/>
        <c:axId val="229664160"/>
        <c:axId val="229664552"/>
        <c:axId val="0"/>
      </c:bar3DChart>
      <c:catAx>
        <c:axId val="229664160"/>
        <c:scaling>
          <c:orientation val="maxMin"/>
        </c:scaling>
        <c:delete val="1"/>
        <c:axPos val="l"/>
        <c:numFmt formatCode="General" sourceLinked="0"/>
        <c:majorTickMark val="out"/>
        <c:minorTickMark val="none"/>
        <c:tickLblPos val="nextTo"/>
        <c:crossAx val="229664552"/>
        <c:crosses val="autoZero"/>
        <c:auto val="1"/>
        <c:lblAlgn val="ctr"/>
        <c:lblOffset val="100"/>
        <c:noMultiLvlLbl val="0"/>
      </c:catAx>
      <c:valAx>
        <c:axId val="229664552"/>
        <c:scaling>
          <c:orientation val="minMax"/>
          <c:max val="1"/>
        </c:scaling>
        <c:delete val="1"/>
        <c:axPos val="t"/>
        <c:numFmt formatCode="###0.0%" sourceLinked="1"/>
        <c:majorTickMark val="out"/>
        <c:minorTickMark val="none"/>
        <c:tickLblPos val="nextTo"/>
        <c:crossAx val="229664160"/>
        <c:crosses val="autoZero"/>
        <c:crossBetween val="between"/>
      </c:valAx>
    </c:plotArea>
    <c:plotVisOnly val="1"/>
    <c:dispBlanksAs val="gap"/>
    <c:showDLblsOverMax val="0"/>
  </c:chart>
  <c:txPr>
    <a:bodyPr/>
    <a:lstStyle/>
    <a:p>
      <a:pPr>
        <a:defRPr sz="1800"/>
      </a:pPr>
      <a:endParaRPr lang="es-MX"/>
    </a:p>
  </c:txPr>
  <c:externalData r:id="rId1">
    <c:autoUpdate val="0"/>
  </c:externalData>
</c:chartSpace>
</file>

<file path=ppt/charts/chart8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0"/>
      <c:rotY val="0"/>
      <c:rAngAx val="0"/>
      <c:perspective val="0"/>
    </c:view3D>
    <c:floor>
      <c:thickness val="0"/>
    </c:floor>
    <c:sideWall>
      <c:thickness val="0"/>
    </c:sideWall>
    <c:backWall>
      <c:thickness val="0"/>
    </c:backWall>
    <c:plotArea>
      <c:layout>
        <c:manualLayout>
          <c:layoutTarget val="inner"/>
          <c:xMode val="edge"/>
          <c:yMode val="edge"/>
          <c:x val="7.8505121669814465E-3"/>
          <c:y val="3.7452039188836089E-3"/>
          <c:w val="0.66114679235863338"/>
          <c:h val="0.96627898152161495"/>
        </c:manualLayout>
      </c:layout>
      <c:bar3DChart>
        <c:barDir val="bar"/>
        <c:grouping val="clustered"/>
        <c:varyColors val="0"/>
        <c:ser>
          <c:idx val="0"/>
          <c:order val="0"/>
          <c:tx>
            <c:strRef>
              <c:f>Hoja1!$B$1</c:f>
              <c:strCache>
                <c:ptCount val="1"/>
                <c:pt idx="0">
                  <c:v>Serie 1</c:v>
                </c:pt>
              </c:strCache>
            </c:strRef>
          </c:tx>
          <c:spPr>
            <a:solidFill>
              <a:srgbClr val="003300"/>
            </a:solidFill>
            <a:ln>
              <a:solidFill>
                <a:schemeClr val="tx1">
                  <a:lumMod val="95000"/>
                  <a:lumOff val="5000"/>
                </a:schemeClr>
              </a:solidFill>
            </a:ln>
            <a:scene3d>
              <a:camera prst="orthographicFront"/>
              <a:lightRig rig="threePt" dir="t"/>
            </a:scene3d>
            <a:sp3d>
              <a:bevelT w="0" h="0"/>
            </a:sp3d>
          </c:spPr>
          <c:invertIfNegative val="0"/>
          <c:dPt>
            <c:idx val="0"/>
            <c:invertIfNegative val="0"/>
            <c:bubble3D val="0"/>
            <c:extLst>
              <c:ext xmlns:c16="http://schemas.microsoft.com/office/drawing/2014/chart" uri="{C3380CC4-5D6E-409C-BE32-E72D297353CC}">
                <c16:uniqueId val="{00000000-86B1-40A5-A7FA-0E7DA9A32E54}"/>
              </c:ext>
            </c:extLst>
          </c:dPt>
          <c:dPt>
            <c:idx val="1"/>
            <c:invertIfNegative val="0"/>
            <c:bubble3D val="0"/>
            <c:extLst>
              <c:ext xmlns:c16="http://schemas.microsoft.com/office/drawing/2014/chart" uri="{C3380CC4-5D6E-409C-BE32-E72D297353CC}">
                <c16:uniqueId val="{00000001-86B1-40A5-A7FA-0E7DA9A32E54}"/>
              </c:ext>
            </c:extLst>
          </c:dPt>
          <c:dPt>
            <c:idx val="2"/>
            <c:invertIfNegative val="0"/>
            <c:bubble3D val="0"/>
            <c:extLst>
              <c:ext xmlns:c16="http://schemas.microsoft.com/office/drawing/2014/chart" uri="{C3380CC4-5D6E-409C-BE32-E72D297353CC}">
                <c16:uniqueId val="{00000002-86B1-40A5-A7FA-0E7DA9A32E54}"/>
              </c:ext>
            </c:extLst>
          </c:dPt>
          <c:dLbls>
            <c:spPr>
              <a:noFill/>
              <a:ln>
                <a:noFill/>
              </a:ln>
              <a:effectLst/>
            </c:spPr>
            <c:txPr>
              <a:bodyPr vertOverflow="overflow" horzOverflow="overflow">
                <a:noAutofit/>
              </a:bodyPr>
              <a:lstStyle/>
              <a:p>
                <a:pPr algn="ctr">
                  <a:defRPr lang="es-MX" sz="1100" b="1" i="0" u="none" strike="noStrike" kern="1200" baseline="0">
                    <a:solidFill>
                      <a:schemeClr val="tx1">
                        <a:lumMod val="75000"/>
                        <a:lumOff val="25000"/>
                      </a:schemeClr>
                    </a:solidFill>
                    <a:effectLst/>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pPr xmlns:c15="http://schemas.microsoft.com/office/drawing/2012/chart">
                  <a:prstGeom prst="rect">
                    <a:avLst/>
                  </a:prstGeom>
                </c15:spPr>
                <c15:layout/>
                <c15:showLeaderLines val="0"/>
              </c:ext>
            </c:extLst>
          </c:dLbls>
          <c:cat>
            <c:strRef>
              <c:f>Hoja1!$A$2:$A$8</c:f>
              <c:strCache>
                <c:ptCount val="7"/>
                <c:pt idx="0">
                  <c:v>leña</c:v>
                </c:pt>
                <c:pt idx="1">
                  <c:v>carbón </c:v>
                </c:pt>
                <c:pt idx="2">
                  <c:v>gas de tanque (cilindro o estacionario)</c:v>
                </c:pt>
                <c:pt idx="3">
                  <c:v>gas natural o de tubería</c:v>
                </c:pt>
                <c:pt idx="4">
                  <c:v> electricidad</c:v>
                </c:pt>
                <c:pt idx="5">
                  <c:v>otro combustible</c:v>
                </c:pt>
                <c:pt idx="6">
                  <c:v>No sabe </c:v>
                </c:pt>
              </c:strCache>
            </c:strRef>
          </c:cat>
          <c:val>
            <c:numRef>
              <c:f>Hoja1!$B$2:$B$8</c:f>
              <c:numCache>
                <c:formatCode>###0.0%</c:formatCode>
                <c:ptCount val="7"/>
                <c:pt idx="0">
                  <c:v>1.9E-2</c:v>
                </c:pt>
                <c:pt idx="1">
                  <c:v>0.01</c:v>
                </c:pt>
                <c:pt idx="2">
                  <c:v>0.83099999999999996</c:v>
                </c:pt>
                <c:pt idx="4">
                  <c:v>0.13400000000000001</c:v>
                </c:pt>
              </c:numCache>
            </c:numRef>
          </c:val>
          <c:shape val="cylinder"/>
          <c:extLst>
            <c:ext xmlns:c16="http://schemas.microsoft.com/office/drawing/2014/chart" uri="{C3380CC4-5D6E-409C-BE32-E72D297353CC}">
              <c16:uniqueId val="{00000007-86B1-40A5-A7FA-0E7DA9A32E54}"/>
            </c:ext>
          </c:extLst>
        </c:ser>
        <c:dLbls>
          <c:showLegendKey val="0"/>
          <c:showVal val="0"/>
          <c:showCatName val="0"/>
          <c:showSerName val="0"/>
          <c:showPercent val="0"/>
          <c:showBubbleSize val="0"/>
        </c:dLbls>
        <c:gapWidth val="25"/>
        <c:gapDepth val="138"/>
        <c:shape val="box"/>
        <c:axId val="229664160"/>
        <c:axId val="229664552"/>
        <c:axId val="0"/>
      </c:bar3DChart>
      <c:catAx>
        <c:axId val="229664160"/>
        <c:scaling>
          <c:orientation val="maxMin"/>
        </c:scaling>
        <c:delete val="1"/>
        <c:axPos val="l"/>
        <c:numFmt formatCode="General" sourceLinked="0"/>
        <c:majorTickMark val="out"/>
        <c:minorTickMark val="none"/>
        <c:tickLblPos val="nextTo"/>
        <c:crossAx val="229664552"/>
        <c:crosses val="autoZero"/>
        <c:auto val="1"/>
        <c:lblAlgn val="ctr"/>
        <c:lblOffset val="100"/>
        <c:noMultiLvlLbl val="0"/>
      </c:catAx>
      <c:valAx>
        <c:axId val="229664552"/>
        <c:scaling>
          <c:orientation val="minMax"/>
          <c:max val="1"/>
        </c:scaling>
        <c:delete val="1"/>
        <c:axPos val="t"/>
        <c:numFmt formatCode="###0.0%" sourceLinked="1"/>
        <c:majorTickMark val="out"/>
        <c:minorTickMark val="none"/>
        <c:tickLblPos val="nextTo"/>
        <c:crossAx val="229664160"/>
        <c:crosses val="autoZero"/>
        <c:crossBetween val="between"/>
      </c:valAx>
    </c:plotArea>
    <c:plotVisOnly val="1"/>
    <c:dispBlanksAs val="gap"/>
    <c:showDLblsOverMax val="0"/>
  </c:chart>
  <c:spPr>
    <a:noFill/>
  </c:spPr>
  <c:txPr>
    <a:bodyPr/>
    <a:lstStyle/>
    <a:p>
      <a:pPr>
        <a:defRPr sz="1800"/>
      </a:pPr>
      <a:endParaRPr lang="es-MX"/>
    </a:p>
  </c:txPr>
  <c:externalData r:id="rId1">
    <c:autoUpdate val="0"/>
  </c:externalData>
</c:chartSpace>
</file>

<file path=ppt/charts/chart8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0"/>
      <c:rotY val="0"/>
      <c:rAngAx val="0"/>
      <c:perspective val="0"/>
    </c:view3D>
    <c:floor>
      <c:thickness val="0"/>
    </c:floor>
    <c:sideWall>
      <c:thickness val="0"/>
    </c:sideWall>
    <c:backWall>
      <c:thickness val="0"/>
    </c:backWall>
    <c:plotArea>
      <c:layout>
        <c:manualLayout>
          <c:layoutTarget val="inner"/>
          <c:xMode val="edge"/>
          <c:yMode val="edge"/>
          <c:x val="7.8505121669814465E-3"/>
          <c:y val="3.7452039188836089E-3"/>
          <c:w val="0.63760573084471328"/>
          <c:h val="0.96627898152161495"/>
        </c:manualLayout>
      </c:layout>
      <c:bar3DChart>
        <c:barDir val="bar"/>
        <c:grouping val="clustered"/>
        <c:varyColors val="0"/>
        <c:ser>
          <c:idx val="0"/>
          <c:order val="0"/>
          <c:tx>
            <c:strRef>
              <c:f>Hoja1!$B$1</c:f>
              <c:strCache>
                <c:ptCount val="1"/>
                <c:pt idx="0">
                  <c:v>Serie 1</c:v>
                </c:pt>
              </c:strCache>
            </c:strRef>
          </c:tx>
          <c:spPr>
            <a:solidFill>
              <a:srgbClr val="003300"/>
            </a:solidFill>
            <a:ln>
              <a:solidFill>
                <a:schemeClr val="tx1">
                  <a:lumMod val="95000"/>
                  <a:lumOff val="5000"/>
                </a:schemeClr>
              </a:solidFill>
            </a:ln>
            <a:scene3d>
              <a:camera prst="orthographicFront"/>
              <a:lightRig rig="threePt" dir="t"/>
            </a:scene3d>
            <a:sp3d>
              <a:bevelT w="0" h="0"/>
            </a:sp3d>
          </c:spPr>
          <c:invertIfNegative val="0"/>
          <c:dPt>
            <c:idx val="0"/>
            <c:invertIfNegative val="0"/>
            <c:bubble3D val="0"/>
            <c:extLst>
              <c:ext xmlns:c16="http://schemas.microsoft.com/office/drawing/2014/chart" uri="{C3380CC4-5D6E-409C-BE32-E72D297353CC}">
                <c16:uniqueId val="{00000000-FCF9-442B-8226-3F1039FA693A}"/>
              </c:ext>
            </c:extLst>
          </c:dPt>
          <c:dPt>
            <c:idx val="1"/>
            <c:invertIfNegative val="0"/>
            <c:bubble3D val="0"/>
            <c:extLst>
              <c:ext xmlns:c16="http://schemas.microsoft.com/office/drawing/2014/chart" uri="{C3380CC4-5D6E-409C-BE32-E72D297353CC}">
                <c16:uniqueId val="{00000001-FCF9-442B-8226-3F1039FA693A}"/>
              </c:ext>
            </c:extLst>
          </c:dPt>
          <c:dLbls>
            <c:dLbl>
              <c:idx val="5"/>
              <c:layout>
                <c:manualLayout>
                  <c:x val="4.1593087294392594E-3"/>
                  <c:y val="-2.843421905321082E-3"/>
                </c:manualLayout>
              </c:layout>
              <c:showLegendKey val="0"/>
              <c:showVal val="1"/>
              <c:showCatName val="0"/>
              <c:showSerName val="0"/>
              <c:showPercent val="0"/>
              <c:showBubbleSize val="0"/>
              <c:extLst>
                <c:ext xmlns:c15="http://schemas.microsoft.com/office/drawing/2012/chart" uri="{CE6537A1-D6FC-4f65-9D91-7224C49458BB}">
                  <c15:layout>
                    <c:manualLayout>
                      <c:w val="0.25862581679653318"/>
                      <c:h val="8.4917950998556563E-2"/>
                    </c:manualLayout>
                  </c15:layout>
                </c:ext>
                <c:ext xmlns:c16="http://schemas.microsoft.com/office/drawing/2014/chart" uri="{C3380CC4-5D6E-409C-BE32-E72D297353CC}">
                  <c16:uniqueId val="{00000005-FCF9-442B-8226-3F1039FA693A}"/>
                </c:ext>
              </c:extLst>
            </c:dLbl>
            <c:spPr>
              <a:noFill/>
              <a:ln>
                <a:noFill/>
              </a:ln>
              <a:effectLst/>
            </c:spPr>
            <c:txPr>
              <a:bodyPr vertOverflow="overflow" horzOverflow="overflow">
                <a:noAutofit/>
              </a:bodyPr>
              <a:lstStyle/>
              <a:p>
                <a:pPr algn="ctr">
                  <a:defRPr lang="es-MX" sz="1100" b="1" i="0" u="none" strike="noStrike" kern="1200" baseline="0">
                    <a:solidFill>
                      <a:schemeClr val="tx1">
                        <a:lumMod val="75000"/>
                        <a:lumOff val="25000"/>
                      </a:schemeClr>
                    </a:solidFill>
                    <a:effectLst/>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pPr xmlns:c15="http://schemas.microsoft.com/office/drawing/2012/chart">
                  <a:prstGeom prst="rect">
                    <a:avLst/>
                  </a:prstGeom>
                </c15:spPr>
                <c15:layout/>
                <c15:showLeaderLines val="0"/>
              </c:ext>
            </c:extLst>
          </c:dLbls>
          <c:cat>
            <c:strRef>
              <c:f>Hoja1!$A$2:$A$8</c:f>
              <c:strCache>
                <c:ptCount val="7"/>
                <c:pt idx="0">
                  <c:v>leña</c:v>
                </c:pt>
                <c:pt idx="1">
                  <c:v>carbón </c:v>
                </c:pt>
                <c:pt idx="2">
                  <c:v>gas de tanque (cilindro o estacionario)</c:v>
                </c:pt>
                <c:pt idx="3">
                  <c:v>gas natural o de tubería</c:v>
                </c:pt>
                <c:pt idx="4">
                  <c:v> electricidad</c:v>
                </c:pt>
                <c:pt idx="5">
                  <c:v>otro combustible</c:v>
                </c:pt>
                <c:pt idx="6">
                  <c:v>No sabe </c:v>
                </c:pt>
              </c:strCache>
            </c:strRef>
          </c:cat>
          <c:val>
            <c:numRef>
              <c:f>Hoja1!$B$2:$B$8</c:f>
              <c:numCache>
                <c:formatCode>###0.0%</c:formatCode>
                <c:ptCount val="7"/>
                <c:pt idx="0">
                  <c:v>4.0000000000000001E-3</c:v>
                </c:pt>
                <c:pt idx="1">
                  <c:v>3.0000000000000001E-3</c:v>
                </c:pt>
                <c:pt idx="2">
                  <c:v>0.97599999999999998</c:v>
                </c:pt>
                <c:pt idx="4">
                  <c:v>1.4E-2</c:v>
                </c:pt>
                <c:pt idx="5">
                  <c:v>1E-3</c:v>
                </c:pt>
                <c:pt idx="6">
                  <c:v>3.0000000000000001E-3</c:v>
                </c:pt>
              </c:numCache>
            </c:numRef>
          </c:val>
          <c:shape val="cylinder"/>
          <c:extLst>
            <c:ext xmlns:c16="http://schemas.microsoft.com/office/drawing/2014/chart" uri="{C3380CC4-5D6E-409C-BE32-E72D297353CC}">
              <c16:uniqueId val="{00000007-FCF9-442B-8226-3F1039FA693A}"/>
            </c:ext>
          </c:extLst>
        </c:ser>
        <c:dLbls>
          <c:showLegendKey val="0"/>
          <c:showVal val="0"/>
          <c:showCatName val="0"/>
          <c:showSerName val="0"/>
          <c:showPercent val="0"/>
          <c:showBubbleSize val="0"/>
        </c:dLbls>
        <c:gapWidth val="25"/>
        <c:gapDepth val="138"/>
        <c:shape val="box"/>
        <c:axId val="229664160"/>
        <c:axId val="229664552"/>
        <c:axId val="0"/>
      </c:bar3DChart>
      <c:catAx>
        <c:axId val="229664160"/>
        <c:scaling>
          <c:orientation val="maxMin"/>
        </c:scaling>
        <c:delete val="1"/>
        <c:axPos val="l"/>
        <c:numFmt formatCode="General" sourceLinked="0"/>
        <c:majorTickMark val="out"/>
        <c:minorTickMark val="none"/>
        <c:tickLblPos val="nextTo"/>
        <c:crossAx val="229664552"/>
        <c:crosses val="autoZero"/>
        <c:auto val="1"/>
        <c:lblAlgn val="ctr"/>
        <c:lblOffset val="100"/>
        <c:noMultiLvlLbl val="0"/>
      </c:catAx>
      <c:valAx>
        <c:axId val="229664552"/>
        <c:scaling>
          <c:orientation val="minMax"/>
          <c:max val="1"/>
        </c:scaling>
        <c:delete val="1"/>
        <c:axPos val="t"/>
        <c:numFmt formatCode="###0.0%" sourceLinked="1"/>
        <c:majorTickMark val="out"/>
        <c:minorTickMark val="none"/>
        <c:tickLblPos val="nextTo"/>
        <c:crossAx val="229664160"/>
        <c:crosses val="autoZero"/>
        <c:crossBetween val="between"/>
      </c:valAx>
    </c:plotArea>
    <c:plotVisOnly val="1"/>
    <c:dispBlanksAs val="gap"/>
    <c:showDLblsOverMax val="0"/>
  </c:chart>
  <c:txPr>
    <a:bodyPr/>
    <a:lstStyle/>
    <a:p>
      <a:pPr>
        <a:defRPr sz="1800"/>
      </a:pPr>
      <a:endParaRPr lang="es-MX"/>
    </a:p>
  </c:txPr>
  <c:externalData r:id="rId1">
    <c:autoUpdate val="0"/>
  </c:externalData>
</c:chartSpace>
</file>

<file path=ppt/charts/chart8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0"/>
      <c:rotY val="0"/>
      <c:rAngAx val="0"/>
      <c:perspective val="0"/>
    </c:view3D>
    <c:floor>
      <c:thickness val="0"/>
    </c:floor>
    <c:sideWall>
      <c:thickness val="0"/>
    </c:sideWall>
    <c:backWall>
      <c:thickness val="0"/>
    </c:backWall>
    <c:plotArea>
      <c:layout>
        <c:manualLayout>
          <c:layoutTarget val="inner"/>
          <c:xMode val="edge"/>
          <c:yMode val="edge"/>
          <c:x val="1.0880031687807616E-2"/>
          <c:y val="1.1600389678645391E-3"/>
          <c:w val="0.76473331557326063"/>
          <c:h val="0.96627898152161495"/>
        </c:manualLayout>
      </c:layout>
      <c:bar3DChart>
        <c:barDir val="bar"/>
        <c:grouping val="clustered"/>
        <c:varyColors val="0"/>
        <c:ser>
          <c:idx val="0"/>
          <c:order val="0"/>
          <c:tx>
            <c:strRef>
              <c:f>Hoja1!$B$1</c:f>
              <c:strCache>
                <c:ptCount val="1"/>
                <c:pt idx="0">
                  <c:v>Serie 1</c:v>
                </c:pt>
              </c:strCache>
            </c:strRef>
          </c:tx>
          <c:spPr>
            <a:gradFill flip="none" rotWithShape="1">
              <a:gsLst>
                <a:gs pos="0">
                  <a:schemeClr val="accent5">
                    <a:lumMod val="50000"/>
                    <a:shade val="30000"/>
                    <a:satMod val="115000"/>
                  </a:schemeClr>
                </a:gs>
                <a:gs pos="50000">
                  <a:schemeClr val="accent5">
                    <a:lumMod val="50000"/>
                    <a:shade val="67500"/>
                    <a:satMod val="115000"/>
                  </a:schemeClr>
                </a:gs>
                <a:gs pos="100000">
                  <a:schemeClr val="accent5">
                    <a:lumMod val="50000"/>
                    <a:shade val="100000"/>
                    <a:satMod val="115000"/>
                  </a:schemeClr>
                </a:gs>
              </a:gsLst>
              <a:lin ang="2700000" scaled="1"/>
              <a:tileRect/>
            </a:gradFill>
            <a:ln>
              <a:solidFill>
                <a:schemeClr val="tx1">
                  <a:lumMod val="95000"/>
                  <a:lumOff val="5000"/>
                </a:schemeClr>
              </a:solidFill>
            </a:ln>
            <a:scene3d>
              <a:camera prst="orthographicFront"/>
              <a:lightRig rig="threePt" dir="t"/>
            </a:scene3d>
            <a:sp3d>
              <a:bevelT w="0" h="0"/>
            </a:sp3d>
          </c:spPr>
          <c:invertIfNegative val="0"/>
          <c:dPt>
            <c:idx val="0"/>
            <c:invertIfNegative val="0"/>
            <c:bubble3D val="0"/>
            <c:spPr>
              <a:solidFill>
                <a:schemeClr val="accent3">
                  <a:lumMod val="50000"/>
                </a:schemeClr>
              </a:solidFill>
              <a:ln>
                <a:solidFill>
                  <a:schemeClr val="tx1">
                    <a:lumMod val="95000"/>
                    <a:lumOff val="5000"/>
                  </a:schemeClr>
                </a:solidFill>
              </a:ln>
              <a:scene3d>
                <a:camera prst="orthographicFront"/>
                <a:lightRig rig="threePt" dir="t"/>
              </a:scene3d>
              <a:sp3d>
                <a:bevelT w="0" h="0"/>
              </a:sp3d>
            </c:spPr>
            <c:extLst>
              <c:ext xmlns:c16="http://schemas.microsoft.com/office/drawing/2014/chart" uri="{C3380CC4-5D6E-409C-BE32-E72D297353CC}">
                <c16:uniqueId val="{00000001-5640-4AF7-BF58-E04464C5F302}"/>
              </c:ext>
            </c:extLst>
          </c:dPt>
          <c:dPt>
            <c:idx val="1"/>
            <c:invertIfNegative val="0"/>
            <c:bubble3D val="0"/>
            <c:spPr>
              <a:solidFill>
                <a:schemeClr val="accent2">
                  <a:lumMod val="50000"/>
                </a:schemeClr>
              </a:solidFill>
              <a:ln>
                <a:solidFill>
                  <a:schemeClr val="tx1">
                    <a:lumMod val="95000"/>
                    <a:lumOff val="5000"/>
                  </a:schemeClr>
                </a:solidFill>
              </a:ln>
              <a:scene3d>
                <a:camera prst="orthographicFront"/>
                <a:lightRig rig="threePt" dir="t"/>
              </a:scene3d>
              <a:sp3d>
                <a:bevelT w="0" h="0"/>
              </a:sp3d>
            </c:spPr>
            <c:extLst>
              <c:ext xmlns:c16="http://schemas.microsoft.com/office/drawing/2014/chart" uri="{C3380CC4-5D6E-409C-BE32-E72D297353CC}">
                <c16:uniqueId val="{00000003-5640-4AF7-BF58-E04464C5F302}"/>
              </c:ext>
            </c:extLst>
          </c:dPt>
          <c:dLbls>
            <c:dLbl>
              <c:idx val="0"/>
              <c:layout>
                <c:manualLayout>
                  <c:x val="0"/>
                  <c:y val="2.5462345802904252E-17"/>
                </c:manualLayout>
              </c:layout>
              <c:showLegendKey val="0"/>
              <c:showVal val="1"/>
              <c:showCatName val="0"/>
              <c:showSerName val="0"/>
              <c:showPercent val="0"/>
              <c:showBubbleSize val="0"/>
              <c:extLst>
                <c:ext xmlns:c15="http://schemas.microsoft.com/office/drawing/2012/chart" uri="{CE6537A1-D6FC-4f65-9D91-7224C49458BB}">
                  <c15:layout>
                    <c:manualLayout>
                      <c:w val="0.41031393321279791"/>
                      <c:h val="0.20655293524272877"/>
                    </c:manualLayout>
                  </c15:layout>
                </c:ext>
                <c:ext xmlns:c16="http://schemas.microsoft.com/office/drawing/2014/chart" uri="{C3380CC4-5D6E-409C-BE32-E72D297353CC}">
                  <c16:uniqueId val="{00000001-5640-4AF7-BF58-E04464C5F302}"/>
                </c:ext>
              </c:extLst>
            </c:dLbl>
            <c:spPr>
              <a:noFill/>
              <a:ln>
                <a:noFill/>
              </a:ln>
              <a:effectLst/>
            </c:spPr>
            <c:txPr>
              <a:bodyPr/>
              <a:lstStyle/>
              <a:p>
                <a:pPr algn="ctr">
                  <a:defRPr lang="es-MX" sz="1100" b="1" i="0" u="none" strike="noStrike" kern="1200" baseline="0">
                    <a:solidFill>
                      <a:schemeClr val="tx1">
                        <a:lumMod val="75000"/>
                        <a:lumOff val="25000"/>
                      </a:schemeClr>
                    </a:solidFill>
                    <a:effectLst/>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Hoja1!$A$2:$A$3</c:f>
              <c:strCache>
                <c:ptCount val="2"/>
                <c:pt idx="0">
                  <c:v>SI</c:v>
                </c:pt>
                <c:pt idx="1">
                  <c:v>NO</c:v>
                </c:pt>
              </c:strCache>
            </c:strRef>
          </c:cat>
          <c:val>
            <c:numRef>
              <c:f>Hoja1!$B$2:$B$3</c:f>
              <c:numCache>
                <c:formatCode>###0.0%</c:formatCode>
                <c:ptCount val="2"/>
                <c:pt idx="0">
                  <c:v>0.75</c:v>
                </c:pt>
                <c:pt idx="1">
                  <c:v>0.25</c:v>
                </c:pt>
              </c:numCache>
            </c:numRef>
          </c:val>
          <c:extLst>
            <c:ext xmlns:c16="http://schemas.microsoft.com/office/drawing/2014/chart" uri="{C3380CC4-5D6E-409C-BE32-E72D297353CC}">
              <c16:uniqueId val="{00000006-5640-4AF7-BF58-E04464C5F302}"/>
            </c:ext>
          </c:extLst>
        </c:ser>
        <c:dLbls>
          <c:showLegendKey val="0"/>
          <c:showVal val="0"/>
          <c:showCatName val="0"/>
          <c:showSerName val="0"/>
          <c:showPercent val="0"/>
          <c:showBubbleSize val="0"/>
        </c:dLbls>
        <c:gapWidth val="25"/>
        <c:gapDepth val="138"/>
        <c:shape val="box"/>
        <c:axId val="229664160"/>
        <c:axId val="229664552"/>
        <c:axId val="0"/>
      </c:bar3DChart>
      <c:catAx>
        <c:axId val="229664160"/>
        <c:scaling>
          <c:orientation val="maxMin"/>
        </c:scaling>
        <c:delete val="1"/>
        <c:axPos val="l"/>
        <c:numFmt formatCode="General" sourceLinked="0"/>
        <c:majorTickMark val="out"/>
        <c:minorTickMark val="none"/>
        <c:tickLblPos val="nextTo"/>
        <c:crossAx val="229664552"/>
        <c:crosses val="autoZero"/>
        <c:auto val="1"/>
        <c:lblAlgn val="ctr"/>
        <c:lblOffset val="100"/>
        <c:noMultiLvlLbl val="0"/>
      </c:catAx>
      <c:valAx>
        <c:axId val="229664552"/>
        <c:scaling>
          <c:orientation val="minMax"/>
          <c:max val="1"/>
        </c:scaling>
        <c:delete val="1"/>
        <c:axPos val="t"/>
        <c:numFmt formatCode="###0.0%" sourceLinked="1"/>
        <c:majorTickMark val="out"/>
        <c:minorTickMark val="none"/>
        <c:tickLblPos val="nextTo"/>
        <c:crossAx val="229664160"/>
        <c:crosses val="autoZero"/>
        <c:crossBetween val="between"/>
      </c:valAx>
    </c:plotArea>
    <c:plotVisOnly val="1"/>
    <c:dispBlanksAs val="gap"/>
    <c:showDLblsOverMax val="0"/>
  </c:chart>
  <c:txPr>
    <a:bodyPr/>
    <a:lstStyle/>
    <a:p>
      <a:pPr>
        <a:defRPr sz="1800"/>
      </a:pPr>
      <a:endParaRPr lang="es-MX"/>
    </a:p>
  </c:txPr>
  <c:externalData r:id="rId1">
    <c:autoUpdate val="0"/>
  </c:externalData>
</c:chartSpace>
</file>

<file path=ppt/charts/chart8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0"/>
      <c:rotY val="0"/>
      <c:rAngAx val="0"/>
      <c:perspective val="0"/>
    </c:view3D>
    <c:floor>
      <c:thickness val="0"/>
    </c:floor>
    <c:sideWall>
      <c:thickness val="0"/>
    </c:sideWall>
    <c:backWall>
      <c:thickness val="0"/>
    </c:backWall>
    <c:plotArea>
      <c:layout>
        <c:manualLayout>
          <c:layoutTarget val="inner"/>
          <c:xMode val="edge"/>
          <c:yMode val="edge"/>
          <c:x val="1.0880031687807616E-2"/>
          <c:y val="1.1600389678645391E-3"/>
          <c:w val="0.77054905959173048"/>
          <c:h val="0.96627898152161495"/>
        </c:manualLayout>
      </c:layout>
      <c:bar3DChart>
        <c:barDir val="bar"/>
        <c:grouping val="clustered"/>
        <c:varyColors val="0"/>
        <c:ser>
          <c:idx val="0"/>
          <c:order val="0"/>
          <c:tx>
            <c:strRef>
              <c:f>Hoja1!$B$1</c:f>
              <c:strCache>
                <c:ptCount val="1"/>
                <c:pt idx="0">
                  <c:v>Serie 1</c:v>
                </c:pt>
              </c:strCache>
            </c:strRef>
          </c:tx>
          <c:spPr>
            <a:gradFill flip="none" rotWithShape="1">
              <a:gsLst>
                <a:gs pos="0">
                  <a:schemeClr val="accent5">
                    <a:lumMod val="50000"/>
                    <a:shade val="30000"/>
                    <a:satMod val="115000"/>
                  </a:schemeClr>
                </a:gs>
                <a:gs pos="50000">
                  <a:schemeClr val="accent5">
                    <a:lumMod val="50000"/>
                    <a:shade val="67500"/>
                    <a:satMod val="115000"/>
                  </a:schemeClr>
                </a:gs>
                <a:gs pos="100000">
                  <a:schemeClr val="accent5">
                    <a:lumMod val="50000"/>
                    <a:shade val="100000"/>
                    <a:satMod val="115000"/>
                  </a:schemeClr>
                </a:gs>
              </a:gsLst>
              <a:lin ang="2700000" scaled="1"/>
              <a:tileRect/>
            </a:gradFill>
            <a:ln>
              <a:solidFill>
                <a:schemeClr val="tx1">
                  <a:lumMod val="95000"/>
                  <a:lumOff val="5000"/>
                </a:schemeClr>
              </a:solidFill>
            </a:ln>
            <a:scene3d>
              <a:camera prst="orthographicFront"/>
              <a:lightRig rig="threePt" dir="t"/>
            </a:scene3d>
            <a:sp3d>
              <a:bevelT w="0" h="0"/>
            </a:sp3d>
          </c:spPr>
          <c:invertIfNegative val="0"/>
          <c:dPt>
            <c:idx val="0"/>
            <c:invertIfNegative val="0"/>
            <c:bubble3D val="0"/>
            <c:spPr>
              <a:solidFill>
                <a:schemeClr val="accent3">
                  <a:lumMod val="50000"/>
                </a:schemeClr>
              </a:solidFill>
              <a:ln>
                <a:solidFill>
                  <a:schemeClr val="tx1">
                    <a:lumMod val="95000"/>
                    <a:lumOff val="5000"/>
                  </a:schemeClr>
                </a:solidFill>
              </a:ln>
              <a:scene3d>
                <a:camera prst="orthographicFront"/>
                <a:lightRig rig="threePt" dir="t"/>
              </a:scene3d>
              <a:sp3d>
                <a:bevelT w="0" h="0"/>
              </a:sp3d>
            </c:spPr>
            <c:extLst>
              <c:ext xmlns:c16="http://schemas.microsoft.com/office/drawing/2014/chart" uri="{C3380CC4-5D6E-409C-BE32-E72D297353CC}">
                <c16:uniqueId val="{00000001-666F-4BA3-A155-E68A89E15448}"/>
              </c:ext>
            </c:extLst>
          </c:dPt>
          <c:dPt>
            <c:idx val="1"/>
            <c:invertIfNegative val="0"/>
            <c:bubble3D val="0"/>
            <c:spPr>
              <a:solidFill>
                <a:schemeClr val="accent2">
                  <a:lumMod val="50000"/>
                </a:schemeClr>
              </a:solidFill>
              <a:ln>
                <a:solidFill>
                  <a:schemeClr val="tx1">
                    <a:lumMod val="95000"/>
                    <a:lumOff val="5000"/>
                  </a:schemeClr>
                </a:solidFill>
              </a:ln>
              <a:scene3d>
                <a:camera prst="orthographicFront"/>
                <a:lightRig rig="threePt" dir="t"/>
              </a:scene3d>
              <a:sp3d>
                <a:bevelT w="0" h="0"/>
              </a:sp3d>
            </c:spPr>
            <c:extLst>
              <c:ext xmlns:c16="http://schemas.microsoft.com/office/drawing/2014/chart" uri="{C3380CC4-5D6E-409C-BE32-E72D297353CC}">
                <c16:uniqueId val="{00000003-666F-4BA3-A155-E68A89E15448}"/>
              </c:ext>
            </c:extLst>
          </c:dPt>
          <c:dLbls>
            <c:spPr>
              <a:noFill/>
              <a:ln>
                <a:noFill/>
              </a:ln>
              <a:effectLst/>
            </c:spPr>
            <c:txPr>
              <a:bodyPr/>
              <a:lstStyle/>
              <a:p>
                <a:pPr algn="ctr">
                  <a:defRPr lang="es-MX" sz="1100" b="1" i="0" u="none" strike="noStrike" kern="1200" baseline="0">
                    <a:solidFill>
                      <a:schemeClr val="tx1">
                        <a:lumMod val="75000"/>
                        <a:lumOff val="25000"/>
                      </a:schemeClr>
                    </a:solidFill>
                    <a:effectLst/>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Hoja1!$A$2:$A$3</c:f>
              <c:strCache>
                <c:ptCount val="2"/>
                <c:pt idx="0">
                  <c:v>SI</c:v>
                </c:pt>
                <c:pt idx="1">
                  <c:v>NO</c:v>
                </c:pt>
              </c:strCache>
            </c:strRef>
          </c:cat>
          <c:val>
            <c:numRef>
              <c:f>Hoja1!$B$2:$B$3</c:f>
              <c:numCache>
                <c:formatCode>###0.0%</c:formatCode>
                <c:ptCount val="2"/>
                <c:pt idx="0">
                  <c:v>0.70299999999999996</c:v>
                </c:pt>
                <c:pt idx="1">
                  <c:v>0.29499999999999998</c:v>
                </c:pt>
              </c:numCache>
            </c:numRef>
          </c:val>
          <c:extLst>
            <c:ext xmlns:c16="http://schemas.microsoft.com/office/drawing/2014/chart" uri="{C3380CC4-5D6E-409C-BE32-E72D297353CC}">
              <c16:uniqueId val="{00000004-666F-4BA3-A155-E68A89E15448}"/>
            </c:ext>
          </c:extLst>
        </c:ser>
        <c:dLbls>
          <c:showLegendKey val="0"/>
          <c:showVal val="0"/>
          <c:showCatName val="0"/>
          <c:showSerName val="0"/>
          <c:showPercent val="0"/>
          <c:showBubbleSize val="0"/>
        </c:dLbls>
        <c:gapWidth val="25"/>
        <c:gapDepth val="138"/>
        <c:shape val="box"/>
        <c:axId val="229664160"/>
        <c:axId val="229664552"/>
        <c:axId val="0"/>
      </c:bar3DChart>
      <c:catAx>
        <c:axId val="229664160"/>
        <c:scaling>
          <c:orientation val="maxMin"/>
        </c:scaling>
        <c:delete val="1"/>
        <c:axPos val="l"/>
        <c:numFmt formatCode="General" sourceLinked="0"/>
        <c:majorTickMark val="out"/>
        <c:minorTickMark val="none"/>
        <c:tickLblPos val="nextTo"/>
        <c:crossAx val="229664552"/>
        <c:crosses val="autoZero"/>
        <c:auto val="1"/>
        <c:lblAlgn val="ctr"/>
        <c:lblOffset val="100"/>
        <c:noMultiLvlLbl val="0"/>
      </c:catAx>
      <c:valAx>
        <c:axId val="229664552"/>
        <c:scaling>
          <c:orientation val="minMax"/>
          <c:max val="1"/>
        </c:scaling>
        <c:delete val="1"/>
        <c:axPos val="t"/>
        <c:numFmt formatCode="###0.0%" sourceLinked="1"/>
        <c:majorTickMark val="out"/>
        <c:minorTickMark val="none"/>
        <c:tickLblPos val="nextTo"/>
        <c:crossAx val="229664160"/>
        <c:crosses val="autoZero"/>
        <c:crossBetween val="between"/>
      </c:valAx>
    </c:plotArea>
    <c:plotVisOnly val="1"/>
    <c:dispBlanksAs val="gap"/>
    <c:showDLblsOverMax val="0"/>
  </c:chart>
  <c:txPr>
    <a:bodyPr/>
    <a:lstStyle/>
    <a:p>
      <a:pPr>
        <a:defRPr sz="1800"/>
      </a:pPr>
      <a:endParaRPr lang="es-MX"/>
    </a:p>
  </c:txPr>
  <c:externalData r:id="rId1">
    <c:autoUpdate val="0"/>
  </c:externalData>
</c:chartSpace>
</file>

<file path=ppt/charts/chart8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0"/>
      <c:rotY val="0"/>
      <c:rAngAx val="0"/>
      <c:perspective val="0"/>
    </c:view3D>
    <c:floor>
      <c:thickness val="0"/>
    </c:floor>
    <c:sideWall>
      <c:thickness val="0"/>
    </c:sideWall>
    <c:backWall>
      <c:thickness val="0"/>
    </c:backWall>
    <c:plotArea>
      <c:layout>
        <c:manualLayout>
          <c:layoutTarget val="inner"/>
          <c:xMode val="edge"/>
          <c:yMode val="edge"/>
          <c:x val="1.0880031687807616E-2"/>
          <c:y val="1.1600389678645391E-3"/>
          <c:w val="0.74947021004714842"/>
          <c:h val="0.96627898152161495"/>
        </c:manualLayout>
      </c:layout>
      <c:bar3DChart>
        <c:barDir val="bar"/>
        <c:grouping val="clustered"/>
        <c:varyColors val="0"/>
        <c:ser>
          <c:idx val="0"/>
          <c:order val="0"/>
          <c:tx>
            <c:strRef>
              <c:f>Hoja1!$B$1</c:f>
              <c:strCache>
                <c:ptCount val="1"/>
                <c:pt idx="0">
                  <c:v>Serie 1</c:v>
                </c:pt>
              </c:strCache>
            </c:strRef>
          </c:tx>
          <c:spPr>
            <a:gradFill flip="none" rotWithShape="1">
              <a:gsLst>
                <a:gs pos="0">
                  <a:schemeClr val="accent5">
                    <a:lumMod val="50000"/>
                    <a:shade val="30000"/>
                    <a:satMod val="115000"/>
                  </a:schemeClr>
                </a:gs>
                <a:gs pos="50000">
                  <a:schemeClr val="accent5">
                    <a:lumMod val="50000"/>
                    <a:shade val="67500"/>
                    <a:satMod val="115000"/>
                  </a:schemeClr>
                </a:gs>
                <a:gs pos="100000">
                  <a:schemeClr val="accent5">
                    <a:lumMod val="50000"/>
                    <a:shade val="100000"/>
                    <a:satMod val="115000"/>
                  </a:schemeClr>
                </a:gs>
              </a:gsLst>
              <a:lin ang="2700000" scaled="1"/>
              <a:tileRect/>
            </a:gradFill>
            <a:ln>
              <a:solidFill>
                <a:schemeClr val="tx1">
                  <a:lumMod val="95000"/>
                  <a:lumOff val="5000"/>
                </a:schemeClr>
              </a:solidFill>
            </a:ln>
            <a:scene3d>
              <a:camera prst="orthographicFront"/>
              <a:lightRig rig="threePt" dir="t"/>
            </a:scene3d>
            <a:sp3d>
              <a:bevelT w="0" h="0"/>
            </a:sp3d>
          </c:spPr>
          <c:invertIfNegative val="0"/>
          <c:dPt>
            <c:idx val="0"/>
            <c:invertIfNegative val="0"/>
            <c:bubble3D val="0"/>
            <c:spPr>
              <a:solidFill>
                <a:schemeClr val="accent3">
                  <a:lumMod val="50000"/>
                </a:schemeClr>
              </a:solidFill>
              <a:ln>
                <a:solidFill>
                  <a:schemeClr val="tx1">
                    <a:lumMod val="95000"/>
                    <a:lumOff val="5000"/>
                  </a:schemeClr>
                </a:solidFill>
              </a:ln>
              <a:scene3d>
                <a:camera prst="orthographicFront"/>
                <a:lightRig rig="threePt" dir="t"/>
              </a:scene3d>
              <a:sp3d>
                <a:bevelT w="0" h="0"/>
              </a:sp3d>
            </c:spPr>
            <c:extLst>
              <c:ext xmlns:c16="http://schemas.microsoft.com/office/drawing/2014/chart" uri="{C3380CC4-5D6E-409C-BE32-E72D297353CC}">
                <c16:uniqueId val="{00000001-C5BD-423D-806F-CA47846BA36D}"/>
              </c:ext>
            </c:extLst>
          </c:dPt>
          <c:dPt>
            <c:idx val="1"/>
            <c:invertIfNegative val="0"/>
            <c:bubble3D val="0"/>
            <c:spPr>
              <a:solidFill>
                <a:schemeClr val="accent2">
                  <a:lumMod val="50000"/>
                </a:schemeClr>
              </a:solidFill>
              <a:ln>
                <a:solidFill>
                  <a:schemeClr val="tx1">
                    <a:lumMod val="95000"/>
                    <a:lumOff val="5000"/>
                  </a:schemeClr>
                </a:solidFill>
              </a:ln>
              <a:scene3d>
                <a:camera prst="orthographicFront"/>
                <a:lightRig rig="threePt" dir="t"/>
              </a:scene3d>
              <a:sp3d>
                <a:bevelT w="0" h="0"/>
              </a:sp3d>
            </c:spPr>
            <c:extLst>
              <c:ext xmlns:c16="http://schemas.microsoft.com/office/drawing/2014/chart" uri="{C3380CC4-5D6E-409C-BE32-E72D297353CC}">
                <c16:uniqueId val="{00000003-C5BD-423D-806F-CA47846BA36D}"/>
              </c:ext>
            </c:extLst>
          </c:dPt>
          <c:dLbls>
            <c:dLbl>
              <c:idx val="0"/>
              <c:layout>
                <c:manualLayout>
                  <c:x val="-2.6273995709270227E-2"/>
                  <c:y val="-1.1110095278756281E-2"/>
                </c:manualLayout>
              </c:layout>
              <c:showLegendKey val="0"/>
              <c:showVal val="1"/>
              <c:showCatName val="0"/>
              <c:showSerName val="0"/>
              <c:showPercent val="0"/>
              <c:showBubbleSize val="0"/>
              <c:extLst>
                <c:ext xmlns:c15="http://schemas.microsoft.com/office/drawing/2012/chart" uri="{CE6537A1-D6FC-4f65-9D91-7224C49458BB}">
                  <c15:layout>
                    <c:manualLayout>
                      <c:w val="0.35034407900680165"/>
                      <c:h val="0.20655293524272877"/>
                    </c:manualLayout>
                  </c15:layout>
                </c:ext>
                <c:ext xmlns:c16="http://schemas.microsoft.com/office/drawing/2014/chart" uri="{C3380CC4-5D6E-409C-BE32-E72D297353CC}">
                  <c16:uniqueId val="{00000001-C5BD-423D-806F-CA47846BA36D}"/>
                </c:ext>
              </c:extLst>
            </c:dLbl>
            <c:spPr>
              <a:noFill/>
              <a:ln>
                <a:noFill/>
              </a:ln>
              <a:effectLst/>
            </c:spPr>
            <c:txPr>
              <a:bodyPr/>
              <a:lstStyle/>
              <a:p>
                <a:pPr algn="ctr">
                  <a:defRPr lang="es-MX" sz="1100" b="1" i="0" u="none" strike="noStrike" kern="1200" baseline="0">
                    <a:solidFill>
                      <a:schemeClr val="tx1">
                        <a:lumMod val="75000"/>
                        <a:lumOff val="25000"/>
                      </a:schemeClr>
                    </a:solidFill>
                    <a:effectLst/>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Hoja1!$A$2:$A$3</c:f>
              <c:strCache>
                <c:ptCount val="2"/>
                <c:pt idx="0">
                  <c:v>SI</c:v>
                </c:pt>
                <c:pt idx="1">
                  <c:v>NO</c:v>
                </c:pt>
              </c:strCache>
            </c:strRef>
          </c:cat>
          <c:val>
            <c:numRef>
              <c:f>Hoja1!$B$2:$B$3</c:f>
              <c:numCache>
                <c:formatCode>###0.0%</c:formatCode>
                <c:ptCount val="2"/>
                <c:pt idx="0">
                  <c:v>0.73799999999999999</c:v>
                </c:pt>
                <c:pt idx="1">
                  <c:v>0.26200000000000001</c:v>
                </c:pt>
              </c:numCache>
            </c:numRef>
          </c:val>
          <c:extLst>
            <c:ext xmlns:c16="http://schemas.microsoft.com/office/drawing/2014/chart" uri="{C3380CC4-5D6E-409C-BE32-E72D297353CC}">
              <c16:uniqueId val="{00000004-C5BD-423D-806F-CA47846BA36D}"/>
            </c:ext>
          </c:extLst>
        </c:ser>
        <c:dLbls>
          <c:showLegendKey val="0"/>
          <c:showVal val="0"/>
          <c:showCatName val="0"/>
          <c:showSerName val="0"/>
          <c:showPercent val="0"/>
          <c:showBubbleSize val="0"/>
        </c:dLbls>
        <c:gapWidth val="25"/>
        <c:gapDepth val="138"/>
        <c:shape val="box"/>
        <c:axId val="229664160"/>
        <c:axId val="229664552"/>
        <c:axId val="0"/>
      </c:bar3DChart>
      <c:catAx>
        <c:axId val="229664160"/>
        <c:scaling>
          <c:orientation val="maxMin"/>
        </c:scaling>
        <c:delete val="1"/>
        <c:axPos val="l"/>
        <c:numFmt formatCode="General" sourceLinked="0"/>
        <c:majorTickMark val="out"/>
        <c:minorTickMark val="none"/>
        <c:tickLblPos val="nextTo"/>
        <c:crossAx val="229664552"/>
        <c:crosses val="autoZero"/>
        <c:auto val="1"/>
        <c:lblAlgn val="ctr"/>
        <c:lblOffset val="100"/>
        <c:noMultiLvlLbl val="0"/>
      </c:catAx>
      <c:valAx>
        <c:axId val="229664552"/>
        <c:scaling>
          <c:orientation val="minMax"/>
          <c:max val="1"/>
        </c:scaling>
        <c:delete val="1"/>
        <c:axPos val="t"/>
        <c:numFmt formatCode="###0.0%" sourceLinked="1"/>
        <c:majorTickMark val="out"/>
        <c:minorTickMark val="none"/>
        <c:tickLblPos val="nextTo"/>
        <c:crossAx val="229664160"/>
        <c:crosses val="autoZero"/>
        <c:crossBetween val="between"/>
      </c:valAx>
    </c:plotArea>
    <c:plotVisOnly val="1"/>
    <c:dispBlanksAs val="gap"/>
    <c:showDLblsOverMax val="0"/>
  </c:chart>
  <c:txPr>
    <a:bodyPr/>
    <a:lstStyle/>
    <a:p>
      <a:pPr>
        <a:defRPr sz="1800"/>
      </a:pPr>
      <a:endParaRPr lang="es-MX"/>
    </a:p>
  </c:txPr>
  <c:externalData r:id="rId1">
    <c:autoUpdate val="0"/>
  </c:externalData>
</c:chartSpace>
</file>

<file path=ppt/charts/chart8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0"/>
      <c:rotY val="0"/>
      <c:rAngAx val="0"/>
      <c:perspective val="0"/>
    </c:view3D>
    <c:floor>
      <c:thickness val="0"/>
    </c:floor>
    <c:sideWall>
      <c:thickness val="0"/>
    </c:sideWall>
    <c:backWall>
      <c:thickness val="0"/>
    </c:backWall>
    <c:plotArea>
      <c:layout>
        <c:manualLayout>
          <c:layoutTarget val="inner"/>
          <c:xMode val="edge"/>
          <c:yMode val="edge"/>
          <c:x val="7.8505121669814465E-3"/>
          <c:y val="3.7452039188836089E-3"/>
          <c:w val="0.75065827942132513"/>
          <c:h val="0.96627898152161495"/>
        </c:manualLayout>
      </c:layout>
      <c:bar3DChart>
        <c:barDir val="bar"/>
        <c:grouping val="clustered"/>
        <c:varyColors val="0"/>
        <c:ser>
          <c:idx val="0"/>
          <c:order val="0"/>
          <c:tx>
            <c:strRef>
              <c:f>Hoja1!$B$1</c:f>
              <c:strCache>
                <c:ptCount val="1"/>
                <c:pt idx="0">
                  <c:v>Serie 1</c:v>
                </c:pt>
              </c:strCache>
            </c:strRef>
          </c:tx>
          <c:spPr>
            <a:solidFill>
              <a:srgbClr val="003300"/>
            </a:solidFill>
            <a:ln>
              <a:solidFill>
                <a:schemeClr val="tx1">
                  <a:lumMod val="95000"/>
                  <a:lumOff val="5000"/>
                </a:schemeClr>
              </a:solidFill>
            </a:ln>
            <a:scene3d>
              <a:camera prst="orthographicFront"/>
              <a:lightRig rig="threePt" dir="t"/>
            </a:scene3d>
            <a:sp3d>
              <a:bevelT w="0" h="0"/>
            </a:sp3d>
          </c:spPr>
          <c:invertIfNegative val="0"/>
          <c:dPt>
            <c:idx val="0"/>
            <c:invertIfNegative val="0"/>
            <c:bubble3D val="0"/>
            <c:extLst>
              <c:ext xmlns:c16="http://schemas.microsoft.com/office/drawing/2014/chart" uri="{C3380CC4-5D6E-409C-BE32-E72D297353CC}">
                <c16:uniqueId val="{00000000-3621-4E81-A47A-E22FA899EB1B}"/>
              </c:ext>
            </c:extLst>
          </c:dPt>
          <c:dPt>
            <c:idx val="1"/>
            <c:invertIfNegative val="0"/>
            <c:bubble3D val="0"/>
            <c:extLst>
              <c:ext xmlns:c16="http://schemas.microsoft.com/office/drawing/2014/chart" uri="{C3380CC4-5D6E-409C-BE32-E72D297353CC}">
                <c16:uniqueId val="{00000001-3621-4E81-A47A-E22FA899EB1B}"/>
              </c:ext>
            </c:extLst>
          </c:dPt>
          <c:dPt>
            <c:idx val="2"/>
            <c:invertIfNegative val="0"/>
            <c:bubble3D val="0"/>
            <c:extLst>
              <c:ext xmlns:c16="http://schemas.microsoft.com/office/drawing/2014/chart" uri="{C3380CC4-5D6E-409C-BE32-E72D297353CC}">
                <c16:uniqueId val="{00000002-3621-4E81-A47A-E22FA899EB1B}"/>
              </c:ext>
            </c:extLst>
          </c:dPt>
          <c:dLbls>
            <c:dLbl>
              <c:idx val="0"/>
              <c:layout>
                <c:manualLayout>
                  <c:x val="-5.0050419886568859E-2"/>
                  <c:y val="2.5959814101487173E-3"/>
                </c:manualLayout>
              </c:layout>
              <c:showLegendKey val="0"/>
              <c:showVal val="1"/>
              <c:showCatName val="0"/>
              <c:showSerName val="0"/>
              <c:showPercent val="0"/>
              <c:showBubbleSize val="0"/>
              <c:extLst>
                <c:ext xmlns:c15="http://schemas.microsoft.com/office/drawing/2012/chart" uri="{CE6537A1-D6FC-4f65-9D91-7224C49458BB}">
                  <c15:layout>
                    <c:manualLayout>
                      <c:w val="0.29571096053324786"/>
                      <c:h val="8.1346761765891618E-2"/>
                    </c:manualLayout>
                  </c15:layout>
                </c:ext>
                <c:ext xmlns:c16="http://schemas.microsoft.com/office/drawing/2014/chart" uri="{C3380CC4-5D6E-409C-BE32-E72D297353CC}">
                  <c16:uniqueId val="{00000000-3621-4E81-A47A-E22FA899EB1B}"/>
                </c:ext>
              </c:extLst>
            </c:dLbl>
            <c:spPr>
              <a:noFill/>
              <a:ln>
                <a:noFill/>
              </a:ln>
              <a:effectLst/>
            </c:spPr>
            <c:txPr>
              <a:bodyPr vertOverflow="overflow" horzOverflow="overflow">
                <a:noAutofit/>
              </a:bodyPr>
              <a:lstStyle/>
              <a:p>
                <a:pPr algn="ctr">
                  <a:defRPr lang="es-MX" sz="1100" b="1" i="0" u="none" strike="noStrike" kern="1200" baseline="0">
                    <a:solidFill>
                      <a:schemeClr val="tx1">
                        <a:lumMod val="75000"/>
                        <a:lumOff val="25000"/>
                      </a:schemeClr>
                    </a:solidFill>
                    <a:effectLst/>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pPr xmlns:c15="http://schemas.microsoft.com/office/drawing/2012/chart">
                  <a:prstGeom prst="rect">
                    <a:avLst/>
                  </a:prstGeom>
                </c15:spPr>
                <c15:layout/>
                <c15:showLeaderLines val="0"/>
              </c:ext>
            </c:extLst>
          </c:dLbls>
          <c:cat>
            <c:strRef>
              <c:f>Hoja1!$A$2:$A$9</c:f>
              <c:strCache>
                <c:ptCount val="8"/>
                <c:pt idx="0">
                  <c:v>Propia y totalmente pagada </c:v>
                </c:pt>
                <c:pt idx="1">
                  <c:v>Propia y la está pagando </c:v>
                </c:pt>
                <c:pt idx="2">
                  <c:v>Propia y está hipotecada </c:v>
                </c:pt>
                <c:pt idx="3">
                  <c:v>Rentada o alquilada </c:v>
                </c:pt>
                <c:pt idx="4">
                  <c:v>Prestada o la está cuidando </c:v>
                </c:pt>
                <c:pt idx="5">
                  <c:v>Intestada o está en litigio </c:v>
                </c:pt>
                <c:pt idx="6">
                  <c:v>Otra situación ¿cuál? </c:v>
                </c:pt>
                <c:pt idx="7">
                  <c:v>NS/NC</c:v>
                </c:pt>
              </c:strCache>
            </c:strRef>
          </c:cat>
          <c:val>
            <c:numRef>
              <c:f>Hoja1!$B$2:$B$9</c:f>
              <c:numCache>
                <c:formatCode>###0.0%</c:formatCode>
                <c:ptCount val="8"/>
                <c:pt idx="0">
                  <c:v>0.64</c:v>
                </c:pt>
                <c:pt idx="1">
                  <c:v>7.0000000000000007E-2</c:v>
                </c:pt>
                <c:pt idx="2">
                  <c:v>0</c:v>
                </c:pt>
                <c:pt idx="3">
                  <c:v>0.17</c:v>
                </c:pt>
                <c:pt idx="4">
                  <c:v>7.0000000000000007E-2</c:v>
                </c:pt>
                <c:pt idx="5">
                  <c:v>0.05</c:v>
                </c:pt>
                <c:pt idx="6">
                  <c:v>0</c:v>
                </c:pt>
                <c:pt idx="7">
                  <c:v>0</c:v>
                </c:pt>
              </c:numCache>
            </c:numRef>
          </c:val>
          <c:shape val="cylinder"/>
          <c:extLst>
            <c:ext xmlns:c16="http://schemas.microsoft.com/office/drawing/2014/chart" uri="{C3380CC4-5D6E-409C-BE32-E72D297353CC}">
              <c16:uniqueId val="{00000003-3621-4E81-A47A-E22FA899EB1B}"/>
            </c:ext>
          </c:extLst>
        </c:ser>
        <c:dLbls>
          <c:showLegendKey val="0"/>
          <c:showVal val="0"/>
          <c:showCatName val="0"/>
          <c:showSerName val="0"/>
          <c:showPercent val="0"/>
          <c:showBubbleSize val="0"/>
        </c:dLbls>
        <c:gapWidth val="25"/>
        <c:gapDepth val="138"/>
        <c:shape val="box"/>
        <c:axId val="229664160"/>
        <c:axId val="229664552"/>
        <c:axId val="0"/>
      </c:bar3DChart>
      <c:catAx>
        <c:axId val="229664160"/>
        <c:scaling>
          <c:orientation val="maxMin"/>
        </c:scaling>
        <c:delete val="1"/>
        <c:axPos val="l"/>
        <c:numFmt formatCode="General" sourceLinked="0"/>
        <c:majorTickMark val="out"/>
        <c:minorTickMark val="none"/>
        <c:tickLblPos val="nextTo"/>
        <c:crossAx val="229664552"/>
        <c:crosses val="autoZero"/>
        <c:auto val="1"/>
        <c:lblAlgn val="ctr"/>
        <c:lblOffset val="100"/>
        <c:noMultiLvlLbl val="0"/>
      </c:catAx>
      <c:valAx>
        <c:axId val="229664552"/>
        <c:scaling>
          <c:orientation val="minMax"/>
          <c:max val="1"/>
        </c:scaling>
        <c:delete val="1"/>
        <c:axPos val="t"/>
        <c:numFmt formatCode="###0.0%" sourceLinked="1"/>
        <c:majorTickMark val="out"/>
        <c:minorTickMark val="none"/>
        <c:tickLblPos val="nextTo"/>
        <c:crossAx val="229664160"/>
        <c:crosses val="autoZero"/>
        <c:crossBetween val="between"/>
      </c:valAx>
    </c:plotArea>
    <c:plotVisOnly val="1"/>
    <c:dispBlanksAs val="gap"/>
    <c:showDLblsOverMax val="0"/>
  </c:chart>
  <c:txPr>
    <a:bodyPr/>
    <a:lstStyle/>
    <a:p>
      <a:pPr>
        <a:defRPr sz="1800"/>
      </a:pPr>
      <a:endParaRPr lang="es-MX"/>
    </a:p>
  </c:txPr>
  <c:externalData r:id="rId1">
    <c:autoUpdate val="0"/>
  </c:externalData>
</c:chartSpace>
</file>

<file path=ppt/charts/chart8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0"/>
      <c:rotY val="0"/>
      <c:rAngAx val="0"/>
      <c:perspective val="0"/>
    </c:view3D>
    <c:floor>
      <c:thickness val="0"/>
    </c:floor>
    <c:sideWall>
      <c:thickness val="0"/>
    </c:sideWall>
    <c:backWall>
      <c:thickness val="0"/>
    </c:backWall>
    <c:plotArea>
      <c:layout>
        <c:manualLayout>
          <c:layoutTarget val="inner"/>
          <c:xMode val="edge"/>
          <c:yMode val="edge"/>
          <c:x val="7.8505121669814465E-3"/>
          <c:y val="3.7452039188836089E-3"/>
          <c:w val="0.75065827942132513"/>
          <c:h val="0.96627898152161495"/>
        </c:manualLayout>
      </c:layout>
      <c:bar3DChart>
        <c:barDir val="bar"/>
        <c:grouping val="clustered"/>
        <c:varyColors val="0"/>
        <c:ser>
          <c:idx val="0"/>
          <c:order val="0"/>
          <c:tx>
            <c:strRef>
              <c:f>Hoja1!$B$1</c:f>
              <c:strCache>
                <c:ptCount val="1"/>
                <c:pt idx="0">
                  <c:v>Serie 1</c:v>
                </c:pt>
              </c:strCache>
            </c:strRef>
          </c:tx>
          <c:spPr>
            <a:solidFill>
              <a:srgbClr val="003300"/>
            </a:solidFill>
            <a:ln>
              <a:solidFill>
                <a:schemeClr val="tx1">
                  <a:lumMod val="95000"/>
                  <a:lumOff val="5000"/>
                </a:schemeClr>
              </a:solidFill>
            </a:ln>
            <a:scene3d>
              <a:camera prst="orthographicFront"/>
              <a:lightRig rig="threePt" dir="t"/>
            </a:scene3d>
            <a:sp3d>
              <a:bevelT w="0" h="0"/>
            </a:sp3d>
          </c:spPr>
          <c:invertIfNegative val="0"/>
          <c:dPt>
            <c:idx val="0"/>
            <c:invertIfNegative val="0"/>
            <c:bubble3D val="0"/>
            <c:extLst>
              <c:ext xmlns:c16="http://schemas.microsoft.com/office/drawing/2014/chart" uri="{C3380CC4-5D6E-409C-BE32-E72D297353CC}">
                <c16:uniqueId val="{00000000-6B47-4BF5-9015-FCA7BD2C1F8C}"/>
              </c:ext>
            </c:extLst>
          </c:dPt>
          <c:dPt>
            <c:idx val="1"/>
            <c:invertIfNegative val="0"/>
            <c:bubble3D val="0"/>
            <c:extLst>
              <c:ext xmlns:c16="http://schemas.microsoft.com/office/drawing/2014/chart" uri="{C3380CC4-5D6E-409C-BE32-E72D297353CC}">
                <c16:uniqueId val="{00000001-6B47-4BF5-9015-FCA7BD2C1F8C}"/>
              </c:ext>
            </c:extLst>
          </c:dPt>
          <c:dPt>
            <c:idx val="2"/>
            <c:invertIfNegative val="0"/>
            <c:bubble3D val="0"/>
            <c:extLst>
              <c:ext xmlns:c16="http://schemas.microsoft.com/office/drawing/2014/chart" uri="{C3380CC4-5D6E-409C-BE32-E72D297353CC}">
                <c16:uniqueId val="{00000002-6B47-4BF5-9015-FCA7BD2C1F8C}"/>
              </c:ext>
            </c:extLst>
          </c:dPt>
          <c:dLbls>
            <c:spPr>
              <a:noFill/>
              <a:ln>
                <a:noFill/>
              </a:ln>
              <a:effectLst/>
            </c:spPr>
            <c:txPr>
              <a:bodyPr vertOverflow="overflow" horzOverflow="overflow">
                <a:noAutofit/>
              </a:bodyPr>
              <a:lstStyle/>
              <a:p>
                <a:pPr algn="ctr">
                  <a:defRPr lang="es-MX" sz="1100" b="1" i="0" u="none" strike="noStrike" kern="1200" baseline="0">
                    <a:solidFill>
                      <a:schemeClr val="tx1">
                        <a:lumMod val="75000"/>
                        <a:lumOff val="25000"/>
                      </a:schemeClr>
                    </a:solidFill>
                    <a:effectLst/>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pPr xmlns:c15="http://schemas.microsoft.com/office/drawing/2012/chart">
                  <a:prstGeom prst="rect">
                    <a:avLst/>
                  </a:prstGeom>
                </c15:spPr>
                <c15:layout/>
                <c15:showLeaderLines val="0"/>
              </c:ext>
            </c:extLst>
          </c:dLbls>
          <c:cat>
            <c:strRef>
              <c:f>Hoja1!$A$2:$A$9</c:f>
              <c:strCache>
                <c:ptCount val="8"/>
                <c:pt idx="0">
                  <c:v>Propia y totalmente pagada </c:v>
                </c:pt>
                <c:pt idx="1">
                  <c:v>Propia y la está pagando </c:v>
                </c:pt>
                <c:pt idx="2">
                  <c:v>Propia y está hipotecada </c:v>
                </c:pt>
                <c:pt idx="3">
                  <c:v>Rentada o alquilada </c:v>
                </c:pt>
                <c:pt idx="4">
                  <c:v>Prestada o la está cuidando </c:v>
                </c:pt>
                <c:pt idx="5">
                  <c:v>Intestada o está en litigio </c:v>
                </c:pt>
                <c:pt idx="6">
                  <c:v>Otra situación ¿cuál? </c:v>
                </c:pt>
                <c:pt idx="7">
                  <c:v>NS/NC</c:v>
                </c:pt>
              </c:strCache>
            </c:strRef>
          </c:cat>
          <c:val>
            <c:numRef>
              <c:f>Hoja1!$B$2:$B$9</c:f>
              <c:numCache>
                <c:formatCode>###0.0%</c:formatCode>
                <c:ptCount val="8"/>
                <c:pt idx="0">
                  <c:v>0.56200000000000006</c:v>
                </c:pt>
                <c:pt idx="1">
                  <c:v>9.8000000000000004E-2</c:v>
                </c:pt>
                <c:pt idx="3">
                  <c:v>0.17899999999999999</c:v>
                </c:pt>
                <c:pt idx="4">
                  <c:v>8.8999999999999996E-2</c:v>
                </c:pt>
                <c:pt idx="5">
                  <c:v>1.4999999999999999E-2</c:v>
                </c:pt>
                <c:pt idx="6">
                  <c:v>3.9E-2</c:v>
                </c:pt>
                <c:pt idx="7">
                  <c:v>1.7999999999999999E-2</c:v>
                </c:pt>
              </c:numCache>
            </c:numRef>
          </c:val>
          <c:shape val="cylinder"/>
          <c:extLst>
            <c:ext xmlns:c16="http://schemas.microsoft.com/office/drawing/2014/chart" uri="{C3380CC4-5D6E-409C-BE32-E72D297353CC}">
              <c16:uniqueId val="{00000008-6B47-4BF5-9015-FCA7BD2C1F8C}"/>
            </c:ext>
          </c:extLst>
        </c:ser>
        <c:dLbls>
          <c:showLegendKey val="0"/>
          <c:showVal val="0"/>
          <c:showCatName val="0"/>
          <c:showSerName val="0"/>
          <c:showPercent val="0"/>
          <c:showBubbleSize val="0"/>
        </c:dLbls>
        <c:gapWidth val="25"/>
        <c:gapDepth val="138"/>
        <c:shape val="box"/>
        <c:axId val="229664160"/>
        <c:axId val="229664552"/>
        <c:axId val="0"/>
      </c:bar3DChart>
      <c:catAx>
        <c:axId val="229664160"/>
        <c:scaling>
          <c:orientation val="maxMin"/>
        </c:scaling>
        <c:delete val="1"/>
        <c:axPos val="l"/>
        <c:numFmt formatCode="General" sourceLinked="0"/>
        <c:majorTickMark val="out"/>
        <c:minorTickMark val="none"/>
        <c:tickLblPos val="nextTo"/>
        <c:crossAx val="229664552"/>
        <c:crosses val="autoZero"/>
        <c:auto val="1"/>
        <c:lblAlgn val="ctr"/>
        <c:lblOffset val="100"/>
        <c:noMultiLvlLbl val="0"/>
      </c:catAx>
      <c:valAx>
        <c:axId val="229664552"/>
        <c:scaling>
          <c:orientation val="minMax"/>
          <c:max val="1"/>
        </c:scaling>
        <c:delete val="1"/>
        <c:axPos val="t"/>
        <c:numFmt formatCode="###0.0%" sourceLinked="1"/>
        <c:majorTickMark val="out"/>
        <c:minorTickMark val="none"/>
        <c:tickLblPos val="nextTo"/>
        <c:crossAx val="229664160"/>
        <c:crosses val="autoZero"/>
        <c:crossBetween val="between"/>
      </c:valAx>
    </c:plotArea>
    <c:plotVisOnly val="1"/>
    <c:dispBlanksAs val="gap"/>
    <c:showDLblsOverMax val="0"/>
  </c:chart>
  <c:txPr>
    <a:bodyPr/>
    <a:lstStyle/>
    <a:p>
      <a:pPr>
        <a:defRPr sz="1800"/>
      </a:pPr>
      <a:endParaRPr lang="es-MX"/>
    </a:p>
  </c:txPr>
  <c:externalData r:id="rId1">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0"/>
      <c:rotY val="0"/>
      <c:rAngAx val="0"/>
      <c:perspective val="0"/>
    </c:view3D>
    <c:floor>
      <c:thickness val="0"/>
    </c:floor>
    <c:sideWall>
      <c:thickness val="0"/>
    </c:sideWall>
    <c:backWall>
      <c:thickness val="0"/>
    </c:backWall>
    <c:plotArea>
      <c:layout>
        <c:manualLayout>
          <c:layoutTarget val="inner"/>
          <c:xMode val="edge"/>
          <c:yMode val="edge"/>
          <c:x val="2.255719490677854E-2"/>
          <c:y val="3.7452039188836089E-3"/>
          <c:w val="0.50633983838907737"/>
          <c:h val="0.97880804475869754"/>
        </c:manualLayout>
      </c:layout>
      <c:bar3DChart>
        <c:barDir val="bar"/>
        <c:grouping val="clustered"/>
        <c:varyColors val="0"/>
        <c:ser>
          <c:idx val="0"/>
          <c:order val="0"/>
          <c:tx>
            <c:strRef>
              <c:f>Hoja1!$B$1</c:f>
              <c:strCache>
                <c:ptCount val="1"/>
                <c:pt idx="0">
                  <c:v>Serie 1</c:v>
                </c:pt>
              </c:strCache>
            </c:strRef>
          </c:tx>
          <c:spPr>
            <a:solidFill>
              <a:srgbClr val="003300"/>
            </a:solidFill>
            <a:ln>
              <a:solidFill>
                <a:schemeClr val="tx1">
                  <a:lumMod val="95000"/>
                  <a:lumOff val="5000"/>
                </a:schemeClr>
              </a:solidFill>
            </a:ln>
            <a:scene3d>
              <a:camera prst="orthographicFront"/>
              <a:lightRig rig="threePt" dir="t"/>
            </a:scene3d>
            <a:sp3d>
              <a:bevelT w="0" h="0"/>
            </a:sp3d>
          </c:spPr>
          <c:invertIfNegative val="0"/>
          <c:dPt>
            <c:idx val="0"/>
            <c:invertIfNegative val="0"/>
            <c:bubble3D val="0"/>
            <c:extLst>
              <c:ext xmlns:c16="http://schemas.microsoft.com/office/drawing/2014/chart" uri="{C3380CC4-5D6E-409C-BE32-E72D297353CC}">
                <c16:uniqueId val="{00000000-E9B6-4D70-9A3A-507724B4E33F}"/>
              </c:ext>
            </c:extLst>
          </c:dPt>
          <c:dPt>
            <c:idx val="1"/>
            <c:invertIfNegative val="0"/>
            <c:bubble3D val="0"/>
            <c:extLst>
              <c:ext xmlns:c16="http://schemas.microsoft.com/office/drawing/2014/chart" uri="{C3380CC4-5D6E-409C-BE32-E72D297353CC}">
                <c16:uniqueId val="{00000001-E9B6-4D70-9A3A-507724B4E33F}"/>
              </c:ext>
            </c:extLst>
          </c:dPt>
          <c:dPt>
            <c:idx val="2"/>
            <c:invertIfNegative val="0"/>
            <c:bubble3D val="0"/>
            <c:extLst>
              <c:ext xmlns:c16="http://schemas.microsoft.com/office/drawing/2014/chart" uri="{C3380CC4-5D6E-409C-BE32-E72D297353CC}">
                <c16:uniqueId val="{00000002-E9B6-4D70-9A3A-507724B4E33F}"/>
              </c:ext>
            </c:extLst>
          </c:dPt>
          <c:dLbls>
            <c:spPr>
              <a:noFill/>
              <a:ln>
                <a:noFill/>
              </a:ln>
              <a:effectLst/>
            </c:spPr>
            <c:txPr>
              <a:bodyPr/>
              <a:lstStyle/>
              <a:p>
                <a:pPr algn="ctr">
                  <a:defRPr lang="es-MX" sz="1100" b="1" i="0" u="none" strike="noStrike" kern="1200" baseline="0">
                    <a:solidFill>
                      <a:schemeClr val="tx1">
                        <a:lumMod val="75000"/>
                        <a:lumOff val="25000"/>
                      </a:schemeClr>
                    </a:solidFill>
                    <a:effectLst/>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Hoja1!$A$2:$A$11</c:f>
              <c:strCache>
                <c:ptCount val="10"/>
                <c:pt idx="0">
                  <c:v>Material de desecho</c:v>
                </c:pt>
                <c:pt idx="1">
                  <c:v>Lámina de cartón</c:v>
                </c:pt>
                <c:pt idx="2">
                  <c:v>Lámina de asbesto o metálica</c:v>
                </c:pt>
                <c:pt idx="3">
                  <c:v>Carrizo, bambú o palma</c:v>
                </c:pt>
                <c:pt idx="4">
                  <c:v>Embarro o bajareque</c:v>
                </c:pt>
                <c:pt idx="5">
                  <c:v>Madera </c:v>
                </c:pt>
                <c:pt idx="6">
                  <c:v>Adobe</c:v>
                </c:pt>
                <c:pt idx="7">
                  <c:v>Tabique, ladrillo, block, piedra, cantera, cemento o concreto</c:v>
                </c:pt>
                <c:pt idx="8">
                  <c:v>Otro, ¿cuál?</c:v>
                </c:pt>
                <c:pt idx="9">
                  <c:v>Nc</c:v>
                </c:pt>
              </c:strCache>
            </c:strRef>
          </c:cat>
          <c:val>
            <c:numRef>
              <c:f>Hoja1!$B$2:$B$11</c:f>
              <c:numCache>
                <c:formatCode>###0.0%</c:formatCode>
                <c:ptCount val="10"/>
                <c:pt idx="0">
                  <c:v>0</c:v>
                </c:pt>
                <c:pt idx="1">
                  <c:v>0</c:v>
                </c:pt>
                <c:pt idx="2">
                  <c:v>0.02</c:v>
                </c:pt>
                <c:pt idx="3">
                  <c:v>0</c:v>
                </c:pt>
                <c:pt idx="4">
                  <c:v>0</c:v>
                </c:pt>
                <c:pt idx="5">
                  <c:v>0.01</c:v>
                </c:pt>
                <c:pt idx="6">
                  <c:v>0.01</c:v>
                </c:pt>
                <c:pt idx="7">
                  <c:v>0.96</c:v>
                </c:pt>
                <c:pt idx="8">
                  <c:v>0</c:v>
                </c:pt>
                <c:pt idx="9">
                  <c:v>0</c:v>
                </c:pt>
              </c:numCache>
            </c:numRef>
          </c:val>
          <c:shape val="cylinder"/>
          <c:extLst>
            <c:ext xmlns:c16="http://schemas.microsoft.com/office/drawing/2014/chart" uri="{C3380CC4-5D6E-409C-BE32-E72D297353CC}">
              <c16:uniqueId val="{00000003-E9B6-4D70-9A3A-507724B4E33F}"/>
            </c:ext>
          </c:extLst>
        </c:ser>
        <c:dLbls>
          <c:showLegendKey val="0"/>
          <c:showVal val="0"/>
          <c:showCatName val="0"/>
          <c:showSerName val="0"/>
          <c:showPercent val="0"/>
          <c:showBubbleSize val="0"/>
        </c:dLbls>
        <c:gapWidth val="25"/>
        <c:gapDepth val="138"/>
        <c:shape val="box"/>
        <c:axId val="229664160"/>
        <c:axId val="229664552"/>
        <c:axId val="0"/>
      </c:bar3DChart>
      <c:catAx>
        <c:axId val="229664160"/>
        <c:scaling>
          <c:orientation val="maxMin"/>
        </c:scaling>
        <c:delete val="1"/>
        <c:axPos val="l"/>
        <c:numFmt formatCode="General" sourceLinked="0"/>
        <c:majorTickMark val="out"/>
        <c:minorTickMark val="none"/>
        <c:tickLblPos val="nextTo"/>
        <c:crossAx val="229664552"/>
        <c:crosses val="autoZero"/>
        <c:auto val="1"/>
        <c:lblAlgn val="ctr"/>
        <c:lblOffset val="100"/>
        <c:noMultiLvlLbl val="0"/>
      </c:catAx>
      <c:valAx>
        <c:axId val="229664552"/>
        <c:scaling>
          <c:orientation val="minMax"/>
          <c:max val="1"/>
        </c:scaling>
        <c:delete val="1"/>
        <c:axPos val="t"/>
        <c:numFmt formatCode="###0.0%" sourceLinked="1"/>
        <c:majorTickMark val="out"/>
        <c:minorTickMark val="none"/>
        <c:tickLblPos val="nextTo"/>
        <c:crossAx val="229664160"/>
        <c:crosses val="autoZero"/>
        <c:crossBetween val="between"/>
      </c:valAx>
      <c:spPr>
        <a:noFill/>
        <a:ln w="25400">
          <a:noFill/>
        </a:ln>
      </c:spPr>
    </c:plotArea>
    <c:plotVisOnly val="1"/>
    <c:dispBlanksAs val="gap"/>
    <c:showDLblsOverMax val="0"/>
  </c:chart>
  <c:txPr>
    <a:bodyPr/>
    <a:lstStyle/>
    <a:p>
      <a:pPr>
        <a:defRPr sz="1800"/>
      </a:pPr>
      <a:endParaRPr lang="es-MX"/>
    </a:p>
  </c:txPr>
  <c:externalData r:id="rId1">
    <c:autoUpdate val="0"/>
  </c:externalData>
</c:chartSpace>
</file>

<file path=ppt/charts/chart9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0"/>
      <c:rotY val="0"/>
      <c:rAngAx val="0"/>
      <c:perspective val="0"/>
    </c:view3D>
    <c:floor>
      <c:thickness val="0"/>
    </c:floor>
    <c:sideWall>
      <c:thickness val="0"/>
    </c:sideWall>
    <c:backWall>
      <c:thickness val="0"/>
    </c:backWall>
    <c:plotArea>
      <c:layout>
        <c:manualLayout>
          <c:layoutTarget val="inner"/>
          <c:xMode val="edge"/>
          <c:yMode val="edge"/>
          <c:x val="7.8505121669814465E-3"/>
          <c:y val="3.7452039188836089E-3"/>
          <c:w val="0.75065827942132513"/>
          <c:h val="0.96627898152161495"/>
        </c:manualLayout>
      </c:layout>
      <c:bar3DChart>
        <c:barDir val="bar"/>
        <c:grouping val="clustered"/>
        <c:varyColors val="0"/>
        <c:ser>
          <c:idx val="0"/>
          <c:order val="0"/>
          <c:tx>
            <c:strRef>
              <c:f>Hoja1!$B$1</c:f>
              <c:strCache>
                <c:ptCount val="1"/>
                <c:pt idx="0">
                  <c:v>Serie 1</c:v>
                </c:pt>
              </c:strCache>
            </c:strRef>
          </c:tx>
          <c:spPr>
            <a:solidFill>
              <a:srgbClr val="003300"/>
            </a:solidFill>
            <a:ln>
              <a:solidFill>
                <a:schemeClr val="tx1">
                  <a:lumMod val="95000"/>
                  <a:lumOff val="5000"/>
                </a:schemeClr>
              </a:solidFill>
            </a:ln>
            <a:scene3d>
              <a:camera prst="orthographicFront"/>
              <a:lightRig rig="threePt" dir="t"/>
            </a:scene3d>
            <a:sp3d>
              <a:bevelT w="0" h="0"/>
            </a:sp3d>
          </c:spPr>
          <c:invertIfNegative val="0"/>
          <c:dPt>
            <c:idx val="0"/>
            <c:invertIfNegative val="0"/>
            <c:bubble3D val="0"/>
            <c:extLst>
              <c:ext xmlns:c16="http://schemas.microsoft.com/office/drawing/2014/chart" uri="{C3380CC4-5D6E-409C-BE32-E72D297353CC}">
                <c16:uniqueId val="{00000000-B812-4B8A-87AF-38DAFCA00752}"/>
              </c:ext>
            </c:extLst>
          </c:dPt>
          <c:dPt>
            <c:idx val="1"/>
            <c:invertIfNegative val="0"/>
            <c:bubble3D val="0"/>
            <c:extLst>
              <c:ext xmlns:c16="http://schemas.microsoft.com/office/drawing/2014/chart" uri="{C3380CC4-5D6E-409C-BE32-E72D297353CC}">
                <c16:uniqueId val="{00000001-B812-4B8A-87AF-38DAFCA00752}"/>
              </c:ext>
            </c:extLst>
          </c:dPt>
          <c:dPt>
            <c:idx val="2"/>
            <c:invertIfNegative val="0"/>
            <c:bubble3D val="0"/>
            <c:extLst>
              <c:ext xmlns:c16="http://schemas.microsoft.com/office/drawing/2014/chart" uri="{C3380CC4-5D6E-409C-BE32-E72D297353CC}">
                <c16:uniqueId val="{00000002-B812-4B8A-87AF-38DAFCA00752}"/>
              </c:ext>
            </c:extLst>
          </c:dPt>
          <c:dLbls>
            <c:spPr>
              <a:noFill/>
              <a:ln>
                <a:noFill/>
              </a:ln>
              <a:effectLst/>
            </c:spPr>
            <c:txPr>
              <a:bodyPr vertOverflow="overflow" horzOverflow="overflow">
                <a:noAutofit/>
              </a:bodyPr>
              <a:lstStyle/>
              <a:p>
                <a:pPr algn="ctr">
                  <a:defRPr lang="es-MX" sz="1100" b="1" i="0" u="none" strike="noStrike" kern="1200" baseline="0">
                    <a:solidFill>
                      <a:schemeClr val="tx1">
                        <a:lumMod val="75000"/>
                        <a:lumOff val="25000"/>
                      </a:schemeClr>
                    </a:solidFill>
                    <a:effectLst/>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pPr xmlns:c15="http://schemas.microsoft.com/office/drawing/2012/chart">
                  <a:prstGeom prst="rect">
                    <a:avLst/>
                  </a:prstGeom>
                </c15:spPr>
                <c15:layout/>
                <c15:showLeaderLines val="0"/>
              </c:ext>
            </c:extLst>
          </c:dLbls>
          <c:cat>
            <c:strRef>
              <c:f>Hoja1!$A$2:$A$9</c:f>
              <c:strCache>
                <c:ptCount val="8"/>
                <c:pt idx="0">
                  <c:v>Propia y totalmente pagada </c:v>
                </c:pt>
                <c:pt idx="1">
                  <c:v>Propia y la está pagando </c:v>
                </c:pt>
                <c:pt idx="2">
                  <c:v>Propia y está hipotecada </c:v>
                </c:pt>
                <c:pt idx="3">
                  <c:v>Rentada o alquilada </c:v>
                </c:pt>
                <c:pt idx="4">
                  <c:v>Prestada o la está cuidando </c:v>
                </c:pt>
                <c:pt idx="5">
                  <c:v>Intestada o está en litigio </c:v>
                </c:pt>
                <c:pt idx="6">
                  <c:v>Otra situación ¿cuál? </c:v>
                </c:pt>
                <c:pt idx="7">
                  <c:v>NS/NC</c:v>
                </c:pt>
              </c:strCache>
            </c:strRef>
          </c:cat>
          <c:val>
            <c:numRef>
              <c:f>Hoja1!$B$2:$B$9</c:f>
              <c:numCache>
                <c:formatCode>###0.0%</c:formatCode>
                <c:ptCount val="8"/>
                <c:pt idx="0">
                  <c:v>0.64200000000000002</c:v>
                </c:pt>
                <c:pt idx="1">
                  <c:v>7.6999999999999999E-2</c:v>
                </c:pt>
                <c:pt idx="3">
                  <c:v>0.14899999999999999</c:v>
                </c:pt>
                <c:pt idx="4">
                  <c:v>9.5000000000000001E-2</c:v>
                </c:pt>
                <c:pt idx="5">
                  <c:v>1.7999999999999999E-2</c:v>
                </c:pt>
                <c:pt idx="6">
                  <c:v>1.9E-2</c:v>
                </c:pt>
              </c:numCache>
            </c:numRef>
          </c:val>
          <c:shape val="cylinder"/>
          <c:extLst>
            <c:ext xmlns:c16="http://schemas.microsoft.com/office/drawing/2014/chart" uri="{C3380CC4-5D6E-409C-BE32-E72D297353CC}">
              <c16:uniqueId val="{00000008-B812-4B8A-87AF-38DAFCA00752}"/>
            </c:ext>
          </c:extLst>
        </c:ser>
        <c:dLbls>
          <c:showLegendKey val="0"/>
          <c:showVal val="0"/>
          <c:showCatName val="0"/>
          <c:showSerName val="0"/>
          <c:showPercent val="0"/>
          <c:showBubbleSize val="0"/>
        </c:dLbls>
        <c:gapWidth val="25"/>
        <c:gapDepth val="138"/>
        <c:shape val="box"/>
        <c:axId val="229664160"/>
        <c:axId val="229664552"/>
        <c:axId val="0"/>
      </c:bar3DChart>
      <c:catAx>
        <c:axId val="229664160"/>
        <c:scaling>
          <c:orientation val="maxMin"/>
        </c:scaling>
        <c:delete val="1"/>
        <c:axPos val="l"/>
        <c:numFmt formatCode="General" sourceLinked="0"/>
        <c:majorTickMark val="out"/>
        <c:minorTickMark val="none"/>
        <c:tickLblPos val="nextTo"/>
        <c:crossAx val="229664552"/>
        <c:crosses val="autoZero"/>
        <c:auto val="1"/>
        <c:lblAlgn val="ctr"/>
        <c:lblOffset val="100"/>
        <c:noMultiLvlLbl val="0"/>
      </c:catAx>
      <c:valAx>
        <c:axId val="229664552"/>
        <c:scaling>
          <c:orientation val="minMax"/>
          <c:max val="1"/>
        </c:scaling>
        <c:delete val="1"/>
        <c:axPos val="t"/>
        <c:numFmt formatCode="###0.0%" sourceLinked="1"/>
        <c:majorTickMark val="out"/>
        <c:minorTickMark val="none"/>
        <c:tickLblPos val="nextTo"/>
        <c:crossAx val="229664160"/>
        <c:crosses val="autoZero"/>
        <c:crossBetween val="between"/>
      </c:valAx>
    </c:plotArea>
    <c:plotVisOnly val="1"/>
    <c:dispBlanksAs val="gap"/>
    <c:showDLblsOverMax val="0"/>
  </c:chart>
  <c:txPr>
    <a:bodyPr/>
    <a:lstStyle/>
    <a:p>
      <a:pPr>
        <a:defRPr sz="1800"/>
      </a:pPr>
      <a:endParaRPr lang="es-MX"/>
    </a:p>
  </c:txPr>
  <c:externalData r:id="rId1">
    <c:autoUpdate val="0"/>
  </c:externalData>
</c:chartSpace>
</file>

<file path=ppt/charts/chart9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0"/>
      <c:rotY val="0"/>
      <c:rAngAx val="0"/>
      <c:perspective val="0"/>
    </c:view3D>
    <c:floor>
      <c:thickness val="0"/>
    </c:floor>
    <c:sideWall>
      <c:thickness val="0"/>
    </c:sideWall>
    <c:backWall>
      <c:thickness val="0"/>
    </c:backWall>
    <c:plotArea>
      <c:layout>
        <c:manualLayout>
          <c:layoutTarget val="inner"/>
          <c:xMode val="edge"/>
          <c:yMode val="edge"/>
          <c:x val="7.8505121669814465E-3"/>
          <c:y val="3.7452039188836089E-3"/>
          <c:w val="0.75065827942132513"/>
          <c:h val="0.96627898152161495"/>
        </c:manualLayout>
      </c:layout>
      <c:bar3DChart>
        <c:barDir val="bar"/>
        <c:grouping val="clustered"/>
        <c:varyColors val="0"/>
        <c:ser>
          <c:idx val="0"/>
          <c:order val="0"/>
          <c:tx>
            <c:strRef>
              <c:f>Hoja1!$B$1</c:f>
              <c:strCache>
                <c:ptCount val="1"/>
                <c:pt idx="0">
                  <c:v>Serie 1</c:v>
                </c:pt>
              </c:strCache>
            </c:strRef>
          </c:tx>
          <c:spPr>
            <a:solidFill>
              <a:srgbClr val="003300"/>
            </a:solidFill>
            <a:ln>
              <a:solidFill>
                <a:schemeClr val="tx1">
                  <a:lumMod val="95000"/>
                  <a:lumOff val="5000"/>
                </a:schemeClr>
              </a:solidFill>
            </a:ln>
            <a:scene3d>
              <a:camera prst="orthographicFront"/>
              <a:lightRig rig="threePt" dir="t"/>
            </a:scene3d>
            <a:sp3d>
              <a:bevelT w="0" h="0"/>
            </a:sp3d>
          </c:spPr>
          <c:invertIfNegative val="0"/>
          <c:dPt>
            <c:idx val="0"/>
            <c:invertIfNegative val="0"/>
            <c:bubble3D val="0"/>
            <c:extLst>
              <c:ext xmlns:c16="http://schemas.microsoft.com/office/drawing/2014/chart" uri="{C3380CC4-5D6E-409C-BE32-E72D297353CC}">
                <c16:uniqueId val="{00000000-4386-4F92-8ADC-AB91A6A735A7}"/>
              </c:ext>
            </c:extLst>
          </c:dPt>
          <c:dPt>
            <c:idx val="1"/>
            <c:invertIfNegative val="0"/>
            <c:bubble3D val="0"/>
            <c:extLst>
              <c:ext xmlns:c16="http://schemas.microsoft.com/office/drawing/2014/chart" uri="{C3380CC4-5D6E-409C-BE32-E72D297353CC}">
                <c16:uniqueId val="{00000001-4386-4F92-8ADC-AB91A6A735A7}"/>
              </c:ext>
            </c:extLst>
          </c:dPt>
          <c:dPt>
            <c:idx val="2"/>
            <c:invertIfNegative val="0"/>
            <c:bubble3D val="0"/>
            <c:extLst>
              <c:ext xmlns:c16="http://schemas.microsoft.com/office/drawing/2014/chart" uri="{C3380CC4-5D6E-409C-BE32-E72D297353CC}">
                <c16:uniqueId val="{00000002-4386-4F92-8ADC-AB91A6A735A7}"/>
              </c:ext>
            </c:extLst>
          </c:dPt>
          <c:dLbls>
            <c:spPr>
              <a:noFill/>
              <a:ln>
                <a:noFill/>
              </a:ln>
              <a:effectLst/>
            </c:spPr>
            <c:txPr>
              <a:bodyPr vertOverflow="overflow" horzOverflow="overflow">
                <a:noAutofit/>
              </a:bodyPr>
              <a:lstStyle/>
              <a:p>
                <a:pPr algn="ctr">
                  <a:defRPr lang="es-MX" sz="1100" b="1" i="0" u="none" strike="noStrike" kern="1200" baseline="0">
                    <a:solidFill>
                      <a:schemeClr val="tx1">
                        <a:lumMod val="75000"/>
                        <a:lumOff val="25000"/>
                      </a:schemeClr>
                    </a:solidFill>
                    <a:effectLst/>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pPr xmlns:c15="http://schemas.microsoft.com/office/drawing/2012/chart">
                  <a:prstGeom prst="rect">
                    <a:avLst/>
                  </a:prstGeom>
                </c15:spPr>
                <c15:layout/>
                <c15:showLeaderLines val="0"/>
              </c:ext>
            </c:extLst>
          </c:dLbls>
          <c:cat>
            <c:strRef>
              <c:f>Hoja1!$A$2:$A$9</c:f>
              <c:strCache>
                <c:ptCount val="8"/>
                <c:pt idx="0">
                  <c:v>Propia y totalmente pagada </c:v>
                </c:pt>
                <c:pt idx="1">
                  <c:v>Propia y la está pagando </c:v>
                </c:pt>
                <c:pt idx="2">
                  <c:v>Propia y está hipotecada </c:v>
                </c:pt>
                <c:pt idx="3">
                  <c:v>Rentada o alquilada </c:v>
                </c:pt>
                <c:pt idx="4">
                  <c:v>Prestada o la está cuidando </c:v>
                </c:pt>
                <c:pt idx="5">
                  <c:v>Intestada o está en litigio </c:v>
                </c:pt>
                <c:pt idx="6">
                  <c:v>Otra situación ¿cuál? </c:v>
                </c:pt>
                <c:pt idx="7">
                  <c:v>NS/NC</c:v>
                </c:pt>
              </c:strCache>
            </c:strRef>
          </c:cat>
          <c:val>
            <c:numRef>
              <c:f>Hoja1!$B$2:$B$9</c:f>
              <c:numCache>
                <c:formatCode>###0.0%</c:formatCode>
                <c:ptCount val="8"/>
                <c:pt idx="0">
                  <c:v>0.53300000000000003</c:v>
                </c:pt>
                <c:pt idx="1">
                  <c:v>0.11899999999999999</c:v>
                </c:pt>
                <c:pt idx="2">
                  <c:v>1.7000000000000001E-2</c:v>
                </c:pt>
                <c:pt idx="3">
                  <c:v>0.249</c:v>
                </c:pt>
                <c:pt idx="4">
                  <c:v>5.0999999999999997E-2</c:v>
                </c:pt>
                <c:pt idx="5">
                  <c:v>1.6E-2</c:v>
                </c:pt>
                <c:pt idx="6">
                  <c:v>7.0000000000000001E-3</c:v>
                </c:pt>
                <c:pt idx="7">
                  <c:v>7.0000000000000001E-3</c:v>
                </c:pt>
              </c:numCache>
            </c:numRef>
          </c:val>
          <c:shape val="cylinder"/>
          <c:extLst>
            <c:ext xmlns:c16="http://schemas.microsoft.com/office/drawing/2014/chart" uri="{C3380CC4-5D6E-409C-BE32-E72D297353CC}">
              <c16:uniqueId val="{00000008-4386-4F92-8ADC-AB91A6A735A7}"/>
            </c:ext>
          </c:extLst>
        </c:ser>
        <c:dLbls>
          <c:showLegendKey val="0"/>
          <c:showVal val="0"/>
          <c:showCatName val="0"/>
          <c:showSerName val="0"/>
          <c:showPercent val="0"/>
          <c:showBubbleSize val="0"/>
        </c:dLbls>
        <c:gapWidth val="25"/>
        <c:gapDepth val="138"/>
        <c:shape val="box"/>
        <c:axId val="229664160"/>
        <c:axId val="229664552"/>
        <c:axId val="0"/>
      </c:bar3DChart>
      <c:catAx>
        <c:axId val="229664160"/>
        <c:scaling>
          <c:orientation val="maxMin"/>
        </c:scaling>
        <c:delete val="1"/>
        <c:axPos val="l"/>
        <c:numFmt formatCode="General" sourceLinked="0"/>
        <c:majorTickMark val="out"/>
        <c:minorTickMark val="none"/>
        <c:tickLblPos val="nextTo"/>
        <c:crossAx val="229664552"/>
        <c:crosses val="autoZero"/>
        <c:auto val="1"/>
        <c:lblAlgn val="ctr"/>
        <c:lblOffset val="100"/>
        <c:noMultiLvlLbl val="0"/>
      </c:catAx>
      <c:valAx>
        <c:axId val="229664552"/>
        <c:scaling>
          <c:orientation val="minMax"/>
          <c:max val="1"/>
        </c:scaling>
        <c:delete val="1"/>
        <c:axPos val="t"/>
        <c:numFmt formatCode="###0.0%" sourceLinked="1"/>
        <c:majorTickMark val="out"/>
        <c:minorTickMark val="none"/>
        <c:tickLblPos val="nextTo"/>
        <c:crossAx val="229664160"/>
        <c:crosses val="autoZero"/>
        <c:crossBetween val="between"/>
      </c:valAx>
    </c:plotArea>
    <c:plotVisOnly val="1"/>
    <c:dispBlanksAs val="gap"/>
    <c:showDLblsOverMax val="0"/>
  </c:chart>
  <c:txPr>
    <a:bodyPr/>
    <a:lstStyle/>
    <a:p>
      <a:pPr>
        <a:defRPr sz="1800"/>
      </a:pPr>
      <a:endParaRPr lang="es-MX"/>
    </a:p>
  </c:txPr>
  <c:externalData r:id="rId1">
    <c:autoUpdate val="0"/>
  </c:externalData>
</c:chartSpace>
</file>

<file path=ppt/charts/chart9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0"/>
      <c:rotY val="0"/>
      <c:rAngAx val="0"/>
      <c:perspective val="0"/>
    </c:view3D>
    <c:floor>
      <c:thickness val="0"/>
    </c:floor>
    <c:sideWall>
      <c:thickness val="0"/>
    </c:sideWall>
    <c:backWall>
      <c:thickness val="0"/>
    </c:backWall>
    <c:plotArea>
      <c:layout>
        <c:manualLayout>
          <c:layoutTarget val="inner"/>
          <c:xMode val="edge"/>
          <c:yMode val="edge"/>
          <c:x val="7.8505121669814465E-3"/>
          <c:y val="3.7452039188836089E-3"/>
          <c:w val="0.62622944961922089"/>
          <c:h val="0.96627898152161495"/>
        </c:manualLayout>
      </c:layout>
      <c:bar3DChart>
        <c:barDir val="bar"/>
        <c:grouping val="clustered"/>
        <c:varyColors val="0"/>
        <c:ser>
          <c:idx val="0"/>
          <c:order val="0"/>
          <c:tx>
            <c:strRef>
              <c:f>Hoja1!$B$1</c:f>
              <c:strCache>
                <c:ptCount val="1"/>
                <c:pt idx="0">
                  <c:v>Serie 1</c:v>
                </c:pt>
              </c:strCache>
            </c:strRef>
          </c:tx>
          <c:spPr>
            <a:solidFill>
              <a:schemeClr val="accent5">
                <a:lumMod val="50000"/>
              </a:schemeClr>
            </a:solidFill>
            <a:ln>
              <a:solidFill>
                <a:schemeClr val="tx1">
                  <a:lumMod val="95000"/>
                  <a:lumOff val="5000"/>
                </a:schemeClr>
              </a:solidFill>
            </a:ln>
            <a:scene3d>
              <a:camera prst="orthographicFront"/>
              <a:lightRig rig="threePt" dir="t"/>
            </a:scene3d>
            <a:sp3d>
              <a:bevelT w="0" h="0"/>
            </a:sp3d>
          </c:spPr>
          <c:invertIfNegative val="0"/>
          <c:dPt>
            <c:idx val="0"/>
            <c:invertIfNegative val="0"/>
            <c:bubble3D val="0"/>
            <c:extLst>
              <c:ext xmlns:c16="http://schemas.microsoft.com/office/drawing/2014/chart" uri="{C3380CC4-5D6E-409C-BE32-E72D297353CC}">
                <c16:uniqueId val="{00000000-3621-4E81-A47A-E22FA899EB1B}"/>
              </c:ext>
            </c:extLst>
          </c:dPt>
          <c:dPt>
            <c:idx val="1"/>
            <c:invertIfNegative val="0"/>
            <c:bubble3D val="0"/>
            <c:extLst>
              <c:ext xmlns:c16="http://schemas.microsoft.com/office/drawing/2014/chart" uri="{C3380CC4-5D6E-409C-BE32-E72D297353CC}">
                <c16:uniqueId val="{00000001-3621-4E81-A47A-E22FA899EB1B}"/>
              </c:ext>
            </c:extLst>
          </c:dPt>
          <c:dPt>
            <c:idx val="2"/>
            <c:invertIfNegative val="0"/>
            <c:bubble3D val="0"/>
            <c:extLst>
              <c:ext xmlns:c16="http://schemas.microsoft.com/office/drawing/2014/chart" uri="{C3380CC4-5D6E-409C-BE32-E72D297353CC}">
                <c16:uniqueId val="{00000002-3621-4E81-A47A-E22FA899EB1B}"/>
              </c:ext>
            </c:extLst>
          </c:dPt>
          <c:dLbls>
            <c:dLbl>
              <c:idx val="0"/>
              <c:layout>
                <c:manualLayout>
                  <c:x val="-7.3193531766569111E-3"/>
                  <c:y val="4.6890997629973905E-3"/>
                </c:manualLayout>
              </c:layout>
              <c:showLegendKey val="0"/>
              <c:showVal val="1"/>
              <c:showCatName val="0"/>
              <c:showSerName val="0"/>
              <c:showPercent val="0"/>
              <c:showBubbleSize val="0"/>
              <c:extLst>
                <c:ext xmlns:c15="http://schemas.microsoft.com/office/drawing/2012/chart" uri="{CE6537A1-D6FC-4f65-9D91-7224C49458BB}">
                  <c15:layout>
                    <c:manualLayout>
                      <c:w val="0.2845764515084207"/>
                      <c:h val="6.4264112251879238E-2"/>
                    </c:manualLayout>
                  </c15:layout>
                </c:ext>
                <c:ext xmlns:c16="http://schemas.microsoft.com/office/drawing/2014/chart" uri="{C3380CC4-5D6E-409C-BE32-E72D297353CC}">
                  <c16:uniqueId val="{00000000-3621-4E81-A47A-E22FA899EB1B}"/>
                </c:ext>
              </c:extLst>
            </c:dLbl>
            <c:dLbl>
              <c:idx val="10"/>
              <c:layout>
                <c:manualLayout>
                  <c:x val="-3.6596477719773729E-2"/>
                  <c:y val="-2.3445498814986952E-3"/>
                </c:manualLayout>
              </c:layout>
              <c:showLegendKey val="0"/>
              <c:showVal val="1"/>
              <c:showCatName val="0"/>
              <c:showSerName val="0"/>
              <c:showPercent val="0"/>
              <c:showBubbleSize val="0"/>
              <c:extLst>
                <c:ext xmlns:c15="http://schemas.microsoft.com/office/drawing/2012/chart" uri="{CE6537A1-D6FC-4f65-9D91-7224C49458BB}">
                  <c15:layout>
                    <c:manualLayout>
                      <c:w val="0.26261839197844994"/>
                      <c:h val="6.4264112251879238E-2"/>
                    </c:manualLayout>
                  </c15:layout>
                </c:ext>
                <c:ext xmlns:c16="http://schemas.microsoft.com/office/drawing/2014/chart" uri="{C3380CC4-5D6E-409C-BE32-E72D297353CC}">
                  <c16:uniqueId val="{0000000C-7C92-488F-91F2-387EBCCB2259}"/>
                </c:ext>
              </c:extLst>
            </c:dLbl>
            <c:spPr>
              <a:noFill/>
              <a:ln>
                <a:noFill/>
              </a:ln>
              <a:effectLst/>
            </c:spPr>
            <c:txPr>
              <a:bodyPr vertOverflow="overflow" horzOverflow="overflow">
                <a:noAutofit/>
              </a:bodyPr>
              <a:lstStyle/>
              <a:p>
                <a:pPr algn="ctr">
                  <a:defRPr lang="es-MX" sz="1000" b="1" i="0" u="none" strike="noStrike" kern="1200" baseline="0">
                    <a:solidFill>
                      <a:schemeClr val="tx1">
                        <a:lumMod val="75000"/>
                        <a:lumOff val="25000"/>
                      </a:schemeClr>
                    </a:solidFill>
                    <a:effectLst/>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pPr xmlns:c15="http://schemas.microsoft.com/office/drawing/2012/chart">
                  <a:prstGeom prst="rect">
                    <a:avLst/>
                  </a:prstGeom>
                </c15:spPr>
                <c15:layout/>
                <c15:showLeaderLines val="0"/>
              </c:ext>
            </c:extLst>
          </c:dLbls>
          <c:cat>
            <c:strRef>
              <c:f>Hoja1!$A$2:$A$19</c:f>
              <c:strCache>
                <c:ptCount val="18"/>
                <c:pt idx="0">
                  <c:v>Tinaco en la azotea</c:v>
                </c:pt>
                <c:pt idx="1">
                  <c:v>Cisterna o aljibe</c:v>
                </c:pt>
                <c:pt idx="2">
                  <c:v>Bomba de agua</c:v>
                </c:pt>
                <c:pt idx="3">
                  <c:v>Pileta, tanque o depósito de agua</c:v>
                </c:pt>
                <c:pt idx="4">
                  <c:v>Tanque de gas estacionario</c:v>
                </c:pt>
                <c:pt idx="5">
                  <c:v>Gas natural</c:v>
                </c:pt>
                <c:pt idx="6">
                  <c:v>Calentador de gas u otros</c:v>
                </c:pt>
                <c:pt idx="7">
                  <c:v>Regadera</c:v>
                </c:pt>
                <c:pt idx="8">
                  <c:v>Lavadero para lavar ropa </c:v>
                </c:pt>
                <c:pt idx="9">
                  <c:v>Fregadero o tarja para lavar trastes</c:v>
                </c:pt>
                <c:pt idx="10">
                  <c:v> Lavabo</c:v>
                </c:pt>
                <c:pt idx="11">
                  <c:v>Biodigestor de aguas residuales (es un contenedor sellado al que entra estiércol, desperdicios de comida, rastrojos de siembra y materia orgánica)</c:v>
                </c:pt>
                <c:pt idx="12">
                  <c:v>Paneles solares</c:v>
                </c:pt>
                <c:pt idx="13">
                  <c:v>Sistema de captación de agua de lluvia</c:v>
                </c:pt>
                <c:pt idx="14">
                  <c:v>Calentador solar de agua</c:v>
                </c:pt>
                <c:pt idx="15">
                  <c:v>Medidor de luz</c:v>
                </c:pt>
                <c:pt idx="16">
                  <c:v>Aire acondicionado</c:v>
                </c:pt>
                <c:pt idx="17">
                  <c:v> Calefacción</c:v>
                </c:pt>
              </c:strCache>
            </c:strRef>
          </c:cat>
          <c:val>
            <c:numRef>
              <c:f>Hoja1!$B$2:$B$19</c:f>
              <c:numCache>
                <c:formatCode>###0.0%</c:formatCode>
                <c:ptCount val="18"/>
                <c:pt idx="0">
                  <c:v>0.81</c:v>
                </c:pt>
                <c:pt idx="1">
                  <c:v>0.46</c:v>
                </c:pt>
                <c:pt idx="2">
                  <c:v>0.6</c:v>
                </c:pt>
                <c:pt idx="3">
                  <c:v>0.39</c:v>
                </c:pt>
                <c:pt idx="4">
                  <c:v>0.27</c:v>
                </c:pt>
                <c:pt idx="5">
                  <c:v>0.3</c:v>
                </c:pt>
                <c:pt idx="6">
                  <c:v>0.56000000000000005</c:v>
                </c:pt>
                <c:pt idx="7">
                  <c:v>0.76</c:v>
                </c:pt>
                <c:pt idx="8">
                  <c:v>0.91</c:v>
                </c:pt>
                <c:pt idx="9">
                  <c:v>0.75</c:v>
                </c:pt>
                <c:pt idx="10">
                  <c:v>0.75</c:v>
                </c:pt>
                <c:pt idx="11">
                  <c:v>0.06</c:v>
                </c:pt>
                <c:pt idx="12">
                  <c:v>0.04</c:v>
                </c:pt>
                <c:pt idx="13">
                  <c:v>0.06</c:v>
                </c:pt>
                <c:pt idx="14">
                  <c:v>0.1</c:v>
                </c:pt>
                <c:pt idx="15">
                  <c:v>0.91</c:v>
                </c:pt>
                <c:pt idx="16">
                  <c:v>0.03</c:v>
                </c:pt>
                <c:pt idx="17">
                  <c:v>0.02</c:v>
                </c:pt>
              </c:numCache>
            </c:numRef>
          </c:val>
          <c:shape val="cylinder"/>
          <c:extLst>
            <c:ext xmlns:c16="http://schemas.microsoft.com/office/drawing/2014/chart" uri="{C3380CC4-5D6E-409C-BE32-E72D297353CC}">
              <c16:uniqueId val="{00000003-3621-4E81-A47A-E22FA899EB1B}"/>
            </c:ext>
          </c:extLst>
        </c:ser>
        <c:dLbls>
          <c:showLegendKey val="0"/>
          <c:showVal val="0"/>
          <c:showCatName val="0"/>
          <c:showSerName val="0"/>
          <c:showPercent val="0"/>
          <c:showBubbleSize val="0"/>
        </c:dLbls>
        <c:gapWidth val="25"/>
        <c:gapDepth val="138"/>
        <c:shape val="box"/>
        <c:axId val="229664160"/>
        <c:axId val="229664552"/>
        <c:axId val="0"/>
      </c:bar3DChart>
      <c:catAx>
        <c:axId val="229664160"/>
        <c:scaling>
          <c:orientation val="maxMin"/>
        </c:scaling>
        <c:delete val="1"/>
        <c:axPos val="l"/>
        <c:numFmt formatCode="General" sourceLinked="0"/>
        <c:majorTickMark val="out"/>
        <c:minorTickMark val="none"/>
        <c:tickLblPos val="nextTo"/>
        <c:crossAx val="229664552"/>
        <c:crosses val="autoZero"/>
        <c:auto val="1"/>
        <c:lblAlgn val="ctr"/>
        <c:lblOffset val="100"/>
        <c:noMultiLvlLbl val="0"/>
      </c:catAx>
      <c:valAx>
        <c:axId val="229664552"/>
        <c:scaling>
          <c:orientation val="minMax"/>
          <c:max val="1"/>
        </c:scaling>
        <c:delete val="1"/>
        <c:axPos val="t"/>
        <c:numFmt formatCode="###0.0%" sourceLinked="1"/>
        <c:majorTickMark val="out"/>
        <c:minorTickMark val="none"/>
        <c:tickLblPos val="nextTo"/>
        <c:crossAx val="229664160"/>
        <c:crosses val="autoZero"/>
        <c:crossBetween val="between"/>
      </c:valAx>
    </c:plotArea>
    <c:plotVisOnly val="1"/>
    <c:dispBlanksAs val="gap"/>
    <c:showDLblsOverMax val="0"/>
  </c:chart>
  <c:txPr>
    <a:bodyPr/>
    <a:lstStyle/>
    <a:p>
      <a:pPr>
        <a:defRPr sz="1800"/>
      </a:pPr>
      <a:endParaRPr lang="es-MX"/>
    </a:p>
  </c:txPr>
  <c:externalData r:id="rId1">
    <c:autoUpdate val="0"/>
  </c:externalData>
</c:chartSpace>
</file>

<file path=ppt/charts/chart9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0"/>
      <c:rotY val="0"/>
      <c:rAngAx val="0"/>
      <c:perspective val="0"/>
    </c:view3D>
    <c:floor>
      <c:thickness val="0"/>
    </c:floor>
    <c:sideWall>
      <c:thickness val="0"/>
    </c:sideWall>
    <c:backWall>
      <c:thickness val="0"/>
    </c:backWall>
    <c:plotArea>
      <c:layout>
        <c:manualLayout>
          <c:layoutTarget val="inner"/>
          <c:xMode val="edge"/>
          <c:yMode val="edge"/>
          <c:x val="7.8505121669814465E-3"/>
          <c:y val="3.7452039188836089E-3"/>
          <c:w val="0.57499397738262237"/>
          <c:h val="0.96627898152161495"/>
        </c:manualLayout>
      </c:layout>
      <c:bar3DChart>
        <c:barDir val="bar"/>
        <c:grouping val="clustered"/>
        <c:varyColors val="0"/>
        <c:ser>
          <c:idx val="0"/>
          <c:order val="0"/>
          <c:tx>
            <c:strRef>
              <c:f>Hoja1!$B$1</c:f>
              <c:strCache>
                <c:ptCount val="1"/>
                <c:pt idx="0">
                  <c:v>Serie 1</c:v>
                </c:pt>
              </c:strCache>
            </c:strRef>
          </c:tx>
          <c:spPr>
            <a:solidFill>
              <a:schemeClr val="accent5">
                <a:lumMod val="50000"/>
              </a:schemeClr>
            </a:solidFill>
            <a:ln>
              <a:solidFill>
                <a:schemeClr val="tx1">
                  <a:lumMod val="95000"/>
                  <a:lumOff val="5000"/>
                </a:schemeClr>
              </a:solidFill>
            </a:ln>
            <a:scene3d>
              <a:camera prst="orthographicFront"/>
              <a:lightRig rig="threePt" dir="t"/>
            </a:scene3d>
            <a:sp3d>
              <a:bevelT w="0" h="0"/>
            </a:sp3d>
          </c:spPr>
          <c:invertIfNegative val="0"/>
          <c:dPt>
            <c:idx val="0"/>
            <c:invertIfNegative val="0"/>
            <c:bubble3D val="0"/>
            <c:extLst>
              <c:ext xmlns:c16="http://schemas.microsoft.com/office/drawing/2014/chart" uri="{C3380CC4-5D6E-409C-BE32-E72D297353CC}">
                <c16:uniqueId val="{00000000-0BED-4066-BBB2-9005BFDFA910}"/>
              </c:ext>
            </c:extLst>
          </c:dPt>
          <c:dPt>
            <c:idx val="1"/>
            <c:invertIfNegative val="0"/>
            <c:bubble3D val="0"/>
            <c:extLst>
              <c:ext xmlns:c16="http://schemas.microsoft.com/office/drawing/2014/chart" uri="{C3380CC4-5D6E-409C-BE32-E72D297353CC}">
                <c16:uniqueId val="{00000001-0BED-4066-BBB2-9005BFDFA910}"/>
              </c:ext>
            </c:extLst>
          </c:dPt>
          <c:dPt>
            <c:idx val="2"/>
            <c:invertIfNegative val="0"/>
            <c:bubble3D val="0"/>
            <c:extLst>
              <c:ext xmlns:c16="http://schemas.microsoft.com/office/drawing/2014/chart" uri="{C3380CC4-5D6E-409C-BE32-E72D297353CC}">
                <c16:uniqueId val="{00000002-0BED-4066-BBB2-9005BFDFA910}"/>
              </c:ext>
            </c:extLst>
          </c:dPt>
          <c:dLbls>
            <c:dLbl>
              <c:idx val="7"/>
              <c:layout>
                <c:manualLayout>
                  <c:x val="-3.6596477719773729E-2"/>
                  <c:y val="4.6549372023314698E-3"/>
                </c:manualLayout>
              </c:layout>
              <c:showLegendKey val="0"/>
              <c:showVal val="1"/>
              <c:showCatName val="0"/>
              <c:showSerName val="0"/>
              <c:showPercent val="0"/>
              <c:showBubbleSize val="0"/>
              <c:extLst>
                <c:ext xmlns:c15="http://schemas.microsoft.com/office/drawing/2012/chart" uri="{CE6537A1-D6FC-4f65-9D91-7224C49458BB}">
                  <c15:layout>
                    <c:manualLayout>
                      <c:w val="0.32117321739170518"/>
                      <c:h val="6.3795914357952205E-2"/>
                    </c:manualLayout>
                  </c15:layout>
                </c:ext>
                <c:ext xmlns:c16="http://schemas.microsoft.com/office/drawing/2014/chart" uri="{C3380CC4-5D6E-409C-BE32-E72D297353CC}">
                  <c16:uniqueId val="{00000007-0BED-4066-BBB2-9005BFDFA910}"/>
                </c:ext>
              </c:extLst>
            </c:dLbl>
            <c:dLbl>
              <c:idx val="8"/>
              <c:layout>
                <c:manualLayout>
                  <c:x val="-1.4638706353313822E-2"/>
                  <c:y val="9.3098744046628545E-3"/>
                </c:manualLayout>
              </c:layout>
              <c:showLegendKey val="0"/>
              <c:showVal val="1"/>
              <c:showCatName val="0"/>
              <c:showSerName val="0"/>
              <c:showPercent val="0"/>
              <c:showBubbleSize val="0"/>
              <c:extLst>
                <c:ext xmlns:c15="http://schemas.microsoft.com/office/drawing/2012/chart" uri="{CE6537A1-D6FC-4f65-9D91-7224C49458BB}">
                  <c15:layout>
                    <c:manualLayout>
                      <c:w val="0.2845764515084207"/>
                      <c:h val="6.3795914357952205E-2"/>
                    </c:manualLayout>
                  </c15:layout>
                </c:ext>
                <c:ext xmlns:c16="http://schemas.microsoft.com/office/drawing/2014/chart" uri="{C3380CC4-5D6E-409C-BE32-E72D297353CC}">
                  <c16:uniqueId val="{00000008-0BED-4066-BBB2-9005BFDFA910}"/>
                </c:ext>
              </c:extLst>
            </c:dLbl>
            <c:dLbl>
              <c:idx val="9"/>
              <c:layout>
                <c:manualLayout>
                  <c:x val="-2.9277124543116755E-2"/>
                  <c:y val="2.327651866409985E-3"/>
                </c:manualLayout>
              </c:layout>
              <c:showLegendKey val="0"/>
              <c:showVal val="1"/>
              <c:showCatName val="0"/>
              <c:showSerName val="0"/>
              <c:showPercent val="0"/>
              <c:showBubbleSize val="0"/>
              <c:extLst>
                <c:ext xmlns:c15="http://schemas.microsoft.com/office/drawing/2012/chart" uri="{CE6537A1-D6FC-4f65-9D91-7224C49458BB}">
                  <c15:layout>
                    <c:manualLayout>
                      <c:w val="0.32117321739170518"/>
                      <c:h val="6.3795914357952205E-2"/>
                    </c:manualLayout>
                  </c15:layout>
                </c:ext>
                <c:ext xmlns:c16="http://schemas.microsoft.com/office/drawing/2014/chart" uri="{C3380CC4-5D6E-409C-BE32-E72D297353CC}">
                  <c16:uniqueId val="{00000009-0BED-4066-BBB2-9005BFDFA910}"/>
                </c:ext>
              </c:extLst>
            </c:dLbl>
            <c:dLbl>
              <c:idx val="10"/>
              <c:layout>
                <c:manualLayout>
                  <c:x val="-4.3916119059941534E-2"/>
                  <c:y val="2.3274686011657136E-3"/>
                </c:manualLayout>
              </c:layout>
              <c:showLegendKey val="0"/>
              <c:showVal val="1"/>
              <c:showCatName val="0"/>
              <c:showSerName val="0"/>
              <c:showPercent val="0"/>
              <c:showBubbleSize val="0"/>
              <c:extLst>
                <c:ext xmlns:c15="http://schemas.microsoft.com/office/drawing/2012/chart" uri="{CE6537A1-D6FC-4f65-9D91-7224C49458BB}">
                  <c15:layout>
                    <c:manualLayout>
                      <c:w val="0.25529903880179305"/>
                      <c:h val="6.3795914357952205E-2"/>
                    </c:manualLayout>
                  </c15:layout>
                </c:ext>
                <c:ext xmlns:c16="http://schemas.microsoft.com/office/drawing/2014/chart" uri="{C3380CC4-5D6E-409C-BE32-E72D297353CC}">
                  <c16:uniqueId val="{0000000A-0BED-4066-BBB2-9005BFDFA910}"/>
                </c:ext>
              </c:extLst>
            </c:dLbl>
            <c:spPr>
              <a:noFill/>
              <a:ln>
                <a:noFill/>
              </a:ln>
              <a:effectLst/>
            </c:spPr>
            <c:txPr>
              <a:bodyPr vertOverflow="overflow" horzOverflow="overflow">
                <a:noAutofit/>
              </a:bodyPr>
              <a:lstStyle/>
              <a:p>
                <a:pPr algn="ctr">
                  <a:defRPr lang="es-MX" sz="1000" b="1" i="0" u="none" strike="noStrike" kern="1200" baseline="0">
                    <a:solidFill>
                      <a:schemeClr val="tx1">
                        <a:lumMod val="75000"/>
                        <a:lumOff val="25000"/>
                      </a:schemeClr>
                    </a:solidFill>
                    <a:effectLst/>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pPr xmlns:c15="http://schemas.microsoft.com/office/drawing/2012/chart">
                  <a:prstGeom prst="rect">
                    <a:avLst/>
                  </a:prstGeom>
                </c15:spPr>
                <c15:layout/>
                <c15:showLeaderLines val="0"/>
              </c:ext>
            </c:extLst>
          </c:dLbls>
          <c:cat>
            <c:strRef>
              <c:f>Hoja1!$A$2:$A$19</c:f>
              <c:strCache>
                <c:ptCount val="18"/>
                <c:pt idx="0">
                  <c:v>Tinaco en la azotea</c:v>
                </c:pt>
                <c:pt idx="1">
                  <c:v>Cisterna o aljibe</c:v>
                </c:pt>
                <c:pt idx="2">
                  <c:v>Bomba de agua</c:v>
                </c:pt>
                <c:pt idx="3">
                  <c:v>Pileta, tanque o depósito de agua</c:v>
                </c:pt>
                <c:pt idx="4">
                  <c:v>Tanque de gas estacionario</c:v>
                </c:pt>
                <c:pt idx="5">
                  <c:v>Gas natural</c:v>
                </c:pt>
                <c:pt idx="6">
                  <c:v>Calentador de gas u otros</c:v>
                </c:pt>
                <c:pt idx="7">
                  <c:v>Regadera</c:v>
                </c:pt>
                <c:pt idx="8">
                  <c:v>Lavadero para lavar ropa </c:v>
                </c:pt>
                <c:pt idx="9">
                  <c:v>Fregadero o tarja para lavar trastes</c:v>
                </c:pt>
                <c:pt idx="10">
                  <c:v> Lavabo</c:v>
                </c:pt>
                <c:pt idx="11">
                  <c:v>Biodigestor de aguas residuales (es un contenedor sellado al que entra estiércol, desperdicios de comida, rastrojos de siembra y materia orgánica)</c:v>
                </c:pt>
                <c:pt idx="12">
                  <c:v>Paneles solares</c:v>
                </c:pt>
                <c:pt idx="13">
                  <c:v>Sistema de captación de agua de lluvia</c:v>
                </c:pt>
                <c:pt idx="14">
                  <c:v>Calentador solar de agua</c:v>
                </c:pt>
                <c:pt idx="15">
                  <c:v>Medidor de luz</c:v>
                </c:pt>
                <c:pt idx="16">
                  <c:v>Aire acondicionado</c:v>
                </c:pt>
                <c:pt idx="17">
                  <c:v> Calefacción</c:v>
                </c:pt>
              </c:strCache>
            </c:strRef>
          </c:cat>
          <c:val>
            <c:numRef>
              <c:f>Hoja1!$B$2:$B$19</c:f>
              <c:numCache>
                <c:formatCode>###0.0%</c:formatCode>
                <c:ptCount val="18"/>
                <c:pt idx="0">
                  <c:v>0.83099999999999996</c:v>
                </c:pt>
                <c:pt idx="1">
                  <c:v>0.48199999999999998</c:v>
                </c:pt>
                <c:pt idx="2">
                  <c:v>0.55000000000000004</c:v>
                </c:pt>
                <c:pt idx="3">
                  <c:v>0.313</c:v>
                </c:pt>
                <c:pt idx="4">
                  <c:v>0.33500000000000002</c:v>
                </c:pt>
                <c:pt idx="5">
                  <c:v>0.42099999999999999</c:v>
                </c:pt>
                <c:pt idx="6">
                  <c:v>0.84099999999999997</c:v>
                </c:pt>
                <c:pt idx="7">
                  <c:v>0.81799999999999995</c:v>
                </c:pt>
                <c:pt idx="8">
                  <c:v>0.80200000000000005</c:v>
                </c:pt>
                <c:pt idx="9">
                  <c:v>0.73599999999999999</c:v>
                </c:pt>
                <c:pt idx="10">
                  <c:v>0.75700000000000001</c:v>
                </c:pt>
                <c:pt idx="11">
                  <c:v>3.3000000000000002E-2</c:v>
                </c:pt>
                <c:pt idx="12">
                  <c:v>4.2999999999999997E-2</c:v>
                </c:pt>
                <c:pt idx="13">
                  <c:v>4.2000000000000003E-2</c:v>
                </c:pt>
                <c:pt idx="14">
                  <c:v>0.113</c:v>
                </c:pt>
              </c:numCache>
            </c:numRef>
          </c:val>
          <c:shape val="cylinder"/>
          <c:extLst>
            <c:ext xmlns:c16="http://schemas.microsoft.com/office/drawing/2014/chart" uri="{C3380CC4-5D6E-409C-BE32-E72D297353CC}">
              <c16:uniqueId val="{00000012-0BED-4066-BBB2-9005BFDFA910}"/>
            </c:ext>
          </c:extLst>
        </c:ser>
        <c:dLbls>
          <c:showLegendKey val="0"/>
          <c:showVal val="0"/>
          <c:showCatName val="0"/>
          <c:showSerName val="0"/>
          <c:showPercent val="0"/>
          <c:showBubbleSize val="0"/>
        </c:dLbls>
        <c:gapWidth val="25"/>
        <c:gapDepth val="138"/>
        <c:shape val="box"/>
        <c:axId val="229664160"/>
        <c:axId val="229664552"/>
        <c:axId val="0"/>
      </c:bar3DChart>
      <c:catAx>
        <c:axId val="229664160"/>
        <c:scaling>
          <c:orientation val="maxMin"/>
        </c:scaling>
        <c:delete val="1"/>
        <c:axPos val="l"/>
        <c:numFmt formatCode="General" sourceLinked="0"/>
        <c:majorTickMark val="out"/>
        <c:minorTickMark val="none"/>
        <c:tickLblPos val="nextTo"/>
        <c:crossAx val="229664552"/>
        <c:crosses val="autoZero"/>
        <c:auto val="1"/>
        <c:lblAlgn val="ctr"/>
        <c:lblOffset val="100"/>
        <c:noMultiLvlLbl val="0"/>
      </c:catAx>
      <c:valAx>
        <c:axId val="229664552"/>
        <c:scaling>
          <c:orientation val="minMax"/>
          <c:max val="1"/>
        </c:scaling>
        <c:delete val="1"/>
        <c:axPos val="t"/>
        <c:numFmt formatCode="###0.0%" sourceLinked="1"/>
        <c:majorTickMark val="out"/>
        <c:minorTickMark val="none"/>
        <c:tickLblPos val="nextTo"/>
        <c:crossAx val="229664160"/>
        <c:crosses val="autoZero"/>
        <c:crossBetween val="between"/>
      </c:valAx>
    </c:plotArea>
    <c:plotVisOnly val="1"/>
    <c:dispBlanksAs val="gap"/>
    <c:showDLblsOverMax val="0"/>
  </c:chart>
  <c:txPr>
    <a:bodyPr/>
    <a:lstStyle/>
    <a:p>
      <a:pPr>
        <a:defRPr sz="1800"/>
      </a:pPr>
      <a:endParaRPr lang="es-MX"/>
    </a:p>
  </c:txPr>
  <c:externalData r:id="rId1">
    <c:autoUpdate val="0"/>
  </c:externalData>
</c:chartSpace>
</file>

<file path=ppt/charts/chart9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0"/>
      <c:rotY val="0"/>
      <c:rAngAx val="0"/>
      <c:perspective val="0"/>
    </c:view3D>
    <c:floor>
      <c:thickness val="0"/>
    </c:floor>
    <c:sideWall>
      <c:thickness val="0"/>
    </c:sideWall>
    <c:backWall>
      <c:thickness val="0"/>
    </c:backWall>
    <c:plotArea>
      <c:layout>
        <c:manualLayout>
          <c:layoutTarget val="inner"/>
          <c:xMode val="edge"/>
          <c:yMode val="edge"/>
          <c:x val="7.8505121669814465E-3"/>
          <c:y val="3.7452039188836089E-3"/>
          <c:w val="0.57499397738262237"/>
          <c:h val="0.96627898152161495"/>
        </c:manualLayout>
      </c:layout>
      <c:bar3DChart>
        <c:barDir val="bar"/>
        <c:grouping val="clustered"/>
        <c:varyColors val="0"/>
        <c:ser>
          <c:idx val="0"/>
          <c:order val="0"/>
          <c:tx>
            <c:strRef>
              <c:f>Hoja1!$B$1</c:f>
              <c:strCache>
                <c:ptCount val="1"/>
                <c:pt idx="0">
                  <c:v>Serie 1</c:v>
                </c:pt>
              </c:strCache>
            </c:strRef>
          </c:tx>
          <c:spPr>
            <a:solidFill>
              <a:schemeClr val="accent5">
                <a:lumMod val="50000"/>
              </a:schemeClr>
            </a:solidFill>
            <a:ln>
              <a:solidFill>
                <a:schemeClr val="tx1">
                  <a:lumMod val="95000"/>
                  <a:lumOff val="5000"/>
                </a:schemeClr>
              </a:solidFill>
            </a:ln>
            <a:scene3d>
              <a:camera prst="orthographicFront"/>
              <a:lightRig rig="threePt" dir="t"/>
            </a:scene3d>
            <a:sp3d>
              <a:bevelT w="0" h="0"/>
            </a:sp3d>
          </c:spPr>
          <c:invertIfNegative val="0"/>
          <c:dPt>
            <c:idx val="0"/>
            <c:invertIfNegative val="0"/>
            <c:bubble3D val="0"/>
            <c:extLst>
              <c:ext xmlns:c16="http://schemas.microsoft.com/office/drawing/2014/chart" uri="{C3380CC4-5D6E-409C-BE32-E72D297353CC}">
                <c16:uniqueId val="{00000000-6570-4BD2-B350-4BA63F2BA8F8}"/>
              </c:ext>
            </c:extLst>
          </c:dPt>
          <c:dPt>
            <c:idx val="1"/>
            <c:invertIfNegative val="0"/>
            <c:bubble3D val="0"/>
            <c:extLst>
              <c:ext xmlns:c16="http://schemas.microsoft.com/office/drawing/2014/chart" uri="{C3380CC4-5D6E-409C-BE32-E72D297353CC}">
                <c16:uniqueId val="{00000001-6570-4BD2-B350-4BA63F2BA8F8}"/>
              </c:ext>
            </c:extLst>
          </c:dPt>
          <c:dPt>
            <c:idx val="2"/>
            <c:invertIfNegative val="0"/>
            <c:bubble3D val="0"/>
            <c:extLst>
              <c:ext xmlns:c16="http://schemas.microsoft.com/office/drawing/2014/chart" uri="{C3380CC4-5D6E-409C-BE32-E72D297353CC}">
                <c16:uniqueId val="{00000002-6570-4BD2-B350-4BA63F2BA8F8}"/>
              </c:ext>
            </c:extLst>
          </c:dPt>
          <c:dLbls>
            <c:dLbl>
              <c:idx val="9"/>
              <c:layout>
                <c:manualLayout>
                  <c:x val="-2.5617736118299188E-2"/>
                  <c:y val="4.6635298636098351E-3"/>
                </c:manualLayout>
              </c:layout>
              <c:showLegendKey val="0"/>
              <c:showVal val="1"/>
              <c:showCatName val="0"/>
              <c:showSerName val="0"/>
              <c:showPercent val="0"/>
              <c:showBubbleSize val="0"/>
              <c:extLst>
                <c:ext xmlns:c15="http://schemas.microsoft.com/office/drawing/2012/chart" uri="{CE6537A1-D6FC-4f65-9D91-7224C49458BB}">
                  <c15:layout>
                    <c:manualLayout>
                      <c:w val="0.2845764515084207"/>
                      <c:h val="6.3908644604032311E-2"/>
                    </c:manualLayout>
                  </c15:layout>
                </c:ext>
                <c:ext xmlns:c16="http://schemas.microsoft.com/office/drawing/2014/chart" uri="{C3380CC4-5D6E-409C-BE32-E72D297353CC}">
                  <c16:uniqueId val="{00000009-6570-4BD2-B350-4BA63F2BA8F8}"/>
                </c:ext>
              </c:extLst>
            </c:dLbl>
            <c:spPr>
              <a:noFill/>
              <a:ln>
                <a:noFill/>
              </a:ln>
              <a:effectLst/>
            </c:spPr>
            <c:txPr>
              <a:bodyPr vertOverflow="overflow" horzOverflow="overflow">
                <a:noAutofit/>
              </a:bodyPr>
              <a:lstStyle/>
              <a:p>
                <a:pPr algn="ctr">
                  <a:defRPr lang="es-MX" sz="1000" b="1" i="0" u="none" strike="noStrike" kern="1200" baseline="0">
                    <a:solidFill>
                      <a:schemeClr val="tx1">
                        <a:lumMod val="75000"/>
                        <a:lumOff val="25000"/>
                      </a:schemeClr>
                    </a:solidFill>
                    <a:effectLst/>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pPr xmlns:c15="http://schemas.microsoft.com/office/drawing/2012/chart">
                  <a:prstGeom prst="rect">
                    <a:avLst/>
                  </a:prstGeom>
                </c15:spPr>
                <c15:layout/>
                <c15:showLeaderLines val="0"/>
              </c:ext>
            </c:extLst>
          </c:dLbls>
          <c:cat>
            <c:strRef>
              <c:f>Hoja1!$A$2:$A$19</c:f>
              <c:strCache>
                <c:ptCount val="18"/>
                <c:pt idx="0">
                  <c:v>Tinaco en la azotea</c:v>
                </c:pt>
                <c:pt idx="1">
                  <c:v>Cisterna o aljibe</c:v>
                </c:pt>
                <c:pt idx="2">
                  <c:v>Bomba de agua</c:v>
                </c:pt>
                <c:pt idx="3">
                  <c:v>Pileta, tanque o depósito de agua</c:v>
                </c:pt>
                <c:pt idx="4">
                  <c:v>Tanque de gas estacionario</c:v>
                </c:pt>
                <c:pt idx="5">
                  <c:v>Gas natural</c:v>
                </c:pt>
                <c:pt idx="6">
                  <c:v>Calentador de gas u otros</c:v>
                </c:pt>
                <c:pt idx="7">
                  <c:v>Regadera</c:v>
                </c:pt>
                <c:pt idx="8">
                  <c:v>Lavadero para lavar ropa </c:v>
                </c:pt>
                <c:pt idx="9">
                  <c:v>Fregadero o tarja para lavar trastes</c:v>
                </c:pt>
                <c:pt idx="10">
                  <c:v> Lavabo</c:v>
                </c:pt>
                <c:pt idx="11">
                  <c:v>Biodigestor de aguas residuales (es un contenedor sellado al que entra estiércol, desperdicios de comida, rastrojos de siembra y materia orgánica)</c:v>
                </c:pt>
                <c:pt idx="12">
                  <c:v>Paneles solares</c:v>
                </c:pt>
                <c:pt idx="13">
                  <c:v>Sistema de captación de agua de lluvia</c:v>
                </c:pt>
                <c:pt idx="14">
                  <c:v>Calentador solar de agua</c:v>
                </c:pt>
                <c:pt idx="15">
                  <c:v>Medidor de luz</c:v>
                </c:pt>
                <c:pt idx="16">
                  <c:v>Aire acondicionado</c:v>
                </c:pt>
                <c:pt idx="17">
                  <c:v> Calefacción</c:v>
                </c:pt>
              </c:strCache>
            </c:strRef>
          </c:cat>
          <c:val>
            <c:numRef>
              <c:f>Hoja1!$B$2:$B$19</c:f>
              <c:numCache>
                <c:formatCode>###0.0%</c:formatCode>
                <c:ptCount val="18"/>
                <c:pt idx="0">
                  <c:v>0.76500000000000001</c:v>
                </c:pt>
                <c:pt idx="1">
                  <c:v>0.49299999999999999</c:v>
                </c:pt>
                <c:pt idx="2">
                  <c:v>0.55600000000000005</c:v>
                </c:pt>
                <c:pt idx="3">
                  <c:v>0.29699999999999999</c:v>
                </c:pt>
                <c:pt idx="4">
                  <c:v>0.253</c:v>
                </c:pt>
                <c:pt idx="5">
                  <c:v>0.314</c:v>
                </c:pt>
                <c:pt idx="6">
                  <c:v>0.71599999999999997</c:v>
                </c:pt>
                <c:pt idx="7">
                  <c:v>0.63400000000000001</c:v>
                </c:pt>
                <c:pt idx="8">
                  <c:v>0.91500000000000004</c:v>
                </c:pt>
                <c:pt idx="9">
                  <c:v>0.68</c:v>
                </c:pt>
                <c:pt idx="10">
                  <c:v>0.61099999999999999</c:v>
                </c:pt>
                <c:pt idx="14">
                  <c:v>0.06</c:v>
                </c:pt>
                <c:pt idx="17">
                  <c:v>9.2999999999999999E-2</c:v>
                </c:pt>
              </c:numCache>
            </c:numRef>
          </c:val>
          <c:shape val="cylinder"/>
          <c:extLst>
            <c:ext xmlns:c16="http://schemas.microsoft.com/office/drawing/2014/chart" uri="{C3380CC4-5D6E-409C-BE32-E72D297353CC}">
              <c16:uniqueId val="{00000012-6570-4BD2-B350-4BA63F2BA8F8}"/>
            </c:ext>
          </c:extLst>
        </c:ser>
        <c:dLbls>
          <c:showLegendKey val="0"/>
          <c:showVal val="0"/>
          <c:showCatName val="0"/>
          <c:showSerName val="0"/>
          <c:showPercent val="0"/>
          <c:showBubbleSize val="0"/>
        </c:dLbls>
        <c:gapWidth val="25"/>
        <c:gapDepth val="138"/>
        <c:shape val="box"/>
        <c:axId val="229664160"/>
        <c:axId val="229664552"/>
        <c:axId val="0"/>
      </c:bar3DChart>
      <c:catAx>
        <c:axId val="229664160"/>
        <c:scaling>
          <c:orientation val="maxMin"/>
        </c:scaling>
        <c:delete val="1"/>
        <c:axPos val="l"/>
        <c:numFmt formatCode="General" sourceLinked="0"/>
        <c:majorTickMark val="out"/>
        <c:minorTickMark val="none"/>
        <c:tickLblPos val="nextTo"/>
        <c:crossAx val="229664552"/>
        <c:crosses val="autoZero"/>
        <c:auto val="1"/>
        <c:lblAlgn val="ctr"/>
        <c:lblOffset val="100"/>
        <c:noMultiLvlLbl val="0"/>
      </c:catAx>
      <c:valAx>
        <c:axId val="229664552"/>
        <c:scaling>
          <c:orientation val="minMax"/>
          <c:max val="1"/>
        </c:scaling>
        <c:delete val="1"/>
        <c:axPos val="t"/>
        <c:numFmt formatCode="###0.0%" sourceLinked="1"/>
        <c:majorTickMark val="out"/>
        <c:minorTickMark val="none"/>
        <c:tickLblPos val="nextTo"/>
        <c:crossAx val="229664160"/>
        <c:crosses val="autoZero"/>
        <c:crossBetween val="between"/>
      </c:valAx>
    </c:plotArea>
    <c:plotVisOnly val="1"/>
    <c:dispBlanksAs val="gap"/>
    <c:showDLblsOverMax val="0"/>
  </c:chart>
  <c:txPr>
    <a:bodyPr/>
    <a:lstStyle/>
    <a:p>
      <a:pPr>
        <a:defRPr sz="1800"/>
      </a:pPr>
      <a:endParaRPr lang="es-MX"/>
    </a:p>
  </c:txPr>
  <c:externalData r:id="rId1">
    <c:autoUpdate val="0"/>
  </c:externalData>
</c:chartSpace>
</file>

<file path=ppt/charts/chart9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0"/>
      <c:rotY val="0"/>
      <c:rAngAx val="0"/>
      <c:perspective val="0"/>
    </c:view3D>
    <c:floor>
      <c:thickness val="0"/>
    </c:floor>
    <c:sideWall>
      <c:thickness val="0"/>
    </c:sideWall>
    <c:backWall>
      <c:thickness val="0"/>
    </c:backWall>
    <c:plotArea>
      <c:layout>
        <c:manualLayout>
          <c:layoutTarget val="inner"/>
          <c:xMode val="edge"/>
          <c:yMode val="edge"/>
          <c:x val="7.8505121669814465E-3"/>
          <c:y val="3.7452039188836089E-3"/>
          <c:w val="0.6115907432659069"/>
          <c:h val="0.96627898152161495"/>
        </c:manualLayout>
      </c:layout>
      <c:bar3DChart>
        <c:barDir val="bar"/>
        <c:grouping val="clustered"/>
        <c:varyColors val="0"/>
        <c:ser>
          <c:idx val="0"/>
          <c:order val="0"/>
          <c:tx>
            <c:strRef>
              <c:f>Hoja1!$B$1</c:f>
              <c:strCache>
                <c:ptCount val="1"/>
                <c:pt idx="0">
                  <c:v>Serie 1</c:v>
                </c:pt>
              </c:strCache>
            </c:strRef>
          </c:tx>
          <c:spPr>
            <a:solidFill>
              <a:schemeClr val="accent5">
                <a:lumMod val="50000"/>
              </a:schemeClr>
            </a:solidFill>
            <a:ln>
              <a:solidFill>
                <a:schemeClr val="tx1">
                  <a:lumMod val="95000"/>
                  <a:lumOff val="5000"/>
                </a:schemeClr>
              </a:solidFill>
            </a:ln>
            <a:scene3d>
              <a:camera prst="orthographicFront"/>
              <a:lightRig rig="threePt" dir="t"/>
            </a:scene3d>
            <a:sp3d>
              <a:bevelT w="0" h="0"/>
            </a:sp3d>
          </c:spPr>
          <c:invertIfNegative val="0"/>
          <c:dPt>
            <c:idx val="0"/>
            <c:invertIfNegative val="0"/>
            <c:bubble3D val="0"/>
            <c:extLst>
              <c:ext xmlns:c16="http://schemas.microsoft.com/office/drawing/2014/chart" uri="{C3380CC4-5D6E-409C-BE32-E72D297353CC}">
                <c16:uniqueId val="{00000000-216F-4E48-B942-363D3E16494F}"/>
              </c:ext>
            </c:extLst>
          </c:dPt>
          <c:dPt>
            <c:idx val="1"/>
            <c:invertIfNegative val="0"/>
            <c:bubble3D val="0"/>
            <c:extLst>
              <c:ext xmlns:c16="http://schemas.microsoft.com/office/drawing/2014/chart" uri="{C3380CC4-5D6E-409C-BE32-E72D297353CC}">
                <c16:uniqueId val="{00000001-216F-4E48-B942-363D3E16494F}"/>
              </c:ext>
            </c:extLst>
          </c:dPt>
          <c:dPt>
            <c:idx val="2"/>
            <c:invertIfNegative val="0"/>
            <c:bubble3D val="0"/>
            <c:extLst>
              <c:ext xmlns:c16="http://schemas.microsoft.com/office/drawing/2014/chart" uri="{C3380CC4-5D6E-409C-BE32-E72D297353CC}">
                <c16:uniqueId val="{00000002-216F-4E48-B942-363D3E16494F}"/>
              </c:ext>
            </c:extLst>
          </c:dPt>
          <c:dLbls>
            <c:dLbl>
              <c:idx val="8"/>
              <c:layout>
                <c:manualLayout>
                  <c:x val="-2.1957771366459843E-2"/>
                  <c:y val="4.518425638665763E-3"/>
                </c:manualLayout>
              </c:layout>
              <c:showLegendKey val="0"/>
              <c:showVal val="1"/>
              <c:showCatName val="0"/>
              <c:showSerName val="0"/>
              <c:showPercent val="0"/>
              <c:showBubbleSize val="0"/>
              <c:extLst>
                <c:ext xmlns:c15="http://schemas.microsoft.com/office/drawing/2012/chart" uri="{CE6537A1-D6FC-4f65-9D91-7224C49458BB}">
                  <c15:layout>
                    <c:manualLayout>
                      <c:w val="0.30855380820228184"/>
                      <c:h val="6.0829692159979486E-2"/>
                    </c:manualLayout>
                  </c15:layout>
                </c:ext>
                <c:ext xmlns:c16="http://schemas.microsoft.com/office/drawing/2014/chart" uri="{C3380CC4-5D6E-409C-BE32-E72D297353CC}">
                  <c16:uniqueId val="{00000008-216F-4E48-B942-363D3E16494F}"/>
                </c:ext>
              </c:extLst>
            </c:dLbl>
            <c:dLbl>
              <c:idx val="10"/>
              <c:layout>
                <c:manualLayout>
                  <c:x val="-5.1235184073087518E-2"/>
                  <c:y val="2.325411066759439E-3"/>
                </c:manualLayout>
              </c:layout>
              <c:showLegendKey val="0"/>
              <c:showVal val="1"/>
              <c:showCatName val="0"/>
              <c:showSerName val="0"/>
              <c:showPercent val="0"/>
              <c:showBubbleSize val="0"/>
              <c:extLst>
                <c:ext xmlns:c15="http://schemas.microsoft.com/office/drawing/2012/chart" uri="{CE6537A1-D6FC-4f65-9D91-7224C49458BB}">
                  <c15:layout>
                    <c:manualLayout>
                      <c:w val="0.32117321739170518"/>
                      <c:h val="6.373951733987622E-2"/>
                    </c:manualLayout>
                  </c15:layout>
                </c:ext>
                <c:ext xmlns:c16="http://schemas.microsoft.com/office/drawing/2014/chart" uri="{C3380CC4-5D6E-409C-BE32-E72D297353CC}">
                  <c16:uniqueId val="{0000000A-216F-4E48-B942-363D3E16494F}"/>
                </c:ext>
              </c:extLst>
            </c:dLbl>
            <c:spPr>
              <a:noFill/>
              <a:ln>
                <a:noFill/>
              </a:ln>
              <a:effectLst/>
            </c:spPr>
            <c:txPr>
              <a:bodyPr vertOverflow="overflow" horzOverflow="overflow">
                <a:noAutofit/>
              </a:bodyPr>
              <a:lstStyle/>
              <a:p>
                <a:pPr algn="ctr">
                  <a:defRPr lang="es-MX" sz="1000" b="1" i="0" u="none" strike="noStrike" kern="1200" baseline="0">
                    <a:solidFill>
                      <a:schemeClr val="tx1">
                        <a:lumMod val="75000"/>
                        <a:lumOff val="25000"/>
                      </a:schemeClr>
                    </a:solidFill>
                    <a:effectLst/>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pPr xmlns:c15="http://schemas.microsoft.com/office/drawing/2012/chart">
                  <a:prstGeom prst="rect">
                    <a:avLst/>
                  </a:prstGeom>
                </c15:spPr>
                <c15:layout/>
                <c15:showLeaderLines val="0"/>
              </c:ext>
            </c:extLst>
          </c:dLbls>
          <c:cat>
            <c:strRef>
              <c:f>Hoja1!$A$2:$A$19</c:f>
              <c:strCache>
                <c:ptCount val="18"/>
                <c:pt idx="0">
                  <c:v>Tinaco en la azotea</c:v>
                </c:pt>
                <c:pt idx="1">
                  <c:v>Cisterna o aljibe</c:v>
                </c:pt>
                <c:pt idx="2">
                  <c:v>Bomba de agua</c:v>
                </c:pt>
                <c:pt idx="3">
                  <c:v>Pileta, tanque o depósito de agua</c:v>
                </c:pt>
                <c:pt idx="4">
                  <c:v>Tanque de gas estacionario</c:v>
                </c:pt>
                <c:pt idx="5">
                  <c:v>Gas natural</c:v>
                </c:pt>
                <c:pt idx="6">
                  <c:v>Calentador de gas u otros</c:v>
                </c:pt>
                <c:pt idx="7">
                  <c:v>Regadera</c:v>
                </c:pt>
                <c:pt idx="8">
                  <c:v>Lavadero para lavar ropa </c:v>
                </c:pt>
                <c:pt idx="9">
                  <c:v>Fregadero o tarja para lavar trastes</c:v>
                </c:pt>
                <c:pt idx="10">
                  <c:v> Lavabo</c:v>
                </c:pt>
                <c:pt idx="11">
                  <c:v>Biodigestor de aguas residuales (es un contenedor sellado al que entra estiércol, desperdicios de comida, rastrojos de siembra y materia orgánica)</c:v>
                </c:pt>
                <c:pt idx="12">
                  <c:v>Paneles solares</c:v>
                </c:pt>
                <c:pt idx="13">
                  <c:v>Sistema de captación de agua de lluvia</c:v>
                </c:pt>
                <c:pt idx="14">
                  <c:v>Calentador solar de agua</c:v>
                </c:pt>
                <c:pt idx="15">
                  <c:v>Medidor de luz</c:v>
                </c:pt>
                <c:pt idx="16">
                  <c:v>Aire acondicionado</c:v>
                </c:pt>
                <c:pt idx="17">
                  <c:v> Calefacción</c:v>
                </c:pt>
              </c:strCache>
            </c:strRef>
          </c:cat>
          <c:val>
            <c:numRef>
              <c:f>Hoja1!$B$2:$B$19</c:f>
              <c:numCache>
                <c:formatCode>###0.0%</c:formatCode>
                <c:ptCount val="18"/>
                <c:pt idx="0">
                  <c:v>0.78900000000000003</c:v>
                </c:pt>
                <c:pt idx="1">
                  <c:v>0.432</c:v>
                </c:pt>
                <c:pt idx="2">
                  <c:v>0.53600000000000003</c:v>
                </c:pt>
                <c:pt idx="3">
                  <c:v>0.26100000000000001</c:v>
                </c:pt>
                <c:pt idx="4">
                  <c:v>0.30099999999999999</c:v>
                </c:pt>
                <c:pt idx="5">
                  <c:v>0.183</c:v>
                </c:pt>
                <c:pt idx="6">
                  <c:v>0.74</c:v>
                </c:pt>
                <c:pt idx="7">
                  <c:v>0.44400000000000001</c:v>
                </c:pt>
                <c:pt idx="8">
                  <c:v>0.95199999999999996</c:v>
                </c:pt>
                <c:pt idx="9">
                  <c:v>0.70699999999999996</c:v>
                </c:pt>
                <c:pt idx="10">
                  <c:v>0.30099999999999999</c:v>
                </c:pt>
                <c:pt idx="17">
                  <c:v>7.4999999999999997E-2</c:v>
                </c:pt>
              </c:numCache>
            </c:numRef>
          </c:val>
          <c:shape val="cylinder"/>
          <c:extLst>
            <c:ext xmlns:c16="http://schemas.microsoft.com/office/drawing/2014/chart" uri="{C3380CC4-5D6E-409C-BE32-E72D297353CC}">
              <c16:uniqueId val="{00000012-216F-4E48-B942-363D3E16494F}"/>
            </c:ext>
          </c:extLst>
        </c:ser>
        <c:dLbls>
          <c:showLegendKey val="0"/>
          <c:showVal val="0"/>
          <c:showCatName val="0"/>
          <c:showSerName val="0"/>
          <c:showPercent val="0"/>
          <c:showBubbleSize val="0"/>
        </c:dLbls>
        <c:gapWidth val="25"/>
        <c:gapDepth val="138"/>
        <c:shape val="box"/>
        <c:axId val="229664160"/>
        <c:axId val="229664552"/>
        <c:axId val="0"/>
      </c:bar3DChart>
      <c:catAx>
        <c:axId val="229664160"/>
        <c:scaling>
          <c:orientation val="maxMin"/>
        </c:scaling>
        <c:delete val="1"/>
        <c:axPos val="l"/>
        <c:numFmt formatCode="General" sourceLinked="0"/>
        <c:majorTickMark val="out"/>
        <c:minorTickMark val="none"/>
        <c:tickLblPos val="nextTo"/>
        <c:crossAx val="229664552"/>
        <c:crosses val="autoZero"/>
        <c:auto val="1"/>
        <c:lblAlgn val="ctr"/>
        <c:lblOffset val="100"/>
        <c:noMultiLvlLbl val="0"/>
      </c:catAx>
      <c:valAx>
        <c:axId val="229664552"/>
        <c:scaling>
          <c:orientation val="minMax"/>
          <c:max val="1"/>
        </c:scaling>
        <c:delete val="1"/>
        <c:axPos val="t"/>
        <c:numFmt formatCode="###0.0%" sourceLinked="1"/>
        <c:majorTickMark val="out"/>
        <c:minorTickMark val="none"/>
        <c:tickLblPos val="nextTo"/>
        <c:crossAx val="229664160"/>
        <c:crosses val="autoZero"/>
        <c:crossBetween val="between"/>
      </c:valAx>
    </c:plotArea>
    <c:plotVisOnly val="1"/>
    <c:dispBlanksAs val="gap"/>
    <c:showDLblsOverMax val="0"/>
  </c:chart>
  <c:txPr>
    <a:bodyPr/>
    <a:lstStyle/>
    <a:p>
      <a:pPr>
        <a:defRPr sz="1800"/>
      </a:pPr>
      <a:endParaRPr lang="es-MX"/>
    </a:p>
  </c:txPr>
  <c:externalData r:id="rId1">
    <c:autoUpdate val="0"/>
  </c:externalData>
</c:chartSpace>
</file>

<file path=ppt/charts/chart9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0"/>
      <c:rotY val="0"/>
      <c:rAngAx val="0"/>
      <c:perspective val="0"/>
    </c:view3D>
    <c:floor>
      <c:thickness val="0"/>
    </c:floor>
    <c:sideWall>
      <c:thickness val="0"/>
    </c:sideWall>
    <c:backWall>
      <c:thickness val="0"/>
    </c:backWall>
    <c:plotArea>
      <c:layout>
        <c:manualLayout>
          <c:layoutTarget val="inner"/>
          <c:xMode val="edge"/>
          <c:yMode val="edge"/>
          <c:x val="1.0880031687807616E-2"/>
          <c:y val="1.1600389678645391E-3"/>
          <c:w val="0.67597680300640695"/>
          <c:h val="0.96627898152161495"/>
        </c:manualLayout>
      </c:layout>
      <c:bar3DChart>
        <c:barDir val="bar"/>
        <c:grouping val="clustered"/>
        <c:varyColors val="0"/>
        <c:ser>
          <c:idx val="0"/>
          <c:order val="0"/>
          <c:tx>
            <c:strRef>
              <c:f>Hoja1!$B$1</c:f>
              <c:strCache>
                <c:ptCount val="1"/>
                <c:pt idx="0">
                  <c:v>Serie 1</c:v>
                </c:pt>
              </c:strCache>
            </c:strRef>
          </c:tx>
          <c:spPr>
            <a:gradFill flip="none" rotWithShape="1">
              <a:gsLst>
                <a:gs pos="0">
                  <a:schemeClr val="accent5">
                    <a:lumMod val="50000"/>
                    <a:shade val="30000"/>
                    <a:satMod val="115000"/>
                  </a:schemeClr>
                </a:gs>
                <a:gs pos="50000">
                  <a:schemeClr val="accent5">
                    <a:lumMod val="50000"/>
                    <a:shade val="67500"/>
                    <a:satMod val="115000"/>
                  </a:schemeClr>
                </a:gs>
                <a:gs pos="100000">
                  <a:schemeClr val="accent5">
                    <a:lumMod val="50000"/>
                    <a:shade val="100000"/>
                    <a:satMod val="115000"/>
                  </a:schemeClr>
                </a:gs>
              </a:gsLst>
              <a:lin ang="2700000" scaled="1"/>
              <a:tileRect/>
            </a:gradFill>
            <a:scene3d>
              <a:camera prst="orthographicFront"/>
              <a:lightRig rig="threePt" dir="t"/>
            </a:scene3d>
            <a:sp3d>
              <a:bevelT w="0" h="0"/>
            </a:sp3d>
          </c:spPr>
          <c:invertIfNegative val="0"/>
          <c:dPt>
            <c:idx val="0"/>
            <c:invertIfNegative val="0"/>
            <c:bubble3D val="0"/>
            <c:spPr>
              <a:solidFill>
                <a:schemeClr val="accent3">
                  <a:lumMod val="50000"/>
                </a:schemeClr>
              </a:solidFill>
              <a:ln>
                <a:solidFill>
                  <a:schemeClr val="tx1">
                    <a:lumMod val="95000"/>
                    <a:lumOff val="5000"/>
                  </a:schemeClr>
                </a:solidFill>
              </a:ln>
              <a:scene3d>
                <a:camera prst="orthographicFront"/>
                <a:lightRig rig="threePt" dir="t"/>
              </a:scene3d>
              <a:sp3d>
                <a:bevelT w="0" h="0"/>
              </a:sp3d>
            </c:spPr>
            <c:extLst>
              <c:ext xmlns:c16="http://schemas.microsoft.com/office/drawing/2014/chart" uri="{C3380CC4-5D6E-409C-BE32-E72D297353CC}">
                <c16:uniqueId val="{00000001-5640-4AF7-BF58-E04464C5F302}"/>
              </c:ext>
            </c:extLst>
          </c:dPt>
          <c:dPt>
            <c:idx val="1"/>
            <c:invertIfNegative val="0"/>
            <c:bubble3D val="0"/>
            <c:spPr>
              <a:solidFill>
                <a:schemeClr val="accent2">
                  <a:lumMod val="50000"/>
                </a:schemeClr>
              </a:solidFill>
              <a:scene3d>
                <a:camera prst="orthographicFront"/>
                <a:lightRig rig="threePt" dir="t"/>
              </a:scene3d>
              <a:sp3d>
                <a:bevelT w="0" h="0"/>
              </a:sp3d>
            </c:spPr>
            <c:extLst>
              <c:ext xmlns:c16="http://schemas.microsoft.com/office/drawing/2014/chart" uri="{C3380CC4-5D6E-409C-BE32-E72D297353CC}">
                <c16:uniqueId val="{00000003-5640-4AF7-BF58-E04464C5F302}"/>
              </c:ext>
            </c:extLst>
          </c:dPt>
          <c:dPt>
            <c:idx val="2"/>
            <c:invertIfNegative val="0"/>
            <c:bubble3D val="0"/>
            <c:spPr>
              <a:solidFill>
                <a:srgbClr val="3D3923"/>
              </a:solidFill>
              <a:scene3d>
                <a:camera prst="orthographicFront"/>
                <a:lightRig rig="threePt" dir="t"/>
              </a:scene3d>
              <a:sp3d>
                <a:bevelT w="0" h="0"/>
              </a:sp3d>
            </c:spPr>
            <c:extLst>
              <c:ext xmlns:c16="http://schemas.microsoft.com/office/drawing/2014/chart" uri="{C3380CC4-5D6E-409C-BE32-E72D297353CC}">
                <c16:uniqueId val="{00000005-5640-4AF7-BF58-E04464C5F302}"/>
              </c:ext>
            </c:extLst>
          </c:dPt>
          <c:dLbls>
            <c:dLbl>
              <c:idx val="0"/>
              <c:layout>
                <c:manualLayout>
                  <c:x val="-5.4083662722981318E-2"/>
                  <c:y val="3.8687913134363731E-3"/>
                </c:manualLayout>
              </c:layout>
              <c:showLegendKey val="0"/>
              <c:showVal val="1"/>
              <c:showCatName val="0"/>
              <c:showSerName val="0"/>
              <c:showPercent val="0"/>
              <c:showBubbleSize val="0"/>
              <c:extLst>
                <c:ext xmlns:c15="http://schemas.microsoft.com/office/drawing/2012/chart" uri="{CE6537A1-D6FC-4f65-9D91-7224C49458BB}">
                  <c15:layout>
                    <c:manualLayout>
                      <c:w val="0.37939938349898034"/>
                      <c:h val="0.1155221086192101"/>
                    </c:manualLayout>
                  </c15:layout>
                </c:ext>
                <c:ext xmlns:c16="http://schemas.microsoft.com/office/drawing/2014/chart" uri="{C3380CC4-5D6E-409C-BE32-E72D297353CC}">
                  <c16:uniqueId val="{00000001-5640-4AF7-BF58-E04464C5F302}"/>
                </c:ext>
              </c:extLst>
            </c:dLbl>
            <c:spPr>
              <a:noFill/>
              <a:ln>
                <a:noFill/>
              </a:ln>
              <a:effectLst/>
            </c:spPr>
            <c:txPr>
              <a:bodyPr/>
              <a:lstStyle/>
              <a:p>
                <a:pPr algn="ctr">
                  <a:defRPr lang="es-MX" sz="1100" b="1" i="0" u="none" strike="noStrike" kern="1200" baseline="0">
                    <a:solidFill>
                      <a:schemeClr val="tx1">
                        <a:lumMod val="75000"/>
                        <a:lumOff val="25000"/>
                      </a:schemeClr>
                    </a:solidFill>
                    <a:effectLst/>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Hoja1!$A$2:$A$4</c:f>
              <c:strCache>
                <c:ptCount val="3"/>
                <c:pt idx="0">
                  <c:v>SI</c:v>
                </c:pt>
                <c:pt idx="1">
                  <c:v>NO</c:v>
                </c:pt>
                <c:pt idx="2">
                  <c:v>NC</c:v>
                </c:pt>
              </c:strCache>
            </c:strRef>
          </c:cat>
          <c:val>
            <c:numRef>
              <c:f>Hoja1!$B$2:$B$4</c:f>
              <c:numCache>
                <c:formatCode>###0.0%</c:formatCode>
                <c:ptCount val="3"/>
                <c:pt idx="0">
                  <c:v>0.8</c:v>
                </c:pt>
                <c:pt idx="1">
                  <c:v>0.2</c:v>
                </c:pt>
                <c:pt idx="2">
                  <c:v>0</c:v>
                </c:pt>
              </c:numCache>
            </c:numRef>
          </c:val>
          <c:extLst>
            <c:ext xmlns:c16="http://schemas.microsoft.com/office/drawing/2014/chart" uri="{C3380CC4-5D6E-409C-BE32-E72D297353CC}">
              <c16:uniqueId val="{00000006-5640-4AF7-BF58-E04464C5F302}"/>
            </c:ext>
          </c:extLst>
        </c:ser>
        <c:dLbls>
          <c:showLegendKey val="0"/>
          <c:showVal val="0"/>
          <c:showCatName val="0"/>
          <c:showSerName val="0"/>
          <c:showPercent val="0"/>
          <c:showBubbleSize val="0"/>
        </c:dLbls>
        <c:gapWidth val="25"/>
        <c:gapDepth val="138"/>
        <c:shape val="box"/>
        <c:axId val="229664160"/>
        <c:axId val="229664552"/>
        <c:axId val="0"/>
      </c:bar3DChart>
      <c:catAx>
        <c:axId val="229664160"/>
        <c:scaling>
          <c:orientation val="maxMin"/>
        </c:scaling>
        <c:delete val="1"/>
        <c:axPos val="l"/>
        <c:numFmt formatCode="General" sourceLinked="0"/>
        <c:majorTickMark val="out"/>
        <c:minorTickMark val="none"/>
        <c:tickLblPos val="nextTo"/>
        <c:crossAx val="229664552"/>
        <c:crosses val="autoZero"/>
        <c:auto val="1"/>
        <c:lblAlgn val="ctr"/>
        <c:lblOffset val="100"/>
        <c:noMultiLvlLbl val="0"/>
      </c:catAx>
      <c:valAx>
        <c:axId val="229664552"/>
        <c:scaling>
          <c:orientation val="minMax"/>
          <c:max val="1"/>
        </c:scaling>
        <c:delete val="1"/>
        <c:axPos val="t"/>
        <c:numFmt formatCode="###0.0%" sourceLinked="1"/>
        <c:majorTickMark val="out"/>
        <c:minorTickMark val="none"/>
        <c:tickLblPos val="nextTo"/>
        <c:crossAx val="229664160"/>
        <c:crosses val="autoZero"/>
        <c:crossBetween val="between"/>
      </c:valAx>
    </c:plotArea>
    <c:plotVisOnly val="1"/>
    <c:dispBlanksAs val="gap"/>
    <c:showDLblsOverMax val="0"/>
  </c:chart>
  <c:txPr>
    <a:bodyPr/>
    <a:lstStyle/>
    <a:p>
      <a:pPr>
        <a:defRPr sz="1800"/>
      </a:pPr>
      <a:endParaRPr lang="es-MX"/>
    </a:p>
  </c:txPr>
  <c:externalData r:id="rId1">
    <c:autoUpdate val="0"/>
  </c:externalData>
</c:chartSpace>
</file>

<file path=ppt/charts/chart9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0"/>
      <c:rotY val="0"/>
      <c:rAngAx val="0"/>
      <c:perspective val="0"/>
    </c:view3D>
    <c:floor>
      <c:thickness val="0"/>
    </c:floor>
    <c:sideWall>
      <c:thickness val="0"/>
    </c:sideWall>
    <c:backWall>
      <c:thickness val="0"/>
    </c:backWall>
    <c:plotArea>
      <c:layout>
        <c:manualLayout>
          <c:layoutTarget val="inner"/>
          <c:xMode val="edge"/>
          <c:yMode val="edge"/>
          <c:x val="1.0880031687807616E-2"/>
          <c:y val="1.1600389678645391E-3"/>
          <c:w val="0.65156635943827113"/>
          <c:h val="0.96627898152161495"/>
        </c:manualLayout>
      </c:layout>
      <c:bar3DChart>
        <c:barDir val="bar"/>
        <c:grouping val="clustered"/>
        <c:varyColors val="0"/>
        <c:ser>
          <c:idx val="0"/>
          <c:order val="0"/>
          <c:tx>
            <c:strRef>
              <c:f>Hoja1!$B$1</c:f>
              <c:strCache>
                <c:ptCount val="1"/>
                <c:pt idx="0">
                  <c:v>Serie 1</c:v>
                </c:pt>
              </c:strCache>
            </c:strRef>
          </c:tx>
          <c:spPr>
            <a:gradFill flip="none" rotWithShape="1">
              <a:gsLst>
                <a:gs pos="0">
                  <a:schemeClr val="accent5">
                    <a:lumMod val="50000"/>
                    <a:shade val="30000"/>
                    <a:satMod val="115000"/>
                  </a:schemeClr>
                </a:gs>
                <a:gs pos="50000">
                  <a:schemeClr val="accent5">
                    <a:lumMod val="50000"/>
                    <a:shade val="67500"/>
                    <a:satMod val="115000"/>
                  </a:schemeClr>
                </a:gs>
                <a:gs pos="100000">
                  <a:schemeClr val="accent5">
                    <a:lumMod val="50000"/>
                    <a:shade val="100000"/>
                    <a:satMod val="115000"/>
                  </a:schemeClr>
                </a:gs>
              </a:gsLst>
              <a:lin ang="2700000" scaled="1"/>
              <a:tileRect/>
            </a:gradFill>
            <a:ln>
              <a:solidFill>
                <a:schemeClr val="tx1">
                  <a:lumMod val="95000"/>
                  <a:lumOff val="5000"/>
                </a:schemeClr>
              </a:solidFill>
            </a:ln>
            <a:scene3d>
              <a:camera prst="orthographicFront"/>
              <a:lightRig rig="threePt" dir="t"/>
            </a:scene3d>
            <a:sp3d>
              <a:bevelT w="0" h="0"/>
            </a:sp3d>
          </c:spPr>
          <c:invertIfNegative val="0"/>
          <c:dPt>
            <c:idx val="0"/>
            <c:invertIfNegative val="0"/>
            <c:bubble3D val="0"/>
            <c:spPr>
              <a:solidFill>
                <a:schemeClr val="accent3">
                  <a:lumMod val="50000"/>
                </a:schemeClr>
              </a:solidFill>
              <a:ln>
                <a:solidFill>
                  <a:schemeClr val="tx1">
                    <a:lumMod val="95000"/>
                    <a:lumOff val="5000"/>
                  </a:schemeClr>
                </a:solidFill>
              </a:ln>
              <a:scene3d>
                <a:camera prst="orthographicFront"/>
                <a:lightRig rig="threePt" dir="t"/>
              </a:scene3d>
              <a:sp3d>
                <a:bevelT w="0" h="0"/>
              </a:sp3d>
            </c:spPr>
            <c:extLst>
              <c:ext xmlns:c16="http://schemas.microsoft.com/office/drawing/2014/chart" uri="{C3380CC4-5D6E-409C-BE32-E72D297353CC}">
                <c16:uniqueId val="{00000001-93FD-484D-8F39-D2680F06FF97}"/>
              </c:ext>
            </c:extLst>
          </c:dPt>
          <c:dPt>
            <c:idx val="1"/>
            <c:invertIfNegative val="0"/>
            <c:bubble3D val="0"/>
            <c:spPr>
              <a:solidFill>
                <a:schemeClr val="accent2">
                  <a:lumMod val="50000"/>
                </a:schemeClr>
              </a:solidFill>
              <a:ln>
                <a:solidFill>
                  <a:schemeClr val="tx1">
                    <a:lumMod val="95000"/>
                    <a:lumOff val="5000"/>
                  </a:schemeClr>
                </a:solidFill>
              </a:ln>
              <a:scene3d>
                <a:camera prst="orthographicFront"/>
                <a:lightRig rig="threePt" dir="t"/>
              </a:scene3d>
              <a:sp3d>
                <a:bevelT w="0" h="0"/>
              </a:sp3d>
            </c:spPr>
            <c:extLst>
              <c:ext xmlns:c16="http://schemas.microsoft.com/office/drawing/2014/chart" uri="{C3380CC4-5D6E-409C-BE32-E72D297353CC}">
                <c16:uniqueId val="{00000003-93FD-484D-8F39-D2680F06FF97}"/>
              </c:ext>
            </c:extLst>
          </c:dPt>
          <c:dPt>
            <c:idx val="2"/>
            <c:invertIfNegative val="0"/>
            <c:bubble3D val="0"/>
            <c:spPr>
              <a:solidFill>
                <a:srgbClr val="3D3923"/>
              </a:solidFill>
              <a:ln>
                <a:solidFill>
                  <a:schemeClr val="tx1">
                    <a:lumMod val="95000"/>
                    <a:lumOff val="5000"/>
                  </a:schemeClr>
                </a:solidFill>
              </a:ln>
              <a:scene3d>
                <a:camera prst="orthographicFront"/>
                <a:lightRig rig="threePt" dir="t"/>
              </a:scene3d>
              <a:sp3d>
                <a:bevelT w="0" h="0"/>
              </a:sp3d>
            </c:spPr>
            <c:extLst>
              <c:ext xmlns:c16="http://schemas.microsoft.com/office/drawing/2014/chart" uri="{C3380CC4-5D6E-409C-BE32-E72D297353CC}">
                <c16:uniqueId val="{00000005-93FD-484D-8F39-D2680F06FF97}"/>
              </c:ext>
            </c:extLst>
          </c:dPt>
          <c:dLbls>
            <c:dLbl>
              <c:idx val="0"/>
              <c:layout>
                <c:manualLayout>
                  <c:x val="-3.5095772870885506E-7"/>
                  <c:y val="2.0696439374241347E-2"/>
                </c:manualLayout>
              </c:layout>
              <c:showLegendKey val="0"/>
              <c:showVal val="1"/>
              <c:showCatName val="0"/>
              <c:showSerName val="0"/>
              <c:showPercent val="0"/>
              <c:showBubbleSize val="0"/>
              <c:extLst>
                <c:ext xmlns:c15="http://schemas.microsoft.com/office/drawing/2012/chart" uri="{CE6537A1-D6FC-4f65-9D91-7224C49458BB}">
                  <c15:layout>
                    <c:manualLayout>
                      <c:w val="0.40692678399029769"/>
                      <c:h val="0.22765630233281736"/>
                    </c:manualLayout>
                  </c15:layout>
                </c:ext>
                <c:ext xmlns:c16="http://schemas.microsoft.com/office/drawing/2014/chart" uri="{C3380CC4-5D6E-409C-BE32-E72D297353CC}">
                  <c16:uniqueId val="{00000001-93FD-484D-8F39-D2680F06FF97}"/>
                </c:ext>
              </c:extLst>
            </c:dLbl>
            <c:spPr>
              <a:noFill/>
              <a:ln>
                <a:noFill/>
              </a:ln>
              <a:effectLst/>
            </c:spPr>
            <c:txPr>
              <a:bodyPr/>
              <a:lstStyle/>
              <a:p>
                <a:pPr algn="ctr">
                  <a:defRPr lang="es-MX" sz="1100" b="1" i="0" u="none" strike="noStrike" kern="1200" baseline="0">
                    <a:solidFill>
                      <a:schemeClr val="tx1">
                        <a:lumMod val="75000"/>
                        <a:lumOff val="25000"/>
                      </a:schemeClr>
                    </a:solidFill>
                    <a:effectLst/>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Hoja1!$A$2:$A$4</c:f>
              <c:strCache>
                <c:ptCount val="3"/>
                <c:pt idx="0">
                  <c:v>SI</c:v>
                </c:pt>
                <c:pt idx="1">
                  <c:v>NO</c:v>
                </c:pt>
                <c:pt idx="2">
                  <c:v>NC</c:v>
                </c:pt>
              </c:strCache>
            </c:strRef>
          </c:cat>
          <c:val>
            <c:numRef>
              <c:f>Hoja1!$B$2:$B$4</c:f>
              <c:numCache>
                <c:formatCode>###0.0%</c:formatCode>
                <c:ptCount val="3"/>
                <c:pt idx="0">
                  <c:v>0.85</c:v>
                </c:pt>
                <c:pt idx="1">
                  <c:v>0.15</c:v>
                </c:pt>
                <c:pt idx="2">
                  <c:v>0</c:v>
                </c:pt>
              </c:numCache>
            </c:numRef>
          </c:val>
          <c:extLst>
            <c:ext xmlns:c16="http://schemas.microsoft.com/office/drawing/2014/chart" uri="{C3380CC4-5D6E-409C-BE32-E72D297353CC}">
              <c16:uniqueId val="{00000006-93FD-484D-8F39-D2680F06FF97}"/>
            </c:ext>
          </c:extLst>
        </c:ser>
        <c:dLbls>
          <c:showLegendKey val="0"/>
          <c:showVal val="0"/>
          <c:showCatName val="0"/>
          <c:showSerName val="0"/>
          <c:showPercent val="0"/>
          <c:showBubbleSize val="0"/>
        </c:dLbls>
        <c:gapWidth val="25"/>
        <c:gapDepth val="138"/>
        <c:shape val="box"/>
        <c:axId val="229664160"/>
        <c:axId val="229664552"/>
        <c:axId val="0"/>
      </c:bar3DChart>
      <c:catAx>
        <c:axId val="229664160"/>
        <c:scaling>
          <c:orientation val="maxMin"/>
        </c:scaling>
        <c:delete val="1"/>
        <c:axPos val="l"/>
        <c:numFmt formatCode="General" sourceLinked="0"/>
        <c:majorTickMark val="out"/>
        <c:minorTickMark val="none"/>
        <c:tickLblPos val="nextTo"/>
        <c:crossAx val="229664552"/>
        <c:crosses val="autoZero"/>
        <c:auto val="1"/>
        <c:lblAlgn val="ctr"/>
        <c:lblOffset val="100"/>
        <c:noMultiLvlLbl val="0"/>
      </c:catAx>
      <c:valAx>
        <c:axId val="229664552"/>
        <c:scaling>
          <c:orientation val="minMax"/>
          <c:max val="1"/>
        </c:scaling>
        <c:delete val="1"/>
        <c:axPos val="t"/>
        <c:numFmt formatCode="###0.0%" sourceLinked="1"/>
        <c:majorTickMark val="out"/>
        <c:minorTickMark val="none"/>
        <c:tickLblPos val="nextTo"/>
        <c:crossAx val="229664160"/>
        <c:crosses val="autoZero"/>
        <c:crossBetween val="between"/>
      </c:valAx>
    </c:plotArea>
    <c:plotVisOnly val="1"/>
    <c:dispBlanksAs val="gap"/>
    <c:showDLblsOverMax val="0"/>
  </c:chart>
  <c:txPr>
    <a:bodyPr/>
    <a:lstStyle/>
    <a:p>
      <a:pPr>
        <a:defRPr sz="1800"/>
      </a:pPr>
      <a:endParaRPr lang="es-MX"/>
    </a:p>
  </c:txPr>
  <c:externalData r:id="rId1">
    <c:autoUpdate val="0"/>
  </c:externalData>
</c:chartSpace>
</file>

<file path=ppt/charts/chart9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0"/>
      <c:rotY val="0"/>
      <c:rAngAx val="0"/>
      <c:perspective val="0"/>
    </c:view3D>
    <c:floor>
      <c:thickness val="0"/>
    </c:floor>
    <c:sideWall>
      <c:thickness val="0"/>
    </c:sideWall>
    <c:backWall>
      <c:thickness val="0"/>
    </c:backWall>
    <c:plotArea>
      <c:layout>
        <c:manualLayout>
          <c:layoutTarget val="inner"/>
          <c:xMode val="edge"/>
          <c:yMode val="edge"/>
          <c:x val="1.0880031687807616E-2"/>
          <c:y val="1.1600389678645391E-3"/>
          <c:w val="0.63581840816853785"/>
          <c:h val="0.96627898152161495"/>
        </c:manualLayout>
      </c:layout>
      <c:bar3DChart>
        <c:barDir val="bar"/>
        <c:grouping val="clustered"/>
        <c:varyColors val="0"/>
        <c:ser>
          <c:idx val="0"/>
          <c:order val="0"/>
          <c:tx>
            <c:strRef>
              <c:f>Hoja1!$B$1</c:f>
              <c:strCache>
                <c:ptCount val="1"/>
                <c:pt idx="0">
                  <c:v>Serie 1</c:v>
                </c:pt>
              </c:strCache>
            </c:strRef>
          </c:tx>
          <c:spPr>
            <a:gradFill flip="none" rotWithShape="1">
              <a:gsLst>
                <a:gs pos="0">
                  <a:schemeClr val="accent5">
                    <a:lumMod val="50000"/>
                    <a:shade val="30000"/>
                    <a:satMod val="115000"/>
                  </a:schemeClr>
                </a:gs>
                <a:gs pos="50000">
                  <a:schemeClr val="accent5">
                    <a:lumMod val="50000"/>
                    <a:shade val="67500"/>
                    <a:satMod val="115000"/>
                  </a:schemeClr>
                </a:gs>
                <a:gs pos="100000">
                  <a:schemeClr val="accent5">
                    <a:lumMod val="50000"/>
                    <a:shade val="100000"/>
                    <a:satMod val="115000"/>
                  </a:schemeClr>
                </a:gs>
              </a:gsLst>
              <a:lin ang="2700000" scaled="1"/>
              <a:tileRect/>
            </a:gradFill>
            <a:ln>
              <a:solidFill>
                <a:schemeClr val="tx1">
                  <a:lumMod val="95000"/>
                  <a:lumOff val="5000"/>
                </a:schemeClr>
              </a:solidFill>
            </a:ln>
            <a:scene3d>
              <a:camera prst="orthographicFront"/>
              <a:lightRig rig="threePt" dir="t"/>
            </a:scene3d>
            <a:sp3d>
              <a:bevelT w="0" h="0"/>
            </a:sp3d>
          </c:spPr>
          <c:invertIfNegative val="0"/>
          <c:dPt>
            <c:idx val="0"/>
            <c:invertIfNegative val="0"/>
            <c:bubble3D val="0"/>
            <c:spPr>
              <a:solidFill>
                <a:schemeClr val="accent3">
                  <a:lumMod val="50000"/>
                </a:schemeClr>
              </a:solidFill>
              <a:ln>
                <a:solidFill>
                  <a:schemeClr val="tx1">
                    <a:lumMod val="95000"/>
                    <a:lumOff val="5000"/>
                  </a:schemeClr>
                </a:solidFill>
              </a:ln>
              <a:scene3d>
                <a:camera prst="orthographicFront"/>
                <a:lightRig rig="threePt" dir="t"/>
              </a:scene3d>
              <a:sp3d>
                <a:bevelT w="0" h="0"/>
              </a:sp3d>
            </c:spPr>
            <c:extLst>
              <c:ext xmlns:c16="http://schemas.microsoft.com/office/drawing/2014/chart" uri="{C3380CC4-5D6E-409C-BE32-E72D297353CC}">
                <c16:uniqueId val="{00000001-28C9-4551-9983-C14975952CBB}"/>
              </c:ext>
            </c:extLst>
          </c:dPt>
          <c:dPt>
            <c:idx val="1"/>
            <c:invertIfNegative val="0"/>
            <c:bubble3D val="0"/>
            <c:spPr>
              <a:solidFill>
                <a:schemeClr val="accent2">
                  <a:lumMod val="50000"/>
                </a:schemeClr>
              </a:solidFill>
              <a:ln>
                <a:solidFill>
                  <a:schemeClr val="tx1">
                    <a:lumMod val="95000"/>
                    <a:lumOff val="5000"/>
                  </a:schemeClr>
                </a:solidFill>
              </a:ln>
              <a:scene3d>
                <a:camera prst="orthographicFront"/>
                <a:lightRig rig="threePt" dir="t"/>
              </a:scene3d>
              <a:sp3d>
                <a:bevelT w="0" h="0"/>
              </a:sp3d>
            </c:spPr>
            <c:extLst>
              <c:ext xmlns:c16="http://schemas.microsoft.com/office/drawing/2014/chart" uri="{C3380CC4-5D6E-409C-BE32-E72D297353CC}">
                <c16:uniqueId val="{00000003-28C9-4551-9983-C14975952CBB}"/>
              </c:ext>
            </c:extLst>
          </c:dPt>
          <c:dPt>
            <c:idx val="2"/>
            <c:invertIfNegative val="0"/>
            <c:bubble3D val="0"/>
            <c:spPr>
              <a:solidFill>
                <a:srgbClr val="3D3923"/>
              </a:solidFill>
              <a:ln>
                <a:solidFill>
                  <a:schemeClr val="tx1">
                    <a:lumMod val="95000"/>
                    <a:lumOff val="5000"/>
                  </a:schemeClr>
                </a:solidFill>
              </a:ln>
              <a:scene3d>
                <a:camera prst="orthographicFront"/>
                <a:lightRig rig="threePt" dir="t"/>
              </a:scene3d>
              <a:sp3d>
                <a:bevelT w="0" h="0"/>
              </a:sp3d>
            </c:spPr>
            <c:extLst>
              <c:ext xmlns:c16="http://schemas.microsoft.com/office/drawing/2014/chart" uri="{C3380CC4-5D6E-409C-BE32-E72D297353CC}">
                <c16:uniqueId val="{00000005-28C9-4551-9983-C14975952CBB}"/>
              </c:ext>
            </c:extLst>
          </c:dPt>
          <c:dLbls>
            <c:dLbl>
              <c:idx val="0"/>
              <c:layout>
                <c:manualLayout>
                  <c:x val="-4.5070046659919254E-2"/>
                  <c:y val="-1.5774448105434909E-7"/>
                </c:manualLayout>
              </c:layout>
              <c:showLegendKey val="0"/>
              <c:showVal val="1"/>
              <c:showCatName val="0"/>
              <c:showSerName val="0"/>
              <c:showPercent val="0"/>
              <c:showBubbleSize val="0"/>
              <c:extLst>
                <c:ext xmlns:c15="http://schemas.microsoft.com/office/drawing/2012/chart" uri="{CE6537A1-D6FC-4f65-9D91-7224C49458BB}">
                  <c15:layout>
                    <c:manualLayout>
                      <c:w val="0.38187886023175233"/>
                      <c:h val="0.12941672716167513"/>
                    </c:manualLayout>
                  </c15:layout>
                </c:ext>
                <c:ext xmlns:c16="http://schemas.microsoft.com/office/drawing/2014/chart" uri="{C3380CC4-5D6E-409C-BE32-E72D297353CC}">
                  <c16:uniqueId val="{00000001-28C9-4551-9983-C14975952CBB}"/>
                </c:ext>
              </c:extLst>
            </c:dLbl>
            <c:spPr>
              <a:noFill/>
              <a:ln>
                <a:noFill/>
              </a:ln>
              <a:effectLst/>
            </c:spPr>
            <c:txPr>
              <a:bodyPr/>
              <a:lstStyle/>
              <a:p>
                <a:pPr algn="ctr">
                  <a:defRPr lang="es-MX" sz="1100" b="1" i="0" u="none" strike="noStrike" kern="1200" baseline="0">
                    <a:solidFill>
                      <a:schemeClr val="tx1">
                        <a:lumMod val="75000"/>
                        <a:lumOff val="25000"/>
                      </a:schemeClr>
                    </a:solidFill>
                    <a:effectLst/>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Hoja1!$A$2:$A$4</c:f>
              <c:strCache>
                <c:ptCount val="3"/>
                <c:pt idx="0">
                  <c:v>SI</c:v>
                </c:pt>
                <c:pt idx="1">
                  <c:v>NO</c:v>
                </c:pt>
                <c:pt idx="2">
                  <c:v>NC</c:v>
                </c:pt>
              </c:strCache>
            </c:strRef>
          </c:cat>
          <c:val>
            <c:numRef>
              <c:f>Hoja1!$B$2:$B$4</c:f>
              <c:numCache>
                <c:formatCode>###0.0%</c:formatCode>
                <c:ptCount val="3"/>
                <c:pt idx="0">
                  <c:v>0.85799999999999998</c:v>
                </c:pt>
                <c:pt idx="1">
                  <c:v>0.14199999999999999</c:v>
                </c:pt>
                <c:pt idx="2">
                  <c:v>0</c:v>
                </c:pt>
              </c:numCache>
            </c:numRef>
          </c:val>
          <c:extLst>
            <c:ext xmlns:c16="http://schemas.microsoft.com/office/drawing/2014/chart" uri="{C3380CC4-5D6E-409C-BE32-E72D297353CC}">
              <c16:uniqueId val="{00000006-28C9-4551-9983-C14975952CBB}"/>
            </c:ext>
          </c:extLst>
        </c:ser>
        <c:dLbls>
          <c:showLegendKey val="0"/>
          <c:showVal val="0"/>
          <c:showCatName val="0"/>
          <c:showSerName val="0"/>
          <c:showPercent val="0"/>
          <c:showBubbleSize val="0"/>
        </c:dLbls>
        <c:gapWidth val="25"/>
        <c:gapDepth val="138"/>
        <c:shape val="box"/>
        <c:axId val="229664160"/>
        <c:axId val="229664552"/>
        <c:axId val="0"/>
      </c:bar3DChart>
      <c:catAx>
        <c:axId val="229664160"/>
        <c:scaling>
          <c:orientation val="maxMin"/>
        </c:scaling>
        <c:delete val="1"/>
        <c:axPos val="l"/>
        <c:numFmt formatCode="General" sourceLinked="0"/>
        <c:majorTickMark val="out"/>
        <c:minorTickMark val="none"/>
        <c:tickLblPos val="nextTo"/>
        <c:crossAx val="229664552"/>
        <c:crosses val="autoZero"/>
        <c:auto val="1"/>
        <c:lblAlgn val="ctr"/>
        <c:lblOffset val="100"/>
        <c:noMultiLvlLbl val="0"/>
      </c:catAx>
      <c:valAx>
        <c:axId val="229664552"/>
        <c:scaling>
          <c:orientation val="minMax"/>
          <c:max val="1"/>
        </c:scaling>
        <c:delete val="1"/>
        <c:axPos val="t"/>
        <c:numFmt formatCode="###0.0%" sourceLinked="1"/>
        <c:majorTickMark val="out"/>
        <c:minorTickMark val="none"/>
        <c:tickLblPos val="nextTo"/>
        <c:crossAx val="229664160"/>
        <c:crosses val="autoZero"/>
        <c:crossBetween val="between"/>
      </c:valAx>
    </c:plotArea>
    <c:plotVisOnly val="1"/>
    <c:dispBlanksAs val="gap"/>
    <c:showDLblsOverMax val="0"/>
  </c:chart>
  <c:txPr>
    <a:bodyPr/>
    <a:lstStyle/>
    <a:p>
      <a:pPr>
        <a:defRPr sz="1800"/>
      </a:pPr>
      <a:endParaRPr lang="es-MX"/>
    </a:p>
  </c:txPr>
  <c:externalData r:id="rId1">
    <c:autoUpdate val="0"/>
  </c:externalData>
</c:chartSpace>
</file>

<file path=ppt/charts/chart9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0"/>
      <c:rotY val="0"/>
      <c:rAngAx val="0"/>
      <c:perspective val="0"/>
    </c:view3D>
    <c:floor>
      <c:thickness val="0"/>
    </c:floor>
    <c:sideWall>
      <c:thickness val="0"/>
    </c:sideWall>
    <c:backWall>
      <c:thickness val="0"/>
    </c:backWall>
    <c:plotArea>
      <c:layout>
        <c:manualLayout>
          <c:layoutTarget val="inner"/>
          <c:xMode val="edge"/>
          <c:yMode val="edge"/>
          <c:x val="1.0880031687807616E-2"/>
          <c:y val="1.1600389678645391E-3"/>
          <c:w val="0.60889340922443269"/>
          <c:h val="0.96627898152161495"/>
        </c:manualLayout>
      </c:layout>
      <c:bar3DChart>
        <c:barDir val="bar"/>
        <c:grouping val="clustered"/>
        <c:varyColors val="0"/>
        <c:ser>
          <c:idx val="0"/>
          <c:order val="0"/>
          <c:tx>
            <c:strRef>
              <c:f>Hoja1!$B$1</c:f>
              <c:strCache>
                <c:ptCount val="1"/>
                <c:pt idx="0">
                  <c:v>Serie 1</c:v>
                </c:pt>
              </c:strCache>
            </c:strRef>
          </c:tx>
          <c:spPr>
            <a:gradFill flip="none" rotWithShape="1">
              <a:gsLst>
                <a:gs pos="0">
                  <a:schemeClr val="accent5">
                    <a:lumMod val="50000"/>
                    <a:shade val="30000"/>
                    <a:satMod val="115000"/>
                  </a:schemeClr>
                </a:gs>
                <a:gs pos="50000">
                  <a:schemeClr val="accent5">
                    <a:lumMod val="50000"/>
                    <a:shade val="67500"/>
                    <a:satMod val="115000"/>
                  </a:schemeClr>
                </a:gs>
                <a:gs pos="100000">
                  <a:schemeClr val="accent5">
                    <a:lumMod val="50000"/>
                    <a:shade val="100000"/>
                    <a:satMod val="115000"/>
                  </a:schemeClr>
                </a:gs>
              </a:gsLst>
              <a:lin ang="2700000" scaled="1"/>
              <a:tileRect/>
            </a:gradFill>
            <a:ln>
              <a:solidFill>
                <a:schemeClr val="tx1">
                  <a:lumMod val="95000"/>
                  <a:lumOff val="5000"/>
                </a:schemeClr>
              </a:solidFill>
            </a:ln>
            <a:scene3d>
              <a:camera prst="orthographicFront"/>
              <a:lightRig rig="threePt" dir="t"/>
            </a:scene3d>
            <a:sp3d>
              <a:bevelT w="0" h="0"/>
            </a:sp3d>
          </c:spPr>
          <c:invertIfNegative val="0"/>
          <c:dPt>
            <c:idx val="0"/>
            <c:invertIfNegative val="0"/>
            <c:bubble3D val="0"/>
            <c:spPr>
              <a:solidFill>
                <a:schemeClr val="accent3">
                  <a:lumMod val="50000"/>
                </a:schemeClr>
              </a:solidFill>
              <a:ln>
                <a:solidFill>
                  <a:schemeClr val="tx1">
                    <a:lumMod val="95000"/>
                    <a:lumOff val="5000"/>
                  </a:schemeClr>
                </a:solidFill>
              </a:ln>
              <a:scene3d>
                <a:camera prst="orthographicFront"/>
                <a:lightRig rig="threePt" dir="t"/>
              </a:scene3d>
              <a:sp3d>
                <a:bevelT w="0" h="0"/>
              </a:sp3d>
            </c:spPr>
            <c:extLst>
              <c:ext xmlns:c16="http://schemas.microsoft.com/office/drawing/2014/chart" uri="{C3380CC4-5D6E-409C-BE32-E72D297353CC}">
                <c16:uniqueId val="{00000001-4986-4465-A5DE-162F26115823}"/>
              </c:ext>
            </c:extLst>
          </c:dPt>
          <c:dPt>
            <c:idx val="1"/>
            <c:invertIfNegative val="0"/>
            <c:bubble3D val="0"/>
            <c:spPr>
              <a:solidFill>
                <a:schemeClr val="accent2">
                  <a:lumMod val="50000"/>
                </a:schemeClr>
              </a:solidFill>
              <a:ln>
                <a:solidFill>
                  <a:schemeClr val="tx1">
                    <a:lumMod val="95000"/>
                    <a:lumOff val="5000"/>
                  </a:schemeClr>
                </a:solidFill>
              </a:ln>
              <a:scene3d>
                <a:camera prst="orthographicFront"/>
                <a:lightRig rig="threePt" dir="t"/>
              </a:scene3d>
              <a:sp3d>
                <a:bevelT w="0" h="0"/>
              </a:sp3d>
            </c:spPr>
            <c:extLst>
              <c:ext xmlns:c16="http://schemas.microsoft.com/office/drawing/2014/chart" uri="{C3380CC4-5D6E-409C-BE32-E72D297353CC}">
                <c16:uniqueId val="{00000003-4986-4465-A5DE-162F26115823}"/>
              </c:ext>
            </c:extLst>
          </c:dPt>
          <c:dPt>
            <c:idx val="2"/>
            <c:invertIfNegative val="0"/>
            <c:bubble3D val="0"/>
            <c:spPr>
              <a:solidFill>
                <a:srgbClr val="3D3923"/>
              </a:solidFill>
              <a:ln>
                <a:solidFill>
                  <a:schemeClr val="tx1">
                    <a:lumMod val="95000"/>
                    <a:lumOff val="5000"/>
                  </a:schemeClr>
                </a:solidFill>
              </a:ln>
              <a:scene3d>
                <a:camera prst="orthographicFront"/>
                <a:lightRig rig="threePt" dir="t"/>
              </a:scene3d>
              <a:sp3d>
                <a:bevelT w="0" h="0"/>
              </a:sp3d>
            </c:spPr>
            <c:extLst>
              <c:ext xmlns:c16="http://schemas.microsoft.com/office/drawing/2014/chart" uri="{C3380CC4-5D6E-409C-BE32-E72D297353CC}">
                <c16:uniqueId val="{00000005-4986-4465-A5DE-162F26115823}"/>
              </c:ext>
            </c:extLst>
          </c:dPt>
          <c:dLbls>
            <c:spPr>
              <a:noFill/>
              <a:ln>
                <a:noFill/>
              </a:ln>
              <a:effectLst/>
            </c:spPr>
            <c:txPr>
              <a:bodyPr/>
              <a:lstStyle/>
              <a:p>
                <a:pPr algn="ctr">
                  <a:defRPr lang="es-MX" sz="1100" b="1" i="0" u="none" strike="noStrike" kern="1200" baseline="0">
                    <a:solidFill>
                      <a:schemeClr val="tx1">
                        <a:lumMod val="75000"/>
                        <a:lumOff val="25000"/>
                      </a:schemeClr>
                    </a:solidFill>
                    <a:effectLst/>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Hoja1!$A$2:$A$4</c:f>
              <c:strCache>
                <c:ptCount val="3"/>
                <c:pt idx="0">
                  <c:v>SI</c:v>
                </c:pt>
                <c:pt idx="1">
                  <c:v>NO</c:v>
                </c:pt>
                <c:pt idx="2">
                  <c:v>NC</c:v>
                </c:pt>
              </c:strCache>
            </c:strRef>
          </c:cat>
          <c:val>
            <c:numRef>
              <c:f>Hoja1!$B$2:$B$4</c:f>
              <c:numCache>
                <c:formatCode>###0.0%</c:formatCode>
                <c:ptCount val="3"/>
                <c:pt idx="0">
                  <c:v>0.95</c:v>
                </c:pt>
                <c:pt idx="1">
                  <c:v>4.5999999999999999E-2</c:v>
                </c:pt>
                <c:pt idx="2">
                  <c:v>4.0000000000000001E-3</c:v>
                </c:pt>
              </c:numCache>
            </c:numRef>
          </c:val>
          <c:extLst>
            <c:ext xmlns:c16="http://schemas.microsoft.com/office/drawing/2014/chart" uri="{C3380CC4-5D6E-409C-BE32-E72D297353CC}">
              <c16:uniqueId val="{00000006-4986-4465-A5DE-162F26115823}"/>
            </c:ext>
          </c:extLst>
        </c:ser>
        <c:dLbls>
          <c:showLegendKey val="0"/>
          <c:showVal val="0"/>
          <c:showCatName val="0"/>
          <c:showSerName val="0"/>
          <c:showPercent val="0"/>
          <c:showBubbleSize val="0"/>
        </c:dLbls>
        <c:gapWidth val="25"/>
        <c:gapDepth val="138"/>
        <c:shape val="box"/>
        <c:axId val="229664160"/>
        <c:axId val="229664552"/>
        <c:axId val="0"/>
      </c:bar3DChart>
      <c:catAx>
        <c:axId val="229664160"/>
        <c:scaling>
          <c:orientation val="maxMin"/>
        </c:scaling>
        <c:delete val="1"/>
        <c:axPos val="l"/>
        <c:numFmt formatCode="General" sourceLinked="0"/>
        <c:majorTickMark val="out"/>
        <c:minorTickMark val="none"/>
        <c:tickLblPos val="nextTo"/>
        <c:crossAx val="229664552"/>
        <c:crosses val="autoZero"/>
        <c:auto val="1"/>
        <c:lblAlgn val="ctr"/>
        <c:lblOffset val="100"/>
        <c:noMultiLvlLbl val="0"/>
      </c:catAx>
      <c:valAx>
        <c:axId val="229664552"/>
        <c:scaling>
          <c:orientation val="minMax"/>
          <c:max val="1"/>
        </c:scaling>
        <c:delete val="1"/>
        <c:axPos val="t"/>
        <c:numFmt formatCode="###0.0%" sourceLinked="1"/>
        <c:majorTickMark val="out"/>
        <c:minorTickMark val="none"/>
        <c:tickLblPos val="nextTo"/>
        <c:crossAx val="229664160"/>
        <c:crosses val="autoZero"/>
        <c:crossBetween val="between"/>
      </c:valAx>
    </c:plotArea>
    <c:plotVisOnly val="1"/>
    <c:dispBlanksAs val="gap"/>
    <c:showDLblsOverMax val="0"/>
  </c:chart>
  <c:txPr>
    <a:bodyPr/>
    <a:lstStyle/>
    <a:p>
      <a:pPr>
        <a:defRPr sz="1800"/>
      </a:pPr>
      <a:endParaRPr lang="es-MX"/>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MX"/>
          </a:p>
        </p:txBody>
      </p:sp>
      <p:sp>
        <p:nvSpPr>
          <p:cNvPr id="3" name="Marcador de fech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8ECC5D6-8BB0-4E66-8743-B854CB897D32}" type="datetimeFigureOut">
              <a:rPr lang="es-MX" smtClean="0"/>
              <a:t>04/11/2024</a:t>
            </a:fld>
            <a:endParaRPr lang="es-MX"/>
          </a:p>
        </p:txBody>
      </p:sp>
      <p:sp>
        <p:nvSpPr>
          <p:cNvPr id="4" name="Marcador de imagen de diapositiva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s-MX"/>
          </a:p>
        </p:txBody>
      </p:sp>
      <p:sp>
        <p:nvSpPr>
          <p:cNvPr id="5" name="Marcador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6" name="Marcador de pie de pá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s-MX"/>
          </a:p>
        </p:txBody>
      </p:sp>
      <p:sp>
        <p:nvSpPr>
          <p:cNvPr id="7" name="Marcador de número de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2BD41FF-0DE7-4E62-ACF2-34C50C6164EA}" type="slidenum">
              <a:rPr lang="es-MX" smtClean="0"/>
              <a:t>‹Nº›</a:t>
            </a:fld>
            <a:endParaRPr lang="es-MX"/>
          </a:p>
        </p:txBody>
      </p:sp>
    </p:spTree>
    <p:extLst>
      <p:ext uri="{BB962C8B-B14F-4D97-AF65-F5344CB8AC3E}">
        <p14:creationId xmlns:p14="http://schemas.microsoft.com/office/powerpoint/2010/main" val="191262944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MX" dirty="0"/>
          </a:p>
        </p:txBody>
      </p:sp>
      <p:sp>
        <p:nvSpPr>
          <p:cNvPr id="4" name="Marcador de número de diapositiva 3"/>
          <p:cNvSpPr>
            <a:spLocks noGrp="1"/>
          </p:cNvSpPr>
          <p:nvPr>
            <p:ph type="sldNum" sz="quarter" idx="5"/>
          </p:nvPr>
        </p:nvSpPr>
        <p:spPr/>
        <p:txBody>
          <a:bodyPr/>
          <a:lstStyle/>
          <a:p>
            <a:fld id="{C2BD41FF-0DE7-4E62-ACF2-34C50C6164EA}" type="slidenum">
              <a:rPr lang="es-MX" smtClean="0"/>
              <a:t>4</a:t>
            </a:fld>
            <a:endParaRPr lang="es-MX"/>
          </a:p>
        </p:txBody>
      </p:sp>
    </p:spTree>
    <p:extLst>
      <p:ext uri="{BB962C8B-B14F-4D97-AF65-F5344CB8AC3E}">
        <p14:creationId xmlns:p14="http://schemas.microsoft.com/office/powerpoint/2010/main" val="265820507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MX" dirty="0"/>
          </a:p>
        </p:txBody>
      </p:sp>
      <p:sp>
        <p:nvSpPr>
          <p:cNvPr id="4" name="Marcador de número de diapositiva 3"/>
          <p:cNvSpPr>
            <a:spLocks noGrp="1"/>
          </p:cNvSpPr>
          <p:nvPr>
            <p:ph type="sldNum" sz="quarter" idx="5"/>
          </p:nvPr>
        </p:nvSpPr>
        <p:spPr/>
        <p:txBody>
          <a:bodyPr/>
          <a:lstStyle/>
          <a:p>
            <a:fld id="{C2BD41FF-0DE7-4E62-ACF2-34C50C6164EA}" type="slidenum">
              <a:rPr lang="es-MX" smtClean="0"/>
              <a:t>38</a:t>
            </a:fld>
            <a:endParaRPr lang="es-MX"/>
          </a:p>
        </p:txBody>
      </p:sp>
    </p:spTree>
    <p:extLst>
      <p:ext uri="{BB962C8B-B14F-4D97-AF65-F5344CB8AC3E}">
        <p14:creationId xmlns:p14="http://schemas.microsoft.com/office/powerpoint/2010/main" val="411474291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MX" dirty="0"/>
          </a:p>
        </p:txBody>
      </p:sp>
      <p:sp>
        <p:nvSpPr>
          <p:cNvPr id="4" name="Marcador de número de diapositiva 3"/>
          <p:cNvSpPr>
            <a:spLocks noGrp="1"/>
          </p:cNvSpPr>
          <p:nvPr>
            <p:ph type="sldNum" sz="quarter" idx="5"/>
          </p:nvPr>
        </p:nvSpPr>
        <p:spPr/>
        <p:txBody>
          <a:bodyPr/>
          <a:lstStyle/>
          <a:p>
            <a:fld id="{C2BD41FF-0DE7-4E62-ACF2-34C50C6164EA}" type="slidenum">
              <a:rPr lang="es-MX" smtClean="0"/>
              <a:t>39</a:t>
            </a:fld>
            <a:endParaRPr lang="es-MX"/>
          </a:p>
        </p:txBody>
      </p:sp>
    </p:spTree>
    <p:extLst>
      <p:ext uri="{BB962C8B-B14F-4D97-AF65-F5344CB8AC3E}">
        <p14:creationId xmlns:p14="http://schemas.microsoft.com/office/powerpoint/2010/main" val="309337411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MX" dirty="0"/>
          </a:p>
        </p:txBody>
      </p:sp>
      <p:sp>
        <p:nvSpPr>
          <p:cNvPr id="4" name="Marcador de número de diapositiva 3"/>
          <p:cNvSpPr>
            <a:spLocks noGrp="1"/>
          </p:cNvSpPr>
          <p:nvPr>
            <p:ph type="sldNum" sz="quarter" idx="5"/>
          </p:nvPr>
        </p:nvSpPr>
        <p:spPr/>
        <p:txBody>
          <a:bodyPr/>
          <a:lstStyle/>
          <a:p>
            <a:fld id="{C2BD41FF-0DE7-4E62-ACF2-34C50C6164EA}" type="slidenum">
              <a:rPr lang="es-MX" smtClean="0"/>
              <a:t>40</a:t>
            </a:fld>
            <a:endParaRPr lang="es-MX"/>
          </a:p>
        </p:txBody>
      </p:sp>
    </p:spTree>
    <p:extLst>
      <p:ext uri="{BB962C8B-B14F-4D97-AF65-F5344CB8AC3E}">
        <p14:creationId xmlns:p14="http://schemas.microsoft.com/office/powerpoint/2010/main" val="230717053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MX" dirty="0"/>
          </a:p>
        </p:txBody>
      </p:sp>
      <p:sp>
        <p:nvSpPr>
          <p:cNvPr id="4" name="Marcador de número de diapositiva 3"/>
          <p:cNvSpPr>
            <a:spLocks noGrp="1"/>
          </p:cNvSpPr>
          <p:nvPr>
            <p:ph type="sldNum" sz="quarter" idx="5"/>
          </p:nvPr>
        </p:nvSpPr>
        <p:spPr/>
        <p:txBody>
          <a:bodyPr/>
          <a:lstStyle/>
          <a:p>
            <a:fld id="{C2BD41FF-0DE7-4E62-ACF2-34C50C6164EA}" type="slidenum">
              <a:rPr lang="es-MX" smtClean="0"/>
              <a:t>41</a:t>
            </a:fld>
            <a:endParaRPr lang="es-MX"/>
          </a:p>
        </p:txBody>
      </p:sp>
    </p:spTree>
    <p:extLst>
      <p:ext uri="{BB962C8B-B14F-4D97-AF65-F5344CB8AC3E}">
        <p14:creationId xmlns:p14="http://schemas.microsoft.com/office/powerpoint/2010/main" val="60614243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MX" dirty="0"/>
          </a:p>
        </p:txBody>
      </p:sp>
      <p:sp>
        <p:nvSpPr>
          <p:cNvPr id="4" name="Marcador de número de diapositiva 3"/>
          <p:cNvSpPr>
            <a:spLocks noGrp="1"/>
          </p:cNvSpPr>
          <p:nvPr>
            <p:ph type="sldNum" sz="quarter" idx="5"/>
          </p:nvPr>
        </p:nvSpPr>
        <p:spPr/>
        <p:txBody>
          <a:bodyPr/>
          <a:lstStyle/>
          <a:p>
            <a:fld id="{C2BD41FF-0DE7-4E62-ACF2-34C50C6164EA}" type="slidenum">
              <a:rPr lang="es-MX" smtClean="0"/>
              <a:t>42</a:t>
            </a:fld>
            <a:endParaRPr lang="es-MX"/>
          </a:p>
        </p:txBody>
      </p:sp>
    </p:spTree>
    <p:extLst>
      <p:ext uri="{BB962C8B-B14F-4D97-AF65-F5344CB8AC3E}">
        <p14:creationId xmlns:p14="http://schemas.microsoft.com/office/powerpoint/2010/main" val="385307486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MX" dirty="0"/>
          </a:p>
        </p:txBody>
      </p:sp>
      <p:sp>
        <p:nvSpPr>
          <p:cNvPr id="4" name="Marcador de número de diapositiva 3"/>
          <p:cNvSpPr>
            <a:spLocks noGrp="1"/>
          </p:cNvSpPr>
          <p:nvPr>
            <p:ph type="sldNum" sz="quarter" idx="5"/>
          </p:nvPr>
        </p:nvSpPr>
        <p:spPr/>
        <p:txBody>
          <a:bodyPr/>
          <a:lstStyle/>
          <a:p>
            <a:fld id="{C2BD41FF-0DE7-4E62-ACF2-34C50C6164EA}" type="slidenum">
              <a:rPr lang="es-MX" smtClean="0"/>
              <a:t>43</a:t>
            </a:fld>
            <a:endParaRPr lang="es-MX"/>
          </a:p>
        </p:txBody>
      </p:sp>
    </p:spTree>
    <p:extLst>
      <p:ext uri="{BB962C8B-B14F-4D97-AF65-F5344CB8AC3E}">
        <p14:creationId xmlns:p14="http://schemas.microsoft.com/office/powerpoint/2010/main" val="87176992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MX" dirty="0"/>
          </a:p>
        </p:txBody>
      </p:sp>
      <p:sp>
        <p:nvSpPr>
          <p:cNvPr id="4" name="Marcador de número de diapositiva 3"/>
          <p:cNvSpPr>
            <a:spLocks noGrp="1"/>
          </p:cNvSpPr>
          <p:nvPr>
            <p:ph type="sldNum" sz="quarter" idx="5"/>
          </p:nvPr>
        </p:nvSpPr>
        <p:spPr/>
        <p:txBody>
          <a:bodyPr/>
          <a:lstStyle/>
          <a:p>
            <a:fld id="{C2BD41FF-0DE7-4E62-ACF2-34C50C6164EA}" type="slidenum">
              <a:rPr lang="es-MX" smtClean="0"/>
              <a:t>45</a:t>
            </a:fld>
            <a:endParaRPr lang="es-MX"/>
          </a:p>
        </p:txBody>
      </p:sp>
    </p:spTree>
    <p:extLst>
      <p:ext uri="{BB962C8B-B14F-4D97-AF65-F5344CB8AC3E}">
        <p14:creationId xmlns:p14="http://schemas.microsoft.com/office/powerpoint/2010/main" val="241631873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MX" dirty="0"/>
          </a:p>
        </p:txBody>
      </p:sp>
      <p:sp>
        <p:nvSpPr>
          <p:cNvPr id="4" name="Marcador de número de diapositiva 3"/>
          <p:cNvSpPr>
            <a:spLocks noGrp="1"/>
          </p:cNvSpPr>
          <p:nvPr>
            <p:ph type="sldNum" sz="quarter" idx="5"/>
          </p:nvPr>
        </p:nvSpPr>
        <p:spPr/>
        <p:txBody>
          <a:bodyPr/>
          <a:lstStyle/>
          <a:p>
            <a:fld id="{C2BD41FF-0DE7-4E62-ACF2-34C50C6164EA}" type="slidenum">
              <a:rPr lang="es-MX" smtClean="0"/>
              <a:t>47</a:t>
            </a:fld>
            <a:endParaRPr lang="es-MX"/>
          </a:p>
        </p:txBody>
      </p:sp>
    </p:spTree>
    <p:extLst>
      <p:ext uri="{BB962C8B-B14F-4D97-AF65-F5344CB8AC3E}">
        <p14:creationId xmlns:p14="http://schemas.microsoft.com/office/powerpoint/2010/main" val="227204223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MX" dirty="0"/>
          </a:p>
        </p:txBody>
      </p:sp>
      <p:sp>
        <p:nvSpPr>
          <p:cNvPr id="4" name="Marcador de número de diapositiva 3"/>
          <p:cNvSpPr>
            <a:spLocks noGrp="1"/>
          </p:cNvSpPr>
          <p:nvPr>
            <p:ph type="sldNum" sz="quarter" idx="5"/>
          </p:nvPr>
        </p:nvSpPr>
        <p:spPr/>
        <p:txBody>
          <a:bodyPr/>
          <a:lstStyle/>
          <a:p>
            <a:fld id="{C2BD41FF-0DE7-4E62-ACF2-34C50C6164EA}" type="slidenum">
              <a:rPr lang="es-MX" smtClean="0"/>
              <a:t>49</a:t>
            </a:fld>
            <a:endParaRPr lang="es-MX"/>
          </a:p>
        </p:txBody>
      </p:sp>
    </p:spTree>
    <p:extLst>
      <p:ext uri="{BB962C8B-B14F-4D97-AF65-F5344CB8AC3E}">
        <p14:creationId xmlns:p14="http://schemas.microsoft.com/office/powerpoint/2010/main" val="392181182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MX" dirty="0"/>
          </a:p>
        </p:txBody>
      </p:sp>
      <p:sp>
        <p:nvSpPr>
          <p:cNvPr id="4" name="Marcador de número de diapositiva 3"/>
          <p:cNvSpPr>
            <a:spLocks noGrp="1"/>
          </p:cNvSpPr>
          <p:nvPr>
            <p:ph type="sldNum" sz="quarter" idx="5"/>
          </p:nvPr>
        </p:nvSpPr>
        <p:spPr/>
        <p:txBody>
          <a:bodyPr/>
          <a:lstStyle/>
          <a:p>
            <a:fld id="{C2BD41FF-0DE7-4E62-ACF2-34C50C6164EA}" type="slidenum">
              <a:rPr lang="es-MX" smtClean="0"/>
              <a:t>50</a:t>
            </a:fld>
            <a:endParaRPr lang="es-MX"/>
          </a:p>
        </p:txBody>
      </p:sp>
    </p:spTree>
    <p:extLst>
      <p:ext uri="{BB962C8B-B14F-4D97-AF65-F5344CB8AC3E}">
        <p14:creationId xmlns:p14="http://schemas.microsoft.com/office/powerpoint/2010/main" val="412717247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MX" dirty="0"/>
          </a:p>
        </p:txBody>
      </p:sp>
      <p:sp>
        <p:nvSpPr>
          <p:cNvPr id="4" name="Marcador de número de diapositiva 3"/>
          <p:cNvSpPr>
            <a:spLocks noGrp="1"/>
          </p:cNvSpPr>
          <p:nvPr>
            <p:ph type="sldNum" sz="quarter" idx="5"/>
          </p:nvPr>
        </p:nvSpPr>
        <p:spPr/>
        <p:txBody>
          <a:bodyPr/>
          <a:lstStyle/>
          <a:p>
            <a:fld id="{C2BD41FF-0DE7-4E62-ACF2-34C50C6164EA}" type="slidenum">
              <a:rPr lang="es-MX" smtClean="0"/>
              <a:t>5</a:t>
            </a:fld>
            <a:endParaRPr lang="es-MX"/>
          </a:p>
        </p:txBody>
      </p:sp>
    </p:spTree>
    <p:extLst>
      <p:ext uri="{BB962C8B-B14F-4D97-AF65-F5344CB8AC3E}">
        <p14:creationId xmlns:p14="http://schemas.microsoft.com/office/powerpoint/2010/main" val="123634021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MX" dirty="0"/>
          </a:p>
        </p:txBody>
      </p:sp>
      <p:sp>
        <p:nvSpPr>
          <p:cNvPr id="4" name="Marcador de número de diapositiva 3"/>
          <p:cNvSpPr>
            <a:spLocks noGrp="1"/>
          </p:cNvSpPr>
          <p:nvPr>
            <p:ph type="sldNum" sz="quarter" idx="5"/>
          </p:nvPr>
        </p:nvSpPr>
        <p:spPr/>
        <p:txBody>
          <a:bodyPr/>
          <a:lstStyle/>
          <a:p>
            <a:fld id="{C2BD41FF-0DE7-4E62-ACF2-34C50C6164EA}" type="slidenum">
              <a:rPr lang="es-MX" smtClean="0"/>
              <a:t>52</a:t>
            </a:fld>
            <a:endParaRPr lang="es-MX"/>
          </a:p>
        </p:txBody>
      </p:sp>
    </p:spTree>
    <p:extLst>
      <p:ext uri="{BB962C8B-B14F-4D97-AF65-F5344CB8AC3E}">
        <p14:creationId xmlns:p14="http://schemas.microsoft.com/office/powerpoint/2010/main" val="114978135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MX" dirty="0"/>
          </a:p>
        </p:txBody>
      </p:sp>
      <p:sp>
        <p:nvSpPr>
          <p:cNvPr id="4" name="Marcador de número de diapositiva 3"/>
          <p:cNvSpPr>
            <a:spLocks noGrp="1"/>
          </p:cNvSpPr>
          <p:nvPr>
            <p:ph type="sldNum" sz="quarter" idx="5"/>
          </p:nvPr>
        </p:nvSpPr>
        <p:spPr/>
        <p:txBody>
          <a:bodyPr/>
          <a:lstStyle/>
          <a:p>
            <a:fld id="{C2BD41FF-0DE7-4E62-ACF2-34C50C6164EA}" type="slidenum">
              <a:rPr lang="es-MX" smtClean="0"/>
              <a:t>53</a:t>
            </a:fld>
            <a:endParaRPr lang="es-MX"/>
          </a:p>
        </p:txBody>
      </p:sp>
    </p:spTree>
    <p:extLst>
      <p:ext uri="{BB962C8B-B14F-4D97-AF65-F5344CB8AC3E}">
        <p14:creationId xmlns:p14="http://schemas.microsoft.com/office/powerpoint/2010/main" val="166273711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MX" dirty="0"/>
          </a:p>
        </p:txBody>
      </p:sp>
      <p:sp>
        <p:nvSpPr>
          <p:cNvPr id="4" name="Marcador de número de diapositiva 3"/>
          <p:cNvSpPr>
            <a:spLocks noGrp="1"/>
          </p:cNvSpPr>
          <p:nvPr>
            <p:ph type="sldNum" sz="quarter" idx="5"/>
          </p:nvPr>
        </p:nvSpPr>
        <p:spPr/>
        <p:txBody>
          <a:bodyPr/>
          <a:lstStyle/>
          <a:p>
            <a:fld id="{C2BD41FF-0DE7-4E62-ACF2-34C50C6164EA}" type="slidenum">
              <a:rPr lang="es-MX" smtClean="0"/>
              <a:t>6</a:t>
            </a:fld>
            <a:endParaRPr lang="es-MX"/>
          </a:p>
        </p:txBody>
      </p:sp>
    </p:spTree>
    <p:extLst>
      <p:ext uri="{BB962C8B-B14F-4D97-AF65-F5344CB8AC3E}">
        <p14:creationId xmlns:p14="http://schemas.microsoft.com/office/powerpoint/2010/main" val="377213966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MX" dirty="0"/>
          </a:p>
        </p:txBody>
      </p:sp>
      <p:sp>
        <p:nvSpPr>
          <p:cNvPr id="4" name="Marcador de número de diapositiva 3"/>
          <p:cNvSpPr>
            <a:spLocks noGrp="1"/>
          </p:cNvSpPr>
          <p:nvPr>
            <p:ph type="sldNum" sz="quarter" idx="5"/>
          </p:nvPr>
        </p:nvSpPr>
        <p:spPr/>
        <p:txBody>
          <a:bodyPr/>
          <a:lstStyle/>
          <a:p>
            <a:fld id="{C2BD41FF-0DE7-4E62-ACF2-34C50C6164EA}" type="slidenum">
              <a:rPr lang="es-MX" smtClean="0"/>
              <a:t>11</a:t>
            </a:fld>
            <a:endParaRPr lang="es-MX"/>
          </a:p>
        </p:txBody>
      </p:sp>
    </p:spTree>
    <p:extLst>
      <p:ext uri="{BB962C8B-B14F-4D97-AF65-F5344CB8AC3E}">
        <p14:creationId xmlns:p14="http://schemas.microsoft.com/office/powerpoint/2010/main" val="89306247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MX" dirty="0"/>
          </a:p>
        </p:txBody>
      </p:sp>
      <p:sp>
        <p:nvSpPr>
          <p:cNvPr id="4" name="Marcador de número de diapositiva 3"/>
          <p:cNvSpPr>
            <a:spLocks noGrp="1"/>
          </p:cNvSpPr>
          <p:nvPr>
            <p:ph type="sldNum" sz="quarter" idx="5"/>
          </p:nvPr>
        </p:nvSpPr>
        <p:spPr/>
        <p:txBody>
          <a:bodyPr/>
          <a:lstStyle/>
          <a:p>
            <a:fld id="{C2BD41FF-0DE7-4E62-ACF2-34C50C6164EA}" type="slidenum">
              <a:rPr lang="es-MX" smtClean="0"/>
              <a:t>19</a:t>
            </a:fld>
            <a:endParaRPr lang="es-MX"/>
          </a:p>
        </p:txBody>
      </p:sp>
    </p:spTree>
    <p:extLst>
      <p:ext uri="{BB962C8B-B14F-4D97-AF65-F5344CB8AC3E}">
        <p14:creationId xmlns:p14="http://schemas.microsoft.com/office/powerpoint/2010/main" val="135014164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MX" dirty="0"/>
          </a:p>
        </p:txBody>
      </p:sp>
      <p:sp>
        <p:nvSpPr>
          <p:cNvPr id="4" name="Marcador de número de diapositiva 3"/>
          <p:cNvSpPr>
            <a:spLocks noGrp="1"/>
          </p:cNvSpPr>
          <p:nvPr>
            <p:ph type="sldNum" sz="quarter" idx="5"/>
          </p:nvPr>
        </p:nvSpPr>
        <p:spPr/>
        <p:txBody>
          <a:bodyPr/>
          <a:lstStyle/>
          <a:p>
            <a:fld id="{C2BD41FF-0DE7-4E62-ACF2-34C50C6164EA}" type="slidenum">
              <a:rPr lang="es-MX" smtClean="0"/>
              <a:t>28</a:t>
            </a:fld>
            <a:endParaRPr lang="es-MX"/>
          </a:p>
        </p:txBody>
      </p:sp>
    </p:spTree>
    <p:extLst>
      <p:ext uri="{BB962C8B-B14F-4D97-AF65-F5344CB8AC3E}">
        <p14:creationId xmlns:p14="http://schemas.microsoft.com/office/powerpoint/2010/main" val="178600091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MX" dirty="0"/>
          </a:p>
        </p:txBody>
      </p:sp>
      <p:sp>
        <p:nvSpPr>
          <p:cNvPr id="4" name="Marcador de número de diapositiva 3"/>
          <p:cNvSpPr>
            <a:spLocks noGrp="1"/>
          </p:cNvSpPr>
          <p:nvPr>
            <p:ph type="sldNum" sz="quarter" idx="5"/>
          </p:nvPr>
        </p:nvSpPr>
        <p:spPr/>
        <p:txBody>
          <a:bodyPr/>
          <a:lstStyle/>
          <a:p>
            <a:fld id="{C2BD41FF-0DE7-4E62-ACF2-34C50C6164EA}" type="slidenum">
              <a:rPr lang="es-MX" smtClean="0"/>
              <a:t>30</a:t>
            </a:fld>
            <a:endParaRPr lang="es-MX"/>
          </a:p>
        </p:txBody>
      </p:sp>
    </p:spTree>
    <p:extLst>
      <p:ext uri="{BB962C8B-B14F-4D97-AF65-F5344CB8AC3E}">
        <p14:creationId xmlns:p14="http://schemas.microsoft.com/office/powerpoint/2010/main" val="199836589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MX" dirty="0"/>
          </a:p>
        </p:txBody>
      </p:sp>
      <p:sp>
        <p:nvSpPr>
          <p:cNvPr id="4" name="Marcador de número de diapositiva 3"/>
          <p:cNvSpPr>
            <a:spLocks noGrp="1"/>
          </p:cNvSpPr>
          <p:nvPr>
            <p:ph type="sldNum" sz="quarter" idx="5"/>
          </p:nvPr>
        </p:nvSpPr>
        <p:spPr/>
        <p:txBody>
          <a:bodyPr/>
          <a:lstStyle/>
          <a:p>
            <a:fld id="{C2BD41FF-0DE7-4E62-ACF2-34C50C6164EA}" type="slidenum">
              <a:rPr lang="es-MX" smtClean="0"/>
              <a:t>36</a:t>
            </a:fld>
            <a:endParaRPr lang="es-MX"/>
          </a:p>
        </p:txBody>
      </p:sp>
    </p:spTree>
    <p:extLst>
      <p:ext uri="{BB962C8B-B14F-4D97-AF65-F5344CB8AC3E}">
        <p14:creationId xmlns:p14="http://schemas.microsoft.com/office/powerpoint/2010/main" val="346087587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MX" dirty="0"/>
          </a:p>
        </p:txBody>
      </p:sp>
      <p:sp>
        <p:nvSpPr>
          <p:cNvPr id="4" name="Marcador de número de diapositiva 3"/>
          <p:cNvSpPr>
            <a:spLocks noGrp="1"/>
          </p:cNvSpPr>
          <p:nvPr>
            <p:ph type="sldNum" sz="quarter" idx="5"/>
          </p:nvPr>
        </p:nvSpPr>
        <p:spPr/>
        <p:txBody>
          <a:bodyPr/>
          <a:lstStyle/>
          <a:p>
            <a:fld id="{C2BD41FF-0DE7-4E62-ACF2-34C50C6164EA}" type="slidenum">
              <a:rPr lang="es-MX" smtClean="0"/>
              <a:t>37</a:t>
            </a:fld>
            <a:endParaRPr lang="es-MX"/>
          </a:p>
        </p:txBody>
      </p:sp>
    </p:spTree>
    <p:extLst>
      <p:ext uri="{BB962C8B-B14F-4D97-AF65-F5344CB8AC3E}">
        <p14:creationId xmlns:p14="http://schemas.microsoft.com/office/powerpoint/2010/main" val="187661276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a de título">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s-ES"/>
              <a:t>Haga clic para modificar el estilo de título del patrón</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endParaRPr lang="en-US" dirty="0"/>
          </a:p>
        </p:txBody>
      </p:sp>
      <p:sp>
        <p:nvSpPr>
          <p:cNvPr id="4" name="Date Placeholder 3"/>
          <p:cNvSpPr>
            <a:spLocks noGrp="1"/>
          </p:cNvSpPr>
          <p:nvPr>
            <p:ph type="dt" sz="half" idx="10"/>
          </p:nvPr>
        </p:nvSpPr>
        <p:spPr/>
        <p:txBody>
          <a:bodyPr/>
          <a:lstStyle/>
          <a:p>
            <a:endParaRPr lang="es-MX"/>
          </a:p>
        </p:txBody>
      </p:sp>
      <p:sp>
        <p:nvSpPr>
          <p:cNvPr id="5" name="Footer Placeholder 4"/>
          <p:cNvSpPr>
            <a:spLocks noGrp="1"/>
          </p:cNvSpPr>
          <p:nvPr>
            <p:ph type="ftr" sz="quarter" idx="11"/>
          </p:nvPr>
        </p:nvSpPr>
        <p:spPr/>
        <p:txBody>
          <a:bodyPr/>
          <a:lstStyle/>
          <a:p>
            <a:endParaRPr lang="es-MX"/>
          </a:p>
        </p:txBody>
      </p:sp>
      <p:sp>
        <p:nvSpPr>
          <p:cNvPr id="6" name="Slide Number Placeholder 5"/>
          <p:cNvSpPr>
            <a:spLocks noGrp="1"/>
          </p:cNvSpPr>
          <p:nvPr>
            <p:ph type="sldNum" sz="quarter" idx="12"/>
          </p:nvPr>
        </p:nvSpPr>
        <p:spPr/>
        <p:txBody>
          <a:bodyPr/>
          <a:lstStyle/>
          <a:p>
            <a:fld id="{B056FCF3-97EB-4DA5-BF7E-93EC395BEC37}" type="slidenum">
              <a:rPr lang="es-MX" smtClean="0"/>
              <a:t>‹Nº›</a:t>
            </a:fld>
            <a:endParaRPr lang="es-MX"/>
          </a:p>
        </p:txBody>
      </p:sp>
    </p:spTree>
    <p:extLst>
      <p:ext uri="{BB962C8B-B14F-4D97-AF65-F5344CB8AC3E}">
        <p14:creationId xmlns:p14="http://schemas.microsoft.com/office/powerpoint/2010/main" val="117987570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picTx" preserve="1">
  <p:cSld name="Imagen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s-ES"/>
              <a:t>Haga clic para modificar el estilo de título del patrón</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s-ES"/>
              <a:t>Haga clic en el icono para agregar una imagen</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Date Placeholder 4"/>
          <p:cNvSpPr>
            <a:spLocks noGrp="1"/>
          </p:cNvSpPr>
          <p:nvPr>
            <p:ph type="dt" sz="half" idx="10"/>
          </p:nvPr>
        </p:nvSpPr>
        <p:spPr/>
        <p:txBody>
          <a:bodyPr/>
          <a:lstStyle/>
          <a:p>
            <a:endParaRPr lang="es-MX"/>
          </a:p>
        </p:txBody>
      </p:sp>
      <p:sp>
        <p:nvSpPr>
          <p:cNvPr id="6" name="Footer Placeholder 5"/>
          <p:cNvSpPr>
            <a:spLocks noGrp="1"/>
          </p:cNvSpPr>
          <p:nvPr>
            <p:ph type="ftr" sz="quarter" idx="11"/>
          </p:nvPr>
        </p:nvSpPr>
        <p:spPr/>
        <p:txBody>
          <a:bodyPr/>
          <a:lstStyle/>
          <a:p>
            <a:endParaRPr lang="es-MX"/>
          </a:p>
        </p:txBody>
      </p:sp>
      <p:sp>
        <p:nvSpPr>
          <p:cNvPr id="7" name="Slide Number Placeholder 6"/>
          <p:cNvSpPr>
            <a:spLocks noGrp="1"/>
          </p:cNvSpPr>
          <p:nvPr>
            <p:ph type="sldNum" sz="quarter" idx="12"/>
          </p:nvPr>
        </p:nvSpPr>
        <p:spPr/>
        <p:txBody>
          <a:bodyPr/>
          <a:lstStyle/>
          <a:p>
            <a:fld id="{B056FCF3-97EB-4DA5-BF7E-93EC395BEC37}" type="slidenum">
              <a:rPr lang="es-MX" smtClean="0"/>
              <a:t>‹Nº›</a:t>
            </a:fld>
            <a:endParaRPr lang="es-MX"/>
          </a:p>
        </p:txBody>
      </p:sp>
    </p:spTree>
    <p:extLst>
      <p:ext uri="{BB962C8B-B14F-4D97-AF65-F5344CB8AC3E}">
        <p14:creationId xmlns:p14="http://schemas.microsoft.com/office/powerpoint/2010/main" val="335727835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x" preserve="1">
  <p:cSld name="Título y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Vertical Text Placeholder 2"/>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p>
            <a:endParaRPr lang="es-MX"/>
          </a:p>
        </p:txBody>
      </p:sp>
      <p:sp>
        <p:nvSpPr>
          <p:cNvPr id="5" name="Footer Placeholder 4"/>
          <p:cNvSpPr>
            <a:spLocks noGrp="1"/>
          </p:cNvSpPr>
          <p:nvPr>
            <p:ph type="ftr" sz="quarter" idx="11"/>
          </p:nvPr>
        </p:nvSpPr>
        <p:spPr/>
        <p:txBody>
          <a:bodyPr/>
          <a:lstStyle/>
          <a:p>
            <a:endParaRPr lang="es-MX"/>
          </a:p>
        </p:txBody>
      </p:sp>
      <p:sp>
        <p:nvSpPr>
          <p:cNvPr id="6" name="Slide Number Placeholder 5"/>
          <p:cNvSpPr>
            <a:spLocks noGrp="1"/>
          </p:cNvSpPr>
          <p:nvPr>
            <p:ph type="sldNum" sz="quarter" idx="12"/>
          </p:nvPr>
        </p:nvSpPr>
        <p:spPr/>
        <p:txBody>
          <a:bodyPr/>
          <a:lstStyle/>
          <a:p>
            <a:fld id="{B056FCF3-97EB-4DA5-BF7E-93EC395BEC37}" type="slidenum">
              <a:rPr lang="es-MX" smtClean="0"/>
              <a:t>‹Nº›</a:t>
            </a:fld>
            <a:endParaRPr lang="es-MX"/>
          </a:p>
        </p:txBody>
      </p:sp>
    </p:spTree>
    <p:extLst>
      <p:ext uri="{BB962C8B-B14F-4D97-AF65-F5344CB8AC3E}">
        <p14:creationId xmlns:p14="http://schemas.microsoft.com/office/powerpoint/2010/main" val="61180923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vertTitleAndTx" preserve="1">
  <p:cSld name="Título vertical y texto">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s-ES"/>
              <a:t>Haga clic para modificar el estilo de título del patrón</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p>
            <a:endParaRPr lang="es-MX"/>
          </a:p>
        </p:txBody>
      </p:sp>
      <p:sp>
        <p:nvSpPr>
          <p:cNvPr id="5" name="Footer Placeholder 4"/>
          <p:cNvSpPr>
            <a:spLocks noGrp="1"/>
          </p:cNvSpPr>
          <p:nvPr>
            <p:ph type="ftr" sz="quarter" idx="11"/>
          </p:nvPr>
        </p:nvSpPr>
        <p:spPr/>
        <p:txBody>
          <a:bodyPr/>
          <a:lstStyle/>
          <a:p>
            <a:endParaRPr lang="es-MX"/>
          </a:p>
        </p:txBody>
      </p:sp>
      <p:sp>
        <p:nvSpPr>
          <p:cNvPr id="6" name="Slide Number Placeholder 5"/>
          <p:cNvSpPr>
            <a:spLocks noGrp="1"/>
          </p:cNvSpPr>
          <p:nvPr>
            <p:ph type="sldNum" sz="quarter" idx="12"/>
          </p:nvPr>
        </p:nvSpPr>
        <p:spPr/>
        <p:txBody>
          <a:bodyPr/>
          <a:lstStyle/>
          <a:p>
            <a:fld id="{B056FCF3-97EB-4DA5-BF7E-93EC395BEC37}" type="slidenum">
              <a:rPr lang="es-MX" smtClean="0"/>
              <a:t>‹Nº›</a:t>
            </a:fld>
            <a:endParaRPr lang="es-MX"/>
          </a:p>
        </p:txBody>
      </p:sp>
    </p:spTree>
    <p:extLst>
      <p:ext uri="{BB962C8B-B14F-4D97-AF65-F5344CB8AC3E}">
        <p14:creationId xmlns:p14="http://schemas.microsoft.com/office/powerpoint/2010/main" val="39845011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ítulo y objetos">
    <p:spTree>
      <p:nvGrpSpPr>
        <p:cNvPr id="1" name=""/>
        <p:cNvGrpSpPr/>
        <p:nvPr/>
      </p:nvGrpSpPr>
      <p:grpSpPr>
        <a:xfrm>
          <a:off x="0" y="0"/>
          <a:ext cx="0" cy="0"/>
          <a:chOff x="0" y="0"/>
          <a:chExt cx="0" cy="0"/>
        </a:xfrm>
      </p:grpSpPr>
      <p:sp>
        <p:nvSpPr>
          <p:cNvPr id="2" name="Title 1"/>
          <p:cNvSpPr>
            <a:spLocks noGrp="1"/>
          </p:cNvSpPr>
          <p:nvPr>
            <p:ph type="title"/>
          </p:nvPr>
        </p:nvSpPr>
        <p:spPr>
          <a:xfrm>
            <a:off x="200463" y="549697"/>
            <a:ext cx="8762124" cy="823070"/>
          </a:xfrm>
        </p:spPr>
        <p:txBody>
          <a:bodyPr>
            <a:normAutofit/>
          </a:bodyPr>
          <a:lstStyle>
            <a:lvl1pPr algn="ctr">
              <a:defRPr sz="1600">
                <a:solidFill>
                  <a:schemeClr val="tx1">
                    <a:lumMod val="65000"/>
                    <a:lumOff val="35000"/>
                  </a:schemeClr>
                </a:solidFill>
                <a:latin typeface="+mn-lt"/>
              </a:defRPr>
            </a:lvl1pPr>
          </a:lstStyle>
          <a:p>
            <a:r>
              <a:rPr lang="es-ES"/>
              <a:t>Haga clic para modificar el estilo de título del patrón</a:t>
            </a:r>
            <a:endParaRPr lang="en-US" dirty="0"/>
          </a:p>
        </p:txBody>
      </p:sp>
      <p:sp>
        <p:nvSpPr>
          <p:cNvPr id="3" name="Content Placeholder 2"/>
          <p:cNvSpPr>
            <a:spLocks noGrp="1"/>
          </p:cNvSpPr>
          <p:nvPr>
            <p:ph idx="1"/>
          </p:nvPr>
        </p:nvSpPr>
        <p:spPr>
          <a:xfrm>
            <a:off x="200463" y="1695450"/>
            <a:ext cx="8762124" cy="4776594"/>
          </a:xfrm>
        </p:spPr>
        <p:txBody>
          <a:bodyPr/>
          <a:lstStyle>
            <a:lvl1pPr marL="0" indent="0">
              <a:buNone/>
              <a:defRPr/>
            </a:lvl1pPr>
          </a:lstStyle>
          <a:p>
            <a:pPr lvl="0"/>
            <a:endParaRPr lang="en-US" dirty="0"/>
          </a:p>
        </p:txBody>
      </p:sp>
      <p:sp>
        <p:nvSpPr>
          <p:cNvPr id="6" name="Slide Number Placeholder 5"/>
          <p:cNvSpPr>
            <a:spLocks noGrp="1"/>
          </p:cNvSpPr>
          <p:nvPr>
            <p:ph type="sldNum" sz="quarter" idx="12"/>
          </p:nvPr>
        </p:nvSpPr>
        <p:spPr>
          <a:xfrm>
            <a:off x="8615325" y="6538046"/>
            <a:ext cx="447750" cy="249385"/>
          </a:xfrm>
        </p:spPr>
        <p:txBody>
          <a:bodyPr/>
          <a:lstStyle>
            <a:lvl1pPr algn="ctr">
              <a:defRPr sz="800" b="1">
                <a:solidFill>
                  <a:schemeClr val="tx1">
                    <a:lumMod val="65000"/>
                    <a:lumOff val="35000"/>
                  </a:schemeClr>
                </a:solidFill>
              </a:defRPr>
            </a:lvl1pPr>
          </a:lstStyle>
          <a:p>
            <a:fld id="{B056FCF3-97EB-4DA5-BF7E-93EC395BEC37}" type="slidenum">
              <a:rPr lang="es-MX" smtClean="0"/>
              <a:pPr/>
              <a:t>‹Nº›</a:t>
            </a:fld>
            <a:endParaRPr lang="es-MX"/>
          </a:p>
        </p:txBody>
      </p:sp>
      <p:sp>
        <p:nvSpPr>
          <p:cNvPr id="17" name="Marcador de texto 16">
            <a:extLst>
              <a:ext uri="{FF2B5EF4-FFF2-40B4-BE49-F238E27FC236}">
                <a16:creationId xmlns:a16="http://schemas.microsoft.com/office/drawing/2014/main" id="{5655444C-3E83-DEB6-7BFB-E6EF2A363A4A}"/>
              </a:ext>
            </a:extLst>
          </p:cNvPr>
          <p:cNvSpPr>
            <a:spLocks noGrp="1"/>
          </p:cNvSpPr>
          <p:nvPr>
            <p:ph type="body" sz="quarter" idx="13" hasCustomPrompt="1"/>
          </p:nvPr>
        </p:nvSpPr>
        <p:spPr>
          <a:xfrm>
            <a:off x="2878931" y="1"/>
            <a:ext cx="6234113" cy="365126"/>
          </a:xfrm>
        </p:spPr>
        <p:txBody>
          <a:bodyPr anchor="ctr">
            <a:noAutofit/>
          </a:bodyPr>
          <a:lstStyle>
            <a:lvl1pPr marL="0" indent="0" algn="r">
              <a:buNone/>
              <a:defRPr sz="1400" b="1">
                <a:solidFill>
                  <a:schemeClr val="tx1">
                    <a:lumMod val="65000"/>
                    <a:lumOff val="35000"/>
                  </a:schemeClr>
                </a:solidFill>
                <a:latin typeface="+mn-lt"/>
              </a:defRPr>
            </a:lvl1pPr>
            <a:lvl2pPr marL="457200" indent="0" algn="r">
              <a:buNone/>
              <a:defRPr/>
            </a:lvl2pPr>
            <a:lvl3pPr algn="r">
              <a:defRPr/>
            </a:lvl3pPr>
            <a:lvl4pPr algn="r">
              <a:defRPr/>
            </a:lvl4pPr>
            <a:lvl5pPr algn="r">
              <a:defRPr/>
            </a:lvl5pPr>
          </a:lstStyle>
          <a:p>
            <a:pPr lvl="0"/>
            <a:r>
              <a:rPr lang="es-ES" dirty="0"/>
              <a:t>HAGA CLIC PARA MODIFICAR LOS ESTILOS DE TEXTO DEL PATRÓN</a:t>
            </a:r>
          </a:p>
        </p:txBody>
      </p:sp>
    </p:spTree>
    <p:extLst>
      <p:ext uri="{BB962C8B-B14F-4D97-AF65-F5344CB8AC3E}">
        <p14:creationId xmlns:p14="http://schemas.microsoft.com/office/powerpoint/2010/main" val="323500311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Diseño personalizad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F69EA66-35FF-718F-3BF5-969025E7601F}"/>
              </a:ext>
            </a:extLst>
          </p:cNvPr>
          <p:cNvSpPr>
            <a:spLocks noGrp="1"/>
          </p:cNvSpPr>
          <p:nvPr>
            <p:ph type="title" hasCustomPrompt="1"/>
          </p:nvPr>
        </p:nvSpPr>
        <p:spPr>
          <a:xfrm>
            <a:off x="3314700" y="1727201"/>
            <a:ext cx="5476875" cy="3006724"/>
          </a:xfrm>
        </p:spPr>
        <p:txBody>
          <a:bodyPr>
            <a:noAutofit/>
          </a:bodyPr>
          <a:lstStyle>
            <a:lvl1pPr algn="r">
              <a:defRPr sz="4800">
                <a:solidFill>
                  <a:schemeClr val="tx1">
                    <a:lumMod val="65000"/>
                    <a:lumOff val="35000"/>
                  </a:schemeClr>
                </a:solidFill>
                <a:latin typeface="+mn-lt"/>
              </a:defRPr>
            </a:lvl1pPr>
          </a:lstStyle>
          <a:p>
            <a:r>
              <a:rPr lang="es-ES" dirty="0"/>
              <a:t>HAGA CLIC PARA MODIFICAR EL ESTILO DE TÍTULO DEL PATRÓN</a:t>
            </a:r>
            <a:endParaRPr lang="es-MX" dirty="0"/>
          </a:p>
        </p:txBody>
      </p:sp>
    </p:spTree>
    <p:extLst>
      <p:ext uri="{BB962C8B-B14F-4D97-AF65-F5344CB8AC3E}">
        <p14:creationId xmlns:p14="http://schemas.microsoft.com/office/powerpoint/2010/main" val="249563232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Encabezado de secció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23888" y="1709739"/>
            <a:ext cx="7886700" cy="2852737"/>
          </a:xfrm>
        </p:spPr>
        <p:txBody>
          <a:bodyPr anchor="ctr"/>
          <a:lstStyle>
            <a:lvl1pPr algn="ctr">
              <a:defRPr sz="6000" b="1">
                <a:solidFill>
                  <a:schemeClr val="tx1">
                    <a:lumMod val="65000"/>
                    <a:lumOff val="35000"/>
                  </a:schemeClr>
                </a:solidFill>
                <a:latin typeface="+mn-lt"/>
              </a:defRPr>
            </a:lvl1pPr>
          </a:lstStyle>
          <a:p>
            <a:r>
              <a:rPr lang="es-ES" dirty="0"/>
              <a:t>HAGA CLIC PARA MODIFICAR EL ESTILO DE TÍTULO DEL PATRÓN</a:t>
            </a:r>
            <a:endParaRPr lang="en-US" dirty="0"/>
          </a:p>
        </p:txBody>
      </p:sp>
      <p:sp>
        <p:nvSpPr>
          <p:cNvPr id="9" name="Marcador de texto 8">
            <a:extLst>
              <a:ext uri="{FF2B5EF4-FFF2-40B4-BE49-F238E27FC236}">
                <a16:creationId xmlns:a16="http://schemas.microsoft.com/office/drawing/2014/main" id="{AF9268D5-1543-AAB8-56BA-FAF6C19B79C7}"/>
              </a:ext>
            </a:extLst>
          </p:cNvPr>
          <p:cNvSpPr>
            <a:spLocks noGrp="1"/>
          </p:cNvSpPr>
          <p:nvPr>
            <p:ph type="body" sz="quarter" idx="10" hasCustomPrompt="1"/>
          </p:nvPr>
        </p:nvSpPr>
        <p:spPr>
          <a:xfrm>
            <a:off x="3619500" y="5486400"/>
            <a:ext cx="1895475" cy="371475"/>
          </a:xfrm>
        </p:spPr>
        <p:txBody>
          <a:bodyPr anchor="ctr"/>
          <a:lstStyle>
            <a:lvl1pPr marL="0" indent="0">
              <a:buNone/>
              <a:defRPr/>
            </a:lvl1pPr>
          </a:lstStyle>
          <a:p>
            <a:pPr algn="ctr"/>
            <a:r>
              <a:rPr lang="es-MX" sz="2800" dirty="0">
                <a:solidFill>
                  <a:schemeClr val="tx1">
                    <a:lumMod val="65000"/>
                    <a:lumOff val="35000"/>
                  </a:schemeClr>
                </a:solidFill>
              </a:rPr>
              <a:t>FECHA</a:t>
            </a:r>
          </a:p>
        </p:txBody>
      </p:sp>
    </p:spTree>
    <p:extLst>
      <p:ext uri="{BB962C8B-B14F-4D97-AF65-F5344CB8AC3E}">
        <p14:creationId xmlns:p14="http://schemas.microsoft.com/office/powerpoint/2010/main" val="139165447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blank" preserve="1">
  <p:cSld name="En bl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s-MX"/>
          </a:p>
        </p:txBody>
      </p:sp>
      <p:sp>
        <p:nvSpPr>
          <p:cNvPr id="3" name="Footer Placeholder 2"/>
          <p:cNvSpPr>
            <a:spLocks noGrp="1"/>
          </p:cNvSpPr>
          <p:nvPr>
            <p:ph type="ftr" sz="quarter" idx="11"/>
          </p:nvPr>
        </p:nvSpPr>
        <p:spPr/>
        <p:txBody>
          <a:bodyPr/>
          <a:lstStyle/>
          <a:p>
            <a:endParaRPr lang="es-MX"/>
          </a:p>
        </p:txBody>
      </p:sp>
      <p:sp>
        <p:nvSpPr>
          <p:cNvPr id="4" name="Slide Number Placeholder 3"/>
          <p:cNvSpPr>
            <a:spLocks noGrp="1"/>
          </p:cNvSpPr>
          <p:nvPr>
            <p:ph type="sldNum" sz="quarter" idx="12"/>
          </p:nvPr>
        </p:nvSpPr>
        <p:spPr/>
        <p:txBody>
          <a:bodyPr/>
          <a:lstStyle/>
          <a:p>
            <a:fld id="{B056FCF3-97EB-4DA5-BF7E-93EC395BEC37}" type="slidenum">
              <a:rPr lang="es-MX" smtClean="0"/>
              <a:t>‹Nº›</a:t>
            </a:fld>
            <a:endParaRPr lang="es-MX"/>
          </a:p>
        </p:txBody>
      </p:sp>
    </p:spTree>
    <p:extLst>
      <p:ext uri="{BB962C8B-B14F-4D97-AF65-F5344CB8AC3E}">
        <p14:creationId xmlns:p14="http://schemas.microsoft.com/office/powerpoint/2010/main" val="40473725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woObj" preserve="1">
  <p:cSld name="Dos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5" name="Date Placeholder 4"/>
          <p:cNvSpPr>
            <a:spLocks noGrp="1"/>
          </p:cNvSpPr>
          <p:nvPr>
            <p:ph type="dt" sz="half" idx="10"/>
          </p:nvPr>
        </p:nvSpPr>
        <p:spPr/>
        <p:txBody>
          <a:bodyPr/>
          <a:lstStyle/>
          <a:p>
            <a:endParaRPr lang="es-MX"/>
          </a:p>
        </p:txBody>
      </p:sp>
      <p:sp>
        <p:nvSpPr>
          <p:cNvPr id="6" name="Footer Placeholder 5"/>
          <p:cNvSpPr>
            <a:spLocks noGrp="1"/>
          </p:cNvSpPr>
          <p:nvPr>
            <p:ph type="ftr" sz="quarter" idx="11"/>
          </p:nvPr>
        </p:nvSpPr>
        <p:spPr/>
        <p:txBody>
          <a:bodyPr/>
          <a:lstStyle/>
          <a:p>
            <a:endParaRPr lang="es-MX"/>
          </a:p>
        </p:txBody>
      </p:sp>
      <p:sp>
        <p:nvSpPr>
          <p:cNvPr id="7" name="Slide Number Placeholder 6"/>
          <p:cNvSpPr>
            <a:spLocks noGrp="1"/>
          </p:cNvSpPr>
          <p:nvPr>
            <p:ph type="sldNum" sz="quarter" idx="12"/>
          </p:nvPr>
        </p:nvSpPr>
        <p:spPr/>
        <p:txBody>
          <a:bodyPr/>
          <a:lstStyle/>
          <a:p>
            <a:fld id="{B056FCF3-97EB-4DA5-BF7E-93EC395BEC37}" type="slidenum">
              <a:rPr lang="es-MX" smtClean="0"/>
              <a:t>‹Nº›</a:t>
            </a:fld>
            <a:endParaRPr lang="es-MX"/>
          </a:p>
        </p:txBody>
      </p:sp>
    </p:spTree>
    <p:extLst>
      <p:ext uri="{BB962C8B-B14F-4D97-AF65-F5344CB8AC3E}">
        <p14:creationId xmlns:p14="http://schemas.microsoft.com/office/powerpoint/2010/main" val="138853593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twoTxTwoObj" preserve="1">
  <p:cSld name="Comparació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s-ES"/>
              <a:t>Haga clic para modificar el estilo de título del patrón</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Content Placeholder 3"/>
          <p:cNvSpPr>
            <a:spLocks noGrp="1"/>
          </p:cNvSpPr>
          <p:nvPr>
            <p:ph sz="half" idx="2"/>
          </p:nvPr>
        </p:nvSpPr>
        <p:spPr>
          <a:xfrm>
            <a:off x="629842" y="2505075"/>
            <a:ext cx="3868340"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Content Placeholder 5"/>
          <p:cNvSpPr>
            <a:spLocks noGrp="1"/>
          </p:cNvSpPr>
          <p:nvPr>
            <p:ph sz="quarter" idx="4"/>
          </p:nvPr>
        </p:nvSpPr>
        <p:spPr>
          <a:xfrm>
            <a:off x="4629150" y="2505075"/>
            <a:ext cx="3887391"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7" name="Date Placeholder 6"/>
          <p:cNvSpPr>
            <a:spLocks noGrp="1"/>
          </p:cNvSpPr>
          <p:nvPr>
            <p:ph type="dt" sz="half" idx="10"/>
          </p:nvPr>
        </p:nvSpPr>
        <p:spPr/>
        <p:txBody>
          <a:bodyPr/>
          <a:lstStyle/>
          <a:p>
            <a:endParaRPr lang="es-MX"/>
          </a:p>
        </p:txBody>
      </p:sp>
      <p:sp>
        <p:nvSpPr>
          <p:cNvPr id="8" name="Footer Placeholder 7"/>
          <p:cNvSpPr>
            <a:spLocks noGrp="1"/>
          </p:cNvSpPr>
          <p:nvPr>
            <p:ph type="ftr" sz="quarter" idx="11"/>
          </p:nvPr>
        </p:nvSpPr>
        <p:spPr/>
        <p:txBody>
          <a:bodyPr/>
          <a:lstStyle/>
          <a:p>
            <a:endParaRPr lang="es-MX"/>
          </a:p>
        </p:txBody>
      </p:sp>
      <p:sp>
        <p:nvSpPr>
          <p:cNvPr id="9" name="Slide Number Placeholder 8"/>
          <p:cNvSpPr>
            <a:spLocks noGrp="1"/>
          </p:cNvSpPr>
          <p:nvPr>
            <p:ph type="sldNum" sz="quarter" idx="12"/>
          </p:nvPr>
        </p:nvSpPr>
        <p:spPr/>
        <p:txBody>
          <a:bodyPr/>
          <a:lstStyle/>
          <a:p>
            <a:fld id="{B056FCF3-97EB-4DA5-BF7E-93EC395BEC37}" type="slidenum">
              <a:rPr lang="es-MX" smtClean="0"/>
              <a:t>‹Nº›</a:t>
            </a:fld>
            <a:endParaRPr lang="es-MX"/>
          </a:p>
        </p:txBody>
      </p:sp>
    </p:spTree>
    <p:extLst>
      <p:ext uri="{BB962C8B-B14F-4D97-AF65-F5344CB8AC3E}">
        <p14:creationId xmlns:p14="http://schemas.microsoft.com/office/powerpoint/2010/main" val="171162370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titleOnly" preserve="1">
  <p:cSld name="Solo el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Date Placeholder 2"/>
          <p:cNvSpPr>
            <a:spLocks noGrp="1"/>
          </p:cNvSpPr>
          <p:nvPr>
            <p:ph type="dt" sz="half" idx="10"/>
          </p:nvPr>
        </p:nvSpPr>
        <p:spPr/>
        <p:txBody>
          <a:bodyPr/>
          <a:lstStyle/>
          <a:p>
            <a:endParaRPr lang="es-MX"/>
          </a:p>
        </p:txBody>
      </p:sp>
      <p:sp>
        <p:nvSpPr>
          <p:cNvPr id="4" name="Footer Placeholder 3"/>
          <p:cNvSpPr>
            <a:spLocks noGrp="1"/>
          </p:cNvSpPr>
          <p:nvPr>
            <p:ph type="ftr" sz="quarter" idx="11"/>
          </p:nvPr>
        </p:nvSpPr>
        <p:spPr/>
        <p:txBody>
          <a:bodyPr/>
          <a:lstStyle/>
          <a:p>
            <a:endParaRPr lang="es-MX"/>
          </a:p>
        </p:txBody>
      </p:sp>
      <p:sp>
        <p:nvSpPr>
          <p:cNvPr id="5" name="Slide Number Placeholder 4"/>
          <p:cNvSpPr>
            <a:spLocks noGrp="1"/>
          </p:cNvSpPr>
          <p:nvPr>
            <p:ph type="sldNum" sz="quarter" idx="12"/>
          </p:nvPr>
        </p:nvSpPr>
        <p:spPr/>
        <p:txBody>
          <a:bodyPr/>
          <a:lstStyle/>
          <a:p>
            <a:fld id="{B056FCF3-97EB-4DA5-BF7E-93EC395BEC37}" type="slidenum">
              <a:rPr lang="es-MX" smtClean="0"/>
              <a:t>‹Nº›</a:t>
            </a:fld>
            <a:endParaRPr lang="es-MX"/>
          </a:p>
        </p:txBody>
      </p:sp>
    </p:spTree>
    <p:extLst>
      <p:ext uri="{BB962C8B-B14F-4D97-AF65-F5344CB8AC3E}">
        <p14:creationId xmlns:p14="http://schemas.microsoft.com/office/powerpoint/2010/main" val="387160173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objTx" preserve="1">
  <p:cSld name="Contenido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s-ES"/>
              <a:t>Haga clic para modificar el estilo de título del patrón</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Date Placeholder 4"/>
          <p:cNvSpPr>
            <a:spLocks noGrp="1"/>
          </p:cNvSpPr>
          <p:nvPr>
            <p:ph type="dt" sz="half" idx="10"/>
          </p:nvPr>
        </p:nvSpPr>
        <p:spPr/>
        <p:txBody>
          <a:bodyPr/>
          <a:lstStyle/>
          <a:p>
            <a:endParaRPr lang="es-MX"/>
          </a:p>
        </p:txBody>
      </p:sp>
      <p:sp>
        <p:nvSpPr>
          <p:cNvPr id="6" name="Footer Placeholder 5"/>
          <p:cNvSpPr>
            <a:spLocks noGrp="1"/>
          </p:cNvSpPr>
          <p:nvPr>
            <p:ph type="ftr" sz="quarter" idx="11"/>
          </p:nvPr>
        </p:nvSpPr>
        <p:spPr/>
        <p:txBody>
          <a:bodyPr/>
          <a:lstStyle/>
          <a:p>
            <a:endParaRPr lang="es-MX"/>
          </a:p>
        </p:txBody>
      </p:sp>
      <p:sp>
        <p:nvSpPr>
          <p:cNvPr id="7" name="Slide Number Placeholder 6"/>
          <p:cNvSpPr>
            <a:spLocks noGrp="1"/>
          </p:cNvSpPr>
          <p:nvPr>
            <p:ph type="sldNum" sz="quarter" idx="12"/>
          </p:nvPr>
        </p:nvSpPr>
        <p:spPr/>
        <p:txBody>
          <a:bodyPr/>
          <a:lstStyle/>
          <a:p>
            <a:fld id="{B056FCF3-97EB-4DA5-BF7E-93EC395BEC37}" type="slidenum">
              <a:rPr lang="es-MX" smtClean="0"/>
              <a:t>‹Nº›</a:t>
            </a:fld>
            <a:endParaRPr lang="es-MX"/>
          </a:p>
        </p:txBody>
      </p:sp>
    </p:spTree>
    <p:extLst>
      <p:ext uri="{BB962C8B-B14F-4D97-AF65-F5344CB8AC3E}">
        <p14:creationId xmlns:p14="http://schemas.microsoft.com/office/powerpoint/2010/main" val="353261538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21000">
              <a:schemeClr val="accent3">
                <a:lumMod val="0"/>
                <a:lumOff val="100000"/>
              </a:schemeClr>
            </a:gs>
            <a:gs pos="55000">
              <a:schemeClr val="accent3">
                <a:lumMod val="0"/>
                <a:lumOff val="100000"/>
              </a:schemeClr>
            </a:gs>
            <a:gs pos="100000">
              <a:schemeClr val="accent3">
                <a:lumMod val="100000"/>
              </a:schemeClr>
            </a:gs>
          </a:gsLst>
          <a:lin ang="2700000" scaled="1"/>
          <a:tileRect/>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s-ES"/>
              <a:t>Haga clic para modificar el estilo de título del patrón</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s-MX"/>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MX"/>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056FCF3-97EB-4DA5-BF7E-93EC395BEC37}" type="slidenum">
              <a:rPr lang="es-MX" smtClean="0"/>
              <a:t>‹Nº›</a:t>
            </a:fld>
            <a:endParaRPr lang="es-MX"/>
          </a:p>
        </p:txBody>
      </p:sp>
    </p:spTree>
    <p:extLst>
      <p:ext uri="{BB962C8B-B14F-4D97-AF65-F5344CB8AC3E}">
        <p14:creationId xmlns:p14="http://schemas.microsoft.com/office/powerpoint/2010/main" val="239446631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72" r:id="rId3"/>
    <p:sldLayoutId id="2147483663" r:id="rId4"/>
    <p:sldLayoutId id="2147483667" r:id="rId5"/>
    <p:sldLayoutId id="2147483664" r:id="rId6"/>
    <p:sldLayoutId id="2147483665" r:id="rId7"/>
    <p:sldLayoutId id="2147483666" r:id="rId8"/>
    <p:sldLayoutId id="2147483668" r:id="rId9"/>
    <p:sldLayoutId id="2147483669" r:id="rId10"/>
    <p:sldLayoutId id="2147483670" r:id="rId11"/>
    <p:sldLayoutId id="2147483671" r:id="rId12"/>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4.xml"/><Relationship Id="rId4" Type="http://schemas.microsoft.com/office/2007/relationships/hdphoto" Target="../media/hdphoto1.wdp"/></Relationships>
</file>

<file path=ppt/slides/_rels/slide10.xml.rels><?xml version="1.0" encoding="UTF-8" standalone="yes"?>
<Relationships xmlns="http://schemas.openxmlformats.org/package/2006/relationships"><Relationship Id="rId3" Type="http://schemas.openxmlformats.org/officeDocument/2006/relationships/chart" Target="../charts/chart22.xml"/><Relationship Id="rId2" Type="http://schemas.openxmlformats.org/officeDocument/2006/relationships/chart" Target="../charts/chart21.xml"/><Relationship Id="rId1" Type="http://schemas.openxmlformats.org/officeDocument/2006/relationships/slideLayout" Target="../slideLayouts/slideLayout2.xml"/><Relationship Id="rId4" Type="http://schemas.openxmlformats.org/officeDocument/2006/relationships/chart" Target="../charts/chart23.xml"/></Relationships>
</file>

<file path=ppt/slides/_rels/slide11.xml.rels><?xml version="1.0" encoding="UTF-8" standalone="yes"?>
<Relationships xmlns="http://schemas.openxmlformats.org/package/2006/relationships"><Relationship Id="rId8" Type="http://schemas.openxmlformats.org/officeDocument/2006/relationships/chart" Target="../charts/chart29.xml"/><Relationship Id="rId3" Type="http://schemas.openxmlformats.org/officeDocument/2006/relationships/chart" Target="../charts/chart24.xml"/><Relationship Id="rId7" Type="http://schemas.openxmlformats.org/officeDocument/2006/relationships/chart" Target="../charts/chart28.xm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chart" Target="../charts/chart27.xml"/><Relationship Id="rId5" Type="http://schemas.openxmlformats.org/officeDocument/2006/relationships/chart" Target="../charts/chart26.xml"/><Relationship Id="rId4" Type="http://schemas.openxmlformats.org/officeDocument/2006/relationships/chart" Target="../charts/chart25.xml"/></Relationships>
</file>

<file path=ppt/slides/_rels/slide12.xml.rels><?xml version="1.0" encoding="UTF-8" standalone="yes"?>
<Relationships xmlns="http://schemas.openxmlformats.org/package/2006/relationships"><Relationship Id="rId3" Type="http://schemas.openxmlformats.org/officeDocument/2006/relationships/chart" Target="../charts/chart31.xml"/><Relationship Id="rId2" Type="http://schemas.openxmlformats.org/officeDocument/2006/relationships/chart" Target="../charts/chart30.xml"/><Relationship Id="rId1" Type="http://schemas.openxmlformats.org/officeDocument/2006/relationships/slideLayout" Target="../slideLayouts/slideLayout2.xml"/><Relationship Id="rId6" Type="http://schemas.openxmlformats.org/officeDocument/2006/relationships/chart" Target="../charts/chart34.xml"/><Relationship Id="rId5" Type="http://schemas.openxmlformats.org/officeDocument/2006/relationships/chart" Target="../charts/chart33.xml"/><Relationship Id="rId4" Type="http://schemas.openxmlformats.org/officeDocument/2006/relationships/chart" Target="../charts/chart32.xml"/></Relationships>
</file>

<file path=ppt/slides/_rels/slide13.xml.rels><?xml version="1.0" encoding="UTF-8" standalone="yes"?>
<Relationships xmlns="http://schemas.openxmlformats.org/package/2006/relationships"><Relationship Id="rId3" Type="http://schemas.openxmlformats.org/officeDocument/2006/relationships/chart" Target="../charts/chart36.xml"/><Relationship Id="rId2" Type="http://schemas.openxmlformats.org/officeDocument/2006/relationships/chart" Target="../charts/chart35.xml"/><Relationship Id="rId1" Type="http://schemas.openxmlformats.org/officeDocument/2006/relationships/slideLayout" Target="../slideLayouts/slideLayout2.xml"/><Relationship Id="rId6" Type="http://schemas.openxmlformats.org/officeDocument/2006/relationships/chart" Target="../charts/chart39.xml"/><Relationship Id="rId5" Type="http://schemas.openxmlformats.org/officeDocument/2006/relationships/chart" Target="../charts/chart38.xml"/><Relationship Id="rId4" Type="http://schemas.openxmlformats.org/officeDocument/2006/relationships/chart" Target="../charts/chart37.xml"/></Relationships>
</file>

<file path=ppt/slides/_rels/slide14.xml.rels><?xml version="1.0" encoding="UTF-8" standalone="yes"?>
<Relationships xmlns="http://schemas.openxmlformats.org/package/2006/relationships"><Relationship Id="rId3" Type="http://schemas.openxmlformats.org/officeDocument/2006/relationships/chart" Target="../charts/chart41.xml"/><Relationship Id="rId2" Type="http://schemas.openxmlformats.org/officeDocument/2006/relationships/chart" Target="../charts/chart40.xml"/><Relationship Id="rId1" Type="http://schemas.openxmlformats.org/officeDocument/2006/relationships/slideLayout" Target="../slideLayouts/slideLayout2.xml"/><Relationship Id="rId5" Type="http://schemas.openxmlformats.org/officeDocument/2006/relationships/chart" Target="../charts/chart43.xml"/><Relationship Id="rId4" Type="http://schemas.openxmlformats.org/officeDocument/2006/relationships/chart" Target="../charts/chart42.xml"/></Relationships>
</file>

<file path=ppt/slides/_rels/slide15.xml.rels><?xml version="1.0" encoding="UTF-8" standalone="yes"?>
<Relationships xmlns="http://schemas.openxmlformats.org/package/2006/relationships"><Relationship Id="rId3" Type="http://schemas.openxmlformats.org/officeDocument/2006/relationships/chart" Target="../charts/chart45.xml"/><Relationship Id="rId2" Type="http://schemas.openxmlformats.org/officeDocument/2006/relationships/chart" Target="../charts/chart44.xml"/><Relationship Id="rId1" Type="http://schemas.openxmlformats.org/officeDocument/2006/relationships/slideLayout" Target="../slideLayouts/slideLayout2.xml"/><Relationship Id="rId5" Type="http://schemas.openxmlformats.org/officeDocument/2006/relationships/chart" Target="../charts/chart47.xml"/><Relationship Id="rId4" Type="http://schemas.openxmlformats.org/officeDocument/2006/relationships/chart" Target="../charts/chart46.xml"/></Relationships>
</file>

<file path=ppt/slides/_rels/slide16.xml.rels><?xml version="1.0" encoding="UTF-8" standalone="yes"?>
<Relationships xmlns="http://schemas.openxmlformats.org/package/2006/relationships"><Relationship Id="rId3" Type="http://schemas.openxmlformats.org/officeDocument/2006/relationships/chart" Target="../charts/chart49.xml"/><Relationship Id="rId2" Type="http://schemas.openxmlformats.org/officeDocument/2006/relationships/chart" Target="../charts/chart48.xml"/><Relationship Id="rId1" Type="http://schemas.openxmlformats.org/officeDocument/2006/relationships/slideLayout" Target="../slideLayouts/slideLayout2.xml"/><Relationship Id="rId4" Type="http://schemas.openxmlformats.org/officeDocument/2006/relationships/chart" Target="../charts/chart50.xml"/></Relationships>
</file>

<file path=ppt/slides/_rels/slide17.xml.rels><?xml version="1.0" encoding="UTF-8" standalone="yes"?>
<Relationships xmlns="http://schemas.openxmlformats.org/package/2006/relationships"><Relationship Id="rId3" Type="http://schemas.openxmlformats.org/officeDocument/2006/relationships/chart" Target="../charts/chart52.xml"/><Relationship Id="rId2" Type="http://schemas.openxmlformats.org/officeDocument/2006/relationships/chart" Target="../charts/chart51.xml"/><Relationship Id="rId1" Type="http://schemas.openxmlformats.org/officeDocument/2006/relationships/slideLayout" Target="../slideLayouts/slideLayout2.xml"/><Relationship Id="rId4" Type="http://schemas.openxmlformats.org/officeDocument/2006/relationships/chart" Target="../charts/chart53.xml"/></Relationships>
</file>

<file path=ppt/slides/_rels/slide18.xml.rels><?xml version="1.0" encoding="UTF-8" standalone="yes"?>
<Relationships xmlns="http://schemas.openxmlformats.org/package/2006/relationships"><Relationship Id="rId3" Type="http://schemas.openxmlformats.org/officeDocument/2006/relationships/chart" Target="../charts/chart55.xml"/><Relationship Id="rId2" Type="http://schemas.openxmlformats.org/officeDocument/2006/relationships/chart" Target="../charts/chart54.xml"/><Relationship Id="rId1" Type="http://schemas.openxmlformats.org/officeDocument/2006/relationships/slideLayout" Target="../slideLayouts/slideLayout2.xml"/><Relationship Id="rId4" Type="http://schemas.openxmlformats.org/officeDocument/2006/relationships/chart" Target="../charts/chart56.xml"/></Relationships>
</file>

<file path=ppt/slides/_rels/slide19.xml.rels><?xml version="1.0" encoding="UTF-8" standalone="yes"?>
<Relationships xmlns="http://schemas.openxmlformats.org/package/2006/relationships"><Relationship Id="rId3" Type="http://schemas.openxmlformats.org/officeDocument/2006/relationships/chart" Target="../charts/chart57.xml"/><Relationship Id="rId7" Type="http://schemas.openxmlformats.org/officeDocument/2006/relationships/chart" Target="../charts/chart61.xml"/><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chart" Target="../charts/chart60.xml"/><Relationship Id="rId5" Type="http://schemas.openxmlformats.org/officeDocument/2006/relationships/chart" Target="../charts/chart59.xml"/><Relationship Id="rId4" Type="http://schemas.openxmlformats.org/officeDocument/2006/relationships/chart" Target="../charts/chart5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chart" Target="../charts/chart63.xml"/><Relationship Id="rId2" Type="http://schemas.openxmlformats.org/officeDocument/2006/relationships/chart" Target="../charts/chart62.xml"/><Relationship Id="rId1" Type="http://schemas.openxmlformats.org/officeDocument/2006/relationships/slideLayout" Target="../slideLayouts/slideLayout2.xml"/><Relationship Id="rId6" Type="http://schemas.openxmlformats.org/officeDocument/2006/relationships/chart" Target="../charts/chart66.xml"/><Relationship Id="rId5" Type="http://schemas.openxmlformats.org/officeDocument/2006/relationships/chart" Target="../charts/chart65.xml"/><Relationship Id="rId4" Type="http://schemas.openxmlformats.org/officeDocument/2006/relationships/chart" Target="../charts/chart64.xml"/></Relationships>
</file>

<file path=ppt/slides/_rels/slide21.xml.rels><?xml version="1.0" encoding="UTF-8" standalone="yes"?>
<Relationships xmlns="http://schemas.openxmlformats.org/package/2006/relationships"><Relationship Id="rId3" Type="http://schemas.openxmlformats.org/officeDocument/2006/relationships/chart" Target="../charts/chart68.xml"/><Relationship Id="rId2" Type="http://schemas.openxmlformats.org/officeDocument/2006/relationships/chart" Target="../charts/chart67.xml"/><Relationship Id="rId1" Type="http://schemas.openxmlformats.org/officeDocument/2006/relationships/slideLayout" Target="../slideLayouts/slideLayout2.xml"/><Relationship Id="rId5" Type="http://schemas.openxmlformats.org/officeDocument/2006/relationships/chart" Target="../charts/chart70.xml"/><Relationship Id="rId4" Type="http://schemas.openxmlformats.org/officeDocument/2006/relationships/chart" Target="../charts/chart69.xml"/></Relationships>
</file>

<file path=ppt/slides/_rels/slide22.xml.rels><?xml version="1.0" encoding="UTF-8" standalone="yes"?>
<Relationships xmlns="http://schemas.openxmlformats.org/package/2006/relationships"><Relationship Id="rId3" Type="http://schemas.openxmlformats.org/officeDocument/2006/relationships/chart" Target="../charts/chart72.xml"/><Relationship Id="rId2" Type="http://schemas.openxmlformats.org/officeDocument/2006/relationships/chart" Target="../charts/chart71.xml"/><Relationship Id="rId1" Type="http://schemas.openxmlformats.org/officeDocument/2006/relationships/slideLayout" Target="../slideLayouts/slideLayout2.xml"/><Relationship Id="rId5" Type="http://schemas.openxmlformats.org/officeDocument/2006/relationships/chart" Target="../charts/chart74.xml"/><Relationship Id="rId4" Type="http://schemas.openxmlformats.org/officeDocument/2006/relationships/chart" Target="../charts/chart73.xml"/></Relationships>
</file>

<file path=ppt/slides/_rels/slide23.xml.rels><?xml version="1.0" encoding="UTF-8" standalone="yes"?>
<Relationships xmlns="http://schemas.openxmlformats.org/package/2006/relationships"><Relationship Id="rId3" Type="http://schemas.openxmlformats.org/officeDocument/2006/relationships/chart" Target="../charts/chart76.xml"/><Relationship Id="rId2" Type="http://schemas.openxmlformats.org/officeDocument/2006/relationships/chart" Target="../charts/chart75.xml"/><Relationship Id="rId1" Type="http://schemas.openxmlformats.org/officeDocument/2006/relationships/slideLayout" Target="../slideLayouts/slideLayout2.xml"/><Relationship Id="rId4" Type="http://schemas.openxmlformats.org/officeDocument/2006/relationships/chart" Target="../charts/chart77.xml"/></Relationships>
</file>

<file path=ppt/slides/_rels/slide24.xml.rels><?xml version="1.0" encoding="UTF-8" standalone="yes"?>
<Relationships xmlns="http://schemas.openxmlformats.org/package/2006/relationships"><Relationship Id="rId3" Type="http://schemas.openxmlformats.org/officeDocument/2006/relationships/chart" Target="../charts/chart79.xml"/><Relationship Id="rId2" Type="http://schemas.openxmlformats.org/officeDocument/2006/relationships/chart" Target="../charts/chart78.xml"/><Relationship Id="rId1" Type="http://schemas.openxmlformats.org/officeDocument/2006/relationships/slideLayout" Target="../slideLayouts/slideLayout2.xml"/><Relationship Id="rId4" Type="http://schemas.openxmlformats.org/officeDocument/2006/relationships/chart" Target="../charts/chart80.xml"/></Relationships>
</file>

<file path=ppt/slides/_rels/slide25.xml.rels><?xml version="1.0" encoding="UTF-8" standalone="yes"?>
<Relationships xmlns="http://schemas.openxmlformats.org/package/2006/relationships"><Relationship Id="rId3" Type="http://schemas.openxmlformats.org/officeDocument/2006/relationships/chart" Target="../charts/chart82.xml"/><Relationship Id="rId2" Type="http://schemas.openxmlformats.org/officeDocument/2006/relationships/chart" Target="../charts/chart81.xml"/><Relationship Id="rId1" Type="http://schemas.openxmlformats.org/officeDocument/2006/relationships/slideLayout" Target="../slideLayouts/slideLayout2.xml"/><Relationship Id="rId5" Type="http://schemas.openxmlformats.org/officeDocument/2006/relationships/chart" Target="../charts/chart84.xml"/><Relationship Id="rId4" Type="http://schemas.openxmlformats.org/officeDocument/2006/relationships/chart" Target="../charts/chart83.xml"/></Relationships>
</file>

<file path=ppt/slides/_rels/slide26.xml.rels><?xml version="1.0" encoding="UTF-8" standalone="yes"?>
<Relationships xmlns="http://schemas.openxmlformats.org/package/2006/relationships"><Relationship Id="rId3" Type="http://schemas.openxmlformats.org/officeDocument/2006/relationships/chart" Target="../charts/chart86.xml"/><Relationship Id="rId2" Type="http://schemas.openxmlformats.org/officeDocument/2006/relationships/chart" Target="../charts/chart85.xml"/><Relationship Id="rId1" Type="http://schemas.openxmlformats.org/officeDocument/2006/relationships/slideLayout" Target="../slideLayouts/slideLayout2.xml"/><Relationship Id="rId4" Type="http://schemas.openxmlformats.org/officeDocument/2006/relationships/chart" Target="../charts/chart87.xml"/></Relationships>
</file>

<file path=ppt/slides/_rels/slide27.xml.rels><?xml version="1.0" encoding="UTF-8" standalone="yes"?>
<Relationships xmlns="http://schemas.openxmlformats.org/package/2006/relationships"><Relationship Id="rId3" Type="http://schemas.openxmlformats.org/officeDocument/2006/relationships/chart" Target="../charts/chart89.xml"/><Relationship Id="rId2" Type="http://schemas.openxmlformats.org/officeDocument/2006/relationships/chart" Target="../charts/chart88.xml"/><Relationship Id="rId1" Type="http://schemas.openxmlformats.org/officeDocument/2006/relationships/slideLayout" Target="../slideLayouts/slideLayout2.xml"/><Relationship Id="rId5" Type="http://schemas.openxmlformats.org/officeDocument/2006/relationships/chart" Target="../charts/chart91.xml"/><Relationship Id="rId4" Type="http://schemas.openxmlformats.org/officeDocument/2006/relationships/chart" Target="../charts/chart90.xml"/></Relationships>
</file>

<file path=ppt/slides/_rels/slide28.xml.rels><?xml version="1.0" encoding="UTF-8" standalone="yes"?>
<Relationships xmlns="http://schemas.openxmlformats.org/package/2006/relationships"><Relationship Id="rId3" Type="http://schemas.openxmlformats.org/officeDocument/2006/relationships/chart" Target="../charts/chart92.xml"/><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chart" Target="../charts/chart95.xml"/><Relationship Id="rId5" Type="http://schemas.openxmlformats.org/officeDocument/2006/relationships/chart" Target="../charts/chart94.xml"/><Relationship Id="rId4" Type="http://schemas.openxmlformats.org/officeDocument/2006/relationships/chart" Target="../charts/chart93.xml"/></Relationships>
</file>

<file path=ppt/slides/_rels/slide29.xml.rels><?xml version="1.0" encoding="UTF-8" standalone="yes"?>
<Relationships xmlns="http://schemas.openxmlformats.org/package/2006/relationships"><Relationship Id="rId3" Type="http://schemas.openxmlformats.org/officeDocument/2006/relationships/chart" Target="../charts/chart97.xml"/><Relationship Id="rId2" Type="http://schemas.openxmlformats.org/officeDocument/2006/relationships/chart" Target="../charts/chart96.xml"/><Relationship Id="rId1" Type="http://schemas.openxmlformats.org/officeDocument/2006/relationships/slideLayout" Target="../slideLayouts/slideLayout2.xml"/><Relationship Id="rId5" Type="http://schemas.openxmlformats.org/officeDocument/2006/relationships/chart" Target="../charts/chart99.xml"/><Relationship Id="rId4" Type="http://schemas.openxmlformats.org/officeDocument/2006/relationships/chart" Target="../charts/chart9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chart" Target="../charts/chart100.xml"/><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chart" Target="../charts/chart103.xml"/><Relationship Id="rId5" Type="http://schemas.openxmlformats.org/officeDocument/2006/relationships/chart" Target="../charts/chart102.xml"/><Relationship Id="rId4" Type="http://schemas.openxmlformats.org/officeDocument/2006/relationships/chart" Target="../charts/chart10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3" Type="http://schemas.openxmlformats.org/officeDocument/2006/relationships/chart" Target="../charts/chart105.xml"/><Relationship Id="rId2" Type="http://schemas.openxmlformats.org/officeDocument/2006/relationships/chart" Target="../charts/chart104.xml"/><Relationship Id="rId1" Type="http://schemas.openxmlformats.org/officeDocument/2006/relationships/slideLayout" Target="../slideLayouts/slideLayout2.xml"/><Relationship Id="rId4" Type="http://schemas.openxmlformats.org/officeDocument/2006/relationships/chart" Target="../charts/chart106.xml"/></Relationships>
</file>

<file path=ppt/slides/_rels/slide33.xml.rels><?xml version="1.0" encoding="UTF-8" standalone="yes"?>
<Relationships xmlns="http://schemas.openxmlformats.org/package/2006/relationships"><Relationship Id="rId3" Type="http://schemas.openxmlformats.org/officeDocument/2006/relationships/chart" Target="../charts/chart108.xml"/><Relationship Id="rId2" Type="http://schemas.openxmlformats.org/officeDocument/2006/relationships/chart" Target="../charts/chart107.xml"/><Relationship Id="rId1" Type="http://schemas.openxmlformats.org/officeDocument/2006/relationships/slideLayout" Target="../slideLayouts/slideLayout2.xml"/><Relationship Id="rId4" Type="http://schemas.openxmlformats.org/officeDocument/2006/relationships/chart" Target="../charts/chart109.xml"/></Relationships>
</file>

<file path=ppt/slides/_rels/slide34.xml.rels><?xml version="1.0" encoding="UTF-8" standalone="yes"?>
<Relationships xmlns="http://schemas.openxmlformats.org/package/2006/relationships"><Relationship Id="rId3" Type="http://schemas.openxmlformats.org/officeDocument/2006/relationships/chart" Target="../charts/chart111.xml"/><Relationship Id="rId2" Type="http://schemas.openxmlformats.org/officeDocument/2006/relationships/chart" Target="../charts/chart110.xml"/><Relationship Id="rId1" Type="http://schemas.openxmlformats.org/officeDocument/2006/relationships/slideLayout" Target="../slideLayouts/slideLayout2.xml"/><Relationship Id="rId4" Type="http://schemas.openxmlformats.org/officeDocument/2006/relationships/chart" Target="../charts/chart112.xml"/></Relationships>
</file>

<file path=ppt/slides/_rels/slide35.xml.rels><?xml version="1.0" encoding="UTF-8" standalone="yes"?>
<Relationships xmlns="http://schemas.openxmlformats.org/package/2006/relationships"><Relationship Id="rId3" Type="http://schemas.openxmlformats.org/officeDocument/2006/relationships/chart" Target="../charts/chart114.xml"/><Relationship Id="rId2" Type="http://schemas.openxmlformats.org/officeDocument/2006/relationships/chart" Target="../charts/chart113.xml"/><Relationship Id="rId1" Type="http://schemas.openxmlformats.org/officeDocument/2006/relationships/slideLayout" Target="../slideLayouts/slideLayout2.xml"/><Relationship Id="rId4" Type="http://schemas.openxmlformats.org/officeDocument/2006/relationships/chart" Target="../charts/chart115.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chart" Target="../charts/chart116.xml"/><Relationship Id="rId7" Type="http://schemas.openxmlformats.org/officeDocument/2006/relationships/chart" Target="../charts/chart120.xml"/><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chart" Target="../charts/chart119.xml"/><Relationship Id="rId5" Type="http://schemas.openxmlformats.org/officeDocument/2006/relationships/chart" Target="../charts/chart118.xml"/><Relationship Id="rId4" Type="http://schemas.openxmlformats.org/officeDocument/2006/relationships/chart" Target="../charts/chart117.xml"/></Relationships>
</file>

<file path=ppt/slides/_rels/slide38.xml.rels><?xml version="1.0" encoding="UTF-8" standalone="yes"?>
<Relationships xmlns="http://schemas.openxmlformats.org/package/2006/relationships"><Relationship Id="rId3" Type="http://schemas.openxmlformats.org/officeDocument/2006/relationships/chart" Target="../charts/chart121.xml"/><Relationship Id="rId7" Type="http://schemas.openxmlformats.org/officeDocument/2006/relationships/chart" Target="../charts/chart125.xml"/><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chart" Target="../charts/chart124.xml"/><Relationship Id="rId5" Type="http://schemas.openxmlformats.org/officeDocument/2006/relationships/chart" Target="../charts/chart123.xml"/><Relationship Id="rId4" Type="http://schemas.openxmlformats.org/officeDocument/2006/relationships/chart" Target="../charts/chart122.xml"/></Relationships>
</file>

<file path=ppt/slides/_rels/slide39.xml.rels><?xml version="1.0" encoding="UTF-8" standalone="yes"?>
<Relationships xmlns="http://schemas.openxmlformats.org/package/2006/relationships"><Relationship Id="rId3" Type="http://schemas.openxmlformats.org/officeDocument/2006/relationships/chart" Target="../charts/chart126.xml"/><Relationship Id="rId7" Type="http://schemas.openxmlformats.org/officeDocument/2006/relationships/chart" Target="../charts/chart130.xml"/><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chart" Target="../charts/chart129.xml"/><Relationship Id="rId5" Type="http://schemas.openxmlformats.org/officeDocument/2006/relationships/chart" Target="../charts/chart128.xml"/><Relationship Id="rId4" Type="http://schemas.openxmlformats.org/officeDocument/2006/relationships/chart" Target="../charts/chart127.xml"/></Relationships>
</file>

<file path=ppt/slides/_rels/slide4.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chart" Target="../charts/chart4.xml"/><Relationship Id="rId5" Type="http://schemas.openxmlformats.org/officeDocument/2006/relationships/chart" Target="../charts/chart3.xml"/><Relationship Id="rId4" Type="http://schemas.openxmlformats.org/officeDocument/2006/relationships/chart" Target="../charts/chart2.xml"/></Relationships>
</file>

<file path=ppt/slides/_rels/slide40.xml.rels><?xml version="1.0" encoding="UTF-8" standalone="yes"?>
<Relationships xmlns="http://schemas.openxmlformats.org/package/2006/relationships"><Relationship Id="rId3" Type="http://schemas.openxmlformats.org/officeDocument/2006/relationships/chart" Target="../charts/chart131.xml"/><Relationship Id="rId7" Type="http://schemas.openxmlformats.org/officeDocument/2006/relationships/chart" Target="../charts/chart135.xml"/><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chart" Target="../charts/chart134.xml"/><Relationship Id="rId5" Type="http://schemas.openxmlformats.org/officeDocument/2006/relationships/chart" Target="../charts/chart133.xml"/><Relationship Id="rId4" Type="http://schemas.openxmlformats.org/officeDocument/2006/relationships/chart" Target="../charts/chart132.xml"/></Relationships>
</file>

<file path=ppt/slides/_rels/slide41.xml.rels><?xml version="1.0" encoding="UTF-8" standalone="yes"?>
<Relationships xmlns="http://schemas.openxmlformats.org/package/2006/relationships"><Relationship Id="rId3" Type="http://schemas.openxmlformats.org/officeDocument/2006/relationships/chart" Target="../charts/chart136.xml"/><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chart" Target="../charts/chart138.xml"/><Relationship Id="rId4" Type="http://schemas.openxmlformats.org/officeDocument/2006/relationships/chart" Target="../charts/chart137.xml"/></Relationships>
</file>

<file path=ppt/slides/_rels/slide42.xml.rels><?xml version="1.0" encoding="UTF-8" standalone="yes"?>
<Relationships xmlns="http://schemas.openxmlformats.org/package/2006/relationships"><Relationship Id="rId3" Type="http://schemas.openxmlformats.org/officeDocument/2006/relationships/chart" Target="../charts/chart139.xml"/><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chart" Target="../charts/chart142.xml"/><Relationship Id="rId5" Type="http://schemas.openxmlformats.org/officeDocument/2006/relationships/chart" Target="../charts/chart141.xml"/><Relationship Id="rId4" Type="http://schemas.openxmlformats.org/officeDocument/2006/relationships/chart" Target="../charts/chart140.xml"/></Relationships>
</file>

<file path=ppt/slides/_rels/slide43.xml.rels><?xml version="1.0" encoding="UTF-8" standalone="yes"?>
<Relationships xmlns="http://schemas.openxmlformats.org/package/2006/relationships"><Relationship Id="rId3" Type="http://schemas.openxmlformats.org/officeDocument/2006/relationships/chart" Target="../charts/chart143.xml"/><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chart" Target="../charts/chart145.xml"/><Relationship Id="rId4" Type="http://schemas.openxmlformats.org/officeDocument/2006/relationships/chart" Target="../charts/chart144.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3" Type="http://schemas.openxmlformats.org/officeDocument/2006/relationships/chart" Target="../charts/chart146.xml"/><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chart" Target="../charts/chart148.xml"/><Relationship Id="rId4" Type="http://schemas.openxmlformats.org/officeDocument/2006/relationships/chart" Target="../charts/chart14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3" Type="http://schemas.openxmlformats.org/officeDocument/2006/relationships/chart" Target="../charts/chart149.xml"/><Relationship Id="rId2" Type="http://schemas.openxmlformats.org/officeDocument/2006/relationships/notesSlide" Target="../notesSlides/notesSlide17.xml"/><Relationship Id="rId1" Type="http://schemas.openxmlformats.org/officeDocument/2006/relationships/slideLayout" Target="../slideLayouts/slideLayout2.xml"/><Relationship Id="rId5" Type="http://schemas.openxmlformats.org/officeDocument/2006/relationships/chart" Target="../charts/chart151.xml"/><Relationship Id="rId4" Type="http://schemas.openxmlformats.org/officeDocument/2006/relationships/chart" Target="../charts/chart150.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3" Type="http://schemas.openxmlformats.org/officeDocument/2006/relationships/chart" Target="../charts/chart152.xml"/><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chart" Target="../charts/chart155.xml"/><Relationship Id="rId5" Type="http://schemas.openxmlformats.org/officeDocument/2006/relationships/chart" Target="../charts/chart154.xml"/><Relationship Id="rId4" Type="http://schemas.openxmlformats.org/officeDocument/2006/relationships/chart" Target="../charts/chart153.xml"/></Relationships>
</file>

<file path=ppt/slides/_rels/slide5.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chart" Target="../charts/chart7.xml"/><Relationship Id="rId4" Type="http://schemas.openxmlformats.org/officeDocument/2006/relationships/chart" Target="../charts/chart6.xml"/></Relationships>
</file>

<file path=ppt/slides/_rels/slide50.xml.rels><?xml version="1.0" encoding="UTF-8" standalone="yes"?>
<Relationships xmlns="http://schemas.openxmlformats.org/package/2006/relationships"><Relationship Id="rId3" Type="http://schemas.openxmlformats.org/officeDocument/2006/relationships/chart" Target="../charts/chart156.xml"/><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chart" Target="../charts/chart159.xml"/><Relationship Id="rId5" Type="http://schemas.openxmlformats.org/officeDocument/2006/relationships/chart" Target="../charts/chart158.xml"/><Relationship Id="rId4" Type="http://schemas.openxmlformats.org/officeDocument/2006/relationships/chart" Target="../charts/chart157.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3" Type="http://schemas.openxmlformats.org/officeDocument/2006/relationships/chart" Target="../charts/chart160.xml"/><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chart" Target="../charts/chart163.xml"/><Relationship Id="rId5" Type="http://schemas.openxmlformats.org/officeDocument/2006/relationships/chart" Target="../charts/chart162.xml"/><Relationship Id="rId4" Type="http://schemas.openxmlformats.org/officeDocument/2006/relationships/chart" Target="../charts/chart161.xml"/></Relationships>
</file>

<file path=ppt/slides/_rels/slide53.xml.rels><?xml version="1.0" encoding="UTF-8" standalone="yes"?>
<Relationships xmlns="http://schemas.openxmlformats.org/package/2006/relationships"><Relationship Id="rId3" Type="http://schemas.openxmlformats.org/officeDocument/2006/relationships/chart" Target="../charts/chart164.xml"/><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chart" Target="../charts/chart165.xml"/></Relationships>
</file>

<file path=ppt/slides/_rels/slide6.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chart" Target="../charts/chart11.xml"/><Relationship Id="rId5" Type="http://schemas.openxmlformats.org/officeDocument/2006/relationships/chart" Target="../charts/chart10.xml"/><Relationship Id="rId4" Type="http://schemas.openxmlformats.org/officeDocument/2006/relationships/chart" Target="../charts/chart9.xml"/></Relationships>
</file>

<file path=ppt/slides/_rels/slide7.xml.rels><?xml version="1.0" encoding="UTF-8" standalone="yes"?>
<Relationships xmlns="http://schemas.openxmlformats.org/package/2006/relationships"><Relationship Id="rId3" Type="http://schemas.openxmlformats.org/officeDocument/2006/relationships/chart" Target="../charts/chart13.xml"/><Relationship Id="rId2" Type="http://schemas.openxmlformats.org/officeDocument/2006/relationships/chart" Target="../charts/chart12.xml"/><Relationship Id="rId1" Type="http://schemas.openxmlformats.org/officeDocument/2006/relationships/slideLayout" Target="../slideLayouts/slideLayout2.xml"/><Relationship Id="rId4" Type="http://schemas.openxmlformats.org/officeDocument/2006/relationships/chart" Target="../charts/chart14.xml"/></Relationships>
</file>

<file path=ppt/slides/_rels/slide8.xml.rels><?xml version="1.0" encoding="UTF-8" standalone="yes"?>
<Relationships xmlns="http://schemas.openxmlformats.org/package/2006/relationships"><Relationship Id="rId3" Type="http://schemas.openxmlformats.org/officeDocument/2006/relationships/chart" Target="../charts/chart16.xml"/><Relationship Id="rId2" Type="http://schemas.openxmlformats.org/officeDocument/2006/relationships/chart" Target="../charts/chart15.xml"/><Relationship Id="rId1" Type="http://schemas.openxmlformats.org/officeDocument/2006/relationships/slideLayout" Target="../slideLayouts/slideLayout2.xml"/><Relationship Id="rId4" Type="http://schemas.openxmlformats.org/officeDocument/2006/relationships/chart" Target="../charts/chart17.xml"/></Relationships>
</file>

<file path=ppt/slides/_rels/slide9.xml.rels><?xml version="1.0" encoding="UTF-8" standalone="yes"?>
<Relationships xmlns="http://schemas.openxmlformats.org/package/2006/relationships"><Relationship Id="rId3" Type="http://schemas.openxmlformats.org/officeDocument/2006/relationships/chart" Target="../charts/chart19.xml"/><Relationship Id="rId2" Type="http://schemas.openxmlformats.org/officeDocument/2006/relationships/chart" Target="../charts/chart18.xml"/><Relationship Id="rId1" Type="http://schemas.openxmlformats.org/officeDocument/2006/relationships/slideLayout" Target="../slideLayouts/slideLayout2.xml"/><Relationship Id="rId4" Type="http://schemas.openxmlformats.org/officeDocument/2006/relationships/chart" Target="../charts/chart20.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gradFill flip="none" rotWithShape="1">
          <a:gsLst>
            <a:gs pos="21000">
              <a:schemeClr val="accent3">
                <a:lumMod val="0"/>
                <a:lumOff val="100000"/>
              </a:schemeClr>
            </a:gs>
            <a:gs pos="55000">
              <a:schemeClr val="accent3">
                <a:lumMod val="0"/>
                <a:lumOff val="100000"/>
              </a:schemeClr>
            </a:gs>
            <a:gs pos="100000">
              <a:schemeClr val="accent3">
                <a:lumMod val="100000"/>
              </a:schemeClr>
            </a:gs>
          </a:gsLst>
          <a:path path="rect">
            <a:fillToRect l="100000" t="100000"/>
          </a:path>
          <a:tileRect r="-100000" b="-100000"/>
        </a:gradFill>
        <a:effectLst/>
      </p:bgPr>
    </p:bg>
    <p:spTree>
      <p:nvGrpSpPr>
        <p:cNvPr id="1" name=""/>
        <p:cNvGrpSpPr/>
        <p:nvPr/>
      </p:nvGrpSpPr>
      <p:grpSpPr>
        <a:xfrm>
          <a:off x="0" y="0"/>
          <a:ext cx="0" cy="0"/>
          <a:chOff x="0" y="0"/>
          <a:chExt cx="0" cy="0"/>
        </a:xfrm>
      </p:grpSpPr>
      <p:sp>
        <p:nvSpPr>
          <p:cNvPr id="3" name="Marcador de texto 2">
            <a:extLst>
              <a:ext uri="{FF2B5EF4-FFF2-40B4-BE49-F238E27FC236}">
                <a16:creationId xmlns:a16="http://schemas.microsoft.com/office/drawing/2014/main" id="{5252226A-314B-0DE6-E351-1505930C2481}"/>
              </a:ext>
            </a:extLst>
          </p:cNvPr>
          <p:cNvSpPr>
            <a:spLocks noGrp="1"/>
          </p:cNvSpPr>
          <p:nvPr>
            <p:ph type="body" sz="quarter" idx="10"/>
          </p:nvPr>
        </p:nvSpPr>
        <p:spPr>
          <a:xfrm>
            <a:off x="3545129" y="5859092"/>
            <a:ext cx="1895475" cy="371475"/>
          </a:xfrm>
        </p:spPr>
        <p:txBody>
          <a:bodyPr>
            <a:normAutofit fontScale="62500" lnSpcReduction="20000"/>
          </a:bodyPr>
          <a:lstStyle/>
          <a:p>
            <a:pPr algn="ctr"/>
            <a:r>
              <a:rPr lang="es-MX" dirty="0" smtClean="0">
                <a:solidFill>
                  <a:schemeClr val="tx1">
                    <a:lumMod val="65000"/>
                    <a:lumOff val="35000"/>
                  </a:schemeClr>
                </a:solidFill>
              </a:rPr>
              <a:t>Noviembre </a:t>
            </a:r>
            <a:r>
              <a:rPr lang="es-MX" dirty="0">
                <a:solidFill>
                  <a:schemeClr val="tx1">
                    <a:lumMod val="65000"/>
                    <a:lumOff val="35000"/>
                  </a:schemeClr>
                </a:solidFill>
              </a:rPr>
              <a:t>2024</a:t>
            </a:r>
          </a:p>
        </p:txBody>
      </p:sp>
      <p:sp>
        <p:nvSpPr>
          <p:cNvPr id="7" name="CuadroTexto 6">
            <a:extLst>
              <a:ext uri="{FF2B5EF4-FFF2-40B4-BE49-F238E27FC236}">
                <a16:creationId xmlns:a16="http://schemas.microsoft.com/office/drawing/2014/main" id="{F107BCE6-53FC-44F8-EC37-689D08F9042C}"/>
              </a:ext>
            </a:extLst>
          </p:cNvPr>
          <p:cNvSpPr txBox="1"/>
          <p:nvPr/>
        </p:nvSpPr>
        <p:spPr>
          <a:xfrm>
            <a:off x="234465" y="1703248"/>
            <a:ext cx="8909535" cy="2893100"/>
          </a:xfrm>
          <a:prstGeom prst="rect">
            <a:avLst/>
          </a:prstGeom>
          <a:noFill/>
        </p:spPr>
        <p:txBody>
          <a:bodyPr wrap="square" anchor="ctr">
            <a:spAutoFit/>
          </a:bodyPr>
          <a:lstStyle/>
          <a:p>
            <a:pPr algn="ctr"/>
            <a:r>
              <a:rPr lang="es-MX" sz="6600" b="1" dirty="0">
                <a:solidFill>
                  <a:schemeClr val="tx1">
                    <a:lumMod val="65000"/>
                    <a:lumOff val="35000"/>
                  </a:schemeClr>
                </a:solidFill>
                <a:ea typeface="+mj-ea"/>
                <a:cs typeface="+mj-cs"/>
              </a:rPr>
              <a:t>ENCUESTA </a:t>
            </a:r>
            <a:r>
              <a:rPr lang="es-MX" sz="2500" b="1" dirty="0">
                <a:solidFill>
                  <a:schemeClr val="tx1">
                    <a:lumMod val="65000"/>
                    <a:lumOff val="35000"/>
                  </a:schemeClr>
                </a:solidFill>
                <a:ea typeface="+mj-ea"/>
                <a:cs typeface="+mj-cs"/>
              </a:rPr>
              <a:t>sobre el</a:t>
            </a:r>
          </a:p>
          <a:p>
            <a:pPr algn="ctr"/>
            <a:r>
              <a:rPr lang="es-MX" sz="6600" b="1" dirty="0">
                <a:solidFill>
                  <a:schemeClr val="tx1">
                    <a:lumMod val="65000"/>
                    <a:lumOff val="35000"/>
                  </a:schemeClr>
                </a:solidFill>
                <a:ea typeface="+mj-ea"/>
                <a:cs typeface="+mj-cs"/>
              </a:rPr>
              <a:t>BIENESTAR SOCIAL </a:t>
            </a:r>
          </a:p>
          <a:p>
            <a:pPr algn="ctr"/>
            <a:r>
              <a:rPr lang="es-MX" sz="2500" b="1" dirty="0">
                <a:solidFill>
                  <a:schemeClr val="tx1">
                    <a:lumMod val="65000"/>
                    <a:lumOff val="35000"/>
                  </a:schemeClr>
                </a:solidFill>
                <a:ea typeface="+mj-ea"/>
                <a:cs typeface="+mj-cs"/>
              </a:rPr>
              <a:t>de los hogares de la Ciudad de México.  </a:t>
            </a:r>
          </a:p>
          <a:p>
            <a:pPr algn="ctr"/>
            <a:r>
              <a:rPr lang="es-MX" sz="2500" b="1" dirty="0">
                <a:solidFill>
                  <a:schemeClr val="tx1">
                    <a:lumMod val="65000"/>
                    <a:lumOff val="35000"/>
                  </a:schemeClr>
                </a:solidFill>
                <a:ea typeface="+mj-ea"/>
                <a:cs typeface="+mj-cs"/>
              </a:rPr>
              <a:t>(EBH 2024)</a:t>
            </a:r>
          </a:p>
        </p:txBody>
      </p:sp>
      <p:pic>
        <p:nvPicPr>
          <p:cNvPr id="6" name="Imagen 5">
            <a:extLst>
              <a:ext uri="{FF2B5EF4-FFF2-40B4-BE49-F238E27FC236}">
                <a16:creationId xmlns:a16="http://schemas.microsoft.com/office/drawing/2014/main" id="{CB1A6EE4-BC03-5115-01EC-58E643896B8E}"/>
              </a:ext>
            </a:extLst>
          </p:cNvPr>
          <p:cNvPicPr>
            <a:picLocks noChangeAspect="1"/>
          </p:cNvPicPr>
          <p:nvPr/>
        </p:nvPicPr>
        <p:blipFill>
          <a:blip r:embed="rId2"/>
          <a:stretch>
            <a:fillRect/>
          </a:stretch>
        </p:blipFill>
        <p:spPr>
          <a:xfrm>
            <a:off x="7436091" y="4925642"/>
            <a:ext cx="1590675" cy="1866900"/>
          </a:xfrm>
          <a:prstGeom prst="rect">
            <a:avLst/>
          </a:prstGeom>
          <a:ln>
            <a:noFill/>
          </a:ln>
          <a:effectLst>
            <a:softEdge rad="112500"/>
          </a:effectLst>
        </p:spPr>
      </p:pic>
      <p:pic>
        <p:nvPicPr>
          <p:cNvPr id="10" name="Imagen 9" descr="Logotipo&#10;&#10;Descripción generada automáticamente con confianza baja">
            <a:extLst>
              <a:ext uri="{FF2B5EF4-FFF2-40B4-BE49-F238E27FC236}">
                <a16:creationId xmlns:a16="http://schemas.microsoft.com/office/drawing/2014/main" id="{62DD76AA-213A-8B33-7EDB-81B652855C0A}"/>
              </a:ext>
            </a:extLst>
          </p:cNvPr>
          <p:cNvPicPr>
            <a:picLocks noChangeAspect="1"/>
          </p:cNvPicPr>
          <p:nvPr/>
        </p:nvPicPr>
        <p:blipFill rotWithShape="1">
          <a:blip r:embed="rId3">
            <a:extLst>
              <a:ext uri="{BEBA8EAE-BF5A-486C-A8C5-ECC9F3942E4B}">
                <a14:imgProps xmlns:a14="http://schemas.microsoft.com/office/drawing/2010/main">
                  <a14:imgLayer r:embed="rId4">
                    <a14:imgEffect>
                      <a14:backgroundRemoval t="10000" b="90000" l="88333" r="96404">
                        <a14:foregroundMark x1="88684" y1="75000" x2="88684" y2="75000"/>
                        <a14:foregroundMark x1="90175" y1="79444" x2="90175" y2="79444"/>
                        <a14:foregroundMark x1="91140" y1="80000" x2="91140" y2="80000"/>
                        <a14:foregroundMark x1="92281" y1="80000" x2="92281" y2="80000"/>
                        <a14:foregroundMark x1="93509" y1="80000" x2="93509" y2="80000"/>
                        <a14:foregroundMark x1="93947" y1="72222" x2="93947" y2="72222"/>
                        <a14:foregroundMark x1="95614" y1="77222" x2="95614" y2="77222"/>
                        <a14:foregroundMark x1="95263" y1="87778" x2="95263" y2="87778"/>
                        <a14:foregroundMark x1="92193" y1="88889" x2="92193" y2="88889"/>
                        <a14:foregroundMark x1="90877" y1="89444" x2="90877" y2="89444"/>
                        <a14:foregroundMark x1="89035" y1="89444" x2="89035" y2="89444"/>
                        <a14:foregroundMark x1="88333" y1="86667" x2="88333" y2="86667"/>
                        <a14:foregroundMark x1="88947" y1="88333" x2="88947" y2="88333"/>
                        <a14:foregroundMark x1="89386" y1="88889" x2="89386" y2="88889"/>
                        <a14:foregroundMark x1="89211" y1="89444" x2="89211" y2="89444"/>
                        <a14:foregroundMark x1="91930" y1="86667" x2="91930" y2="86667"/>
                        <a14:foregroundMark x1="92105" y1="88333" x2="92105" y2="88333"/>
                        <a14:foregroundMark x1="93421" y1="87778" x2="93421" y2="87778"/>
                        <a14:foregroundMark x1="93509" y1="87222" x2="93509" y2="87222"/>
                        <a14:foregroundMark x1="94035" y1="88333" x2="94035" y2="88333"/>
                        <a14:foregroundMark x1="94035" y1="87222" x2="94035" y2="87222"/>
                        <a14:foregroundMark x1="94474" y1="89444" x2="94474" y2="89444"/>
                        <a14:foregroundMark x1="95000" y1="88889" x2="95000" y2="88889"/>
                        <a14:foregroundMark x1="95351" y1="77778" x2="95351" y2="77778"/>
                      </a14:backgroundRemoval>
                    </a14:imgEffect>
                    <a14:imgEffect>
                      <a14:saturation sat="300000"/>
                    </a14:imgEffect>
                  </a14:imgLayer>
                </a14:imgProps>
              </a:ext>
              <a:ext uri="{28A0092B-C50C-407E-A947-70E740481C1C}">
                <a14:useLocalDpi xmlns:a14="http://schemas.microsoft.com/office/drawing/2010/main" val="0"/>
              </a:ext>
            </a:extLst>
          </a:blip>
          <a:srcRect l="87529" r="2563"/>
          <a:stretch/>
        </p:blipFill>
        <p:spPr>
          <a:xfrm>
            <a:off x="7820286" y="43478"/>
            <a:ext cx="1260996" cy="1492716"/>
          </a:xfrm>
          <a:prstGeom prst="rect">
            <a:avLst/>
          </a:prstGeom>
        </p:spPr>
      </p:pic>
    </p:spTree>
    <p:extLst>
      <p:ext uri="{BB962C8B-B14F-4D97-AF65-F5344CB8AC3E}">
        <p14:creationId xmlns:p14="http://schemas.microsoft.com/office/powerpoint/2010/main" val="192590332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a16="http://schemas.microsoft.com/office/drawing/2014/main" id="{C5F9901A-9EC0-923A-57CE-EDCB8CFE2216}"/>
              </a:ext>
            </a:extLst>
          </p:cNvPr>
          <p:cNvSpPr>
            <a:spLocks noGrp="1"/>
          </p:cNvSpPr>
          <p:nvPr>
            <p:ph type="body" sz="quarter" idx="13"/>
          </p:nvPr>
        </p:nvSpPr>
        <p:spPr/>
        <p:txBody>
          <a:bodyPr/>
          <a:lstStyle/>
          <a:p>
            <a:r>
              <a:rPr lang="es-MX" dirty="0"/>
              <a:t>CARACTERÍSTICAS DE LA VIVIENDA</a:t>
            </a:r>
          </a:p>
        </p:txBody>
      </p:sp>
      <p:sp>
        <p:nvSpPr>
          <p:cNvPr id="3" name="Marcador de número de diapositiva 2">
            <a:extLst>
              <a:ext uri="{FF2B5EF4-FFF2-40B4-BE49-F238E27FC236}">
                <a16:creationId xmlns:a16="http://schemas.microsoft.com/office/drawing/2014/main" id="{BAC63D65-F4A5-E9E4-3FF9-F7867D5C7C45}"/>
              </a:ext>
            </a:extLst>
          </p:cNvPr>
          <p:cNvSpPr>
            <a:spLocks noGrp="1"/>
          </p:cNvSpPr>
          <p:nvPr>
            <p:ph type="sldNum" sz="quarter" idx="12"/>
          </p:nvPr>
        </p:nvSpPr>
        <p:spPr/>
        <p:txBody>
          <a:bodyPr/>
          <a:lstStyle/>
          <a:p>
            <a:fld id="{B056FCF3-97EB-4DA5-BF7E-93EC395BEC37}" type="slidenum">
              <a:rPr lang="es-MX" smtClean="0"/>
              <a:pPr/>
              <a:t>10</a:t>
            </a:fld>
            <a:endParaRPr lang="es-MX" dirty="0"/>
          </a:p>
        </p:txBody>
      </p:sp>
      <p:graphicFrame>
        <p:nvGraphicFramePr>
          <p:cNvPr id="6" name="Tabla 5">
            <a:extLst>
              <a:ext uri="{FF2B5EF4-FFF2-40B4-BE49-F238E27FC236}">
                <a16:creationId xmlns:a16="http://schemas.microsoft.com/office/drawing/2014/main" id="{D19667C2-0363-9E83-0573-58871F95B1EE}"/>
              </a:ext>
            </a:extLst>
          </p:cNvPr>
          <p:cNvGraphicFramePr>
            <a:graphicFrameLocks noGrp="1"/>
          </p:cNvGraphicFramePr>
          <p:nvPr>
            <p:extLst>
              <p:ext uri="{D42A27DB-BD31-4B8C-83A1-F6EECF244321}">
                <p14:modId xmlns:p14="http://schemas.microsoft.com/office/powerpoint/2010/main" val="3790581761"/>
              </p:ext>
            </p:extLst>
          </p:nvPr>
        </p:nvGraphicFramePr>
        <p:xfrm>
          <a:off x="896260" y="1488852"/>
          <a:ext cx="7351480" cy="3880295"/>
        </p:xfrm>
        <a:graphic>
          <a:graphicData uri="http://schemas.openxmlformats.org/drawingml/2006/table">
            <a:tbl>
              <a:tblPr firstRow="1" bandRow="1">
                <a:tableStyleId>{8799B23B-EC83-4686-B30A-512413B5E67A}</a:tableStyleId>
              </a:tblPr>
              <a:tblGrid>
                <a:gridCol w="2037157">
                  <a:extLst>
                    <a:ext uri="{9D8B030D-6E8A-4147-A177-3AD203B41FA5}">
                      <a16:colId xmlns:a16="http://schemas.microsoft.com/office/drawing/2014/main" val="2113801669"/>
                    </a:ext>
                  </a:extLst>
                </a:gridCol>
                <a:gridCol w="1771441">
                  <a:extLst>
                    <a:ext uri="{9D8B030D-6E8A-4147-A177-3AD203B41FA5}">
                      <a16:colId xmlns:a16="http://schemas.microsoft.com/office/drawing/2014/main" val="536585159"/>
                    </a:ext>
                  </a:extLst>
                </a:gridCol>
                <a:gridCol w="1771441">
                  <a:extLst>
                    <a:ext uri="{9D8B030D-6E8A-4147-A177-3AD203B41FA5}">
                      <a16:colId xmlns:a16="http://schemas.microsoft.com/office/drawing/2014/main" val="3062135165"/>
                    </a:ext>
                  </a:extLst>
                </a:gridCol>
                <a:gridCol w="1771441">
                  <a:extLst>
                    <a:ext uri="{9D8B030D-6E8A-4147-A177-3AD203B41FA5}">
                      <a16:colId xmlns:a16="http://schemas.microsoft.com/office/drawing/2014/main" val="1108859190"/>
                    </a:ext>
                  </a:extLst>
                </a:gridCol>
              </a:tblGrid>
              <a:tr h="983627">
                <a:tc>
                  <a:txBody>
                    <a:bodyPr/>
                    <a:lstStyle/>
                    <a:p>
                      <a:pPr algn="ctr"/>
                      <a:r>
                        <a:rPr lang="es-MX" sz="1600" kern="1200" dirty="0">
                          <a:solidFill>
                            <a:schemeClr val="tx1">
                              <a:lumMod val="85000"/>
                              <a:lumOff val="15000"/>
                            </a:schemeClr>
                          </a:solidFill>
                          <a:latin typeface="+mn-lt"/>
                          <a:ea typeface="+mj-ea"/>
                          <a:cs typeface="+mj-cs"/>
                        </a:rPr>
                        <a:t>¿El techo de esta vivienda gotea cuando llueve?</a:t>
                      </a:r>
                    </a:p>
                  </a:txBody>
                  <a:tcPr anchor="ctr">
                    <a:noFill/>
                  </a:tcPr>
                </a:tc>
                <a:tc>
                  <a:txBody>
                    <a:bodyPr/>
                    <a:lstStyle/>
                    <a:p>
                      <a:pPr algn="ctr"/>
                      <a:r>
                        <a:rPr lang="es-ES" sz="1800" b="1" dirty="0">
                          <a:solidFill>
                            <a:schemeClr val="bg1"/>
                          </a:solidFill>
                          <a:effectLst/>
                          <a:latin typeface="Calibri" panose="020F0502020204030204" pitchFamily="34" charset="0"/>
                          <a:ea typeface="Calibri" panose="020F0502020204030204" pitchFamily="34" charset="0"/>
                        </a:rPr>
                        <a:t>EBH </a:t>
                      </a:r>
                    </a:p>
                    <a:p>
                      <a:pPr algn="ctr"/>
                      <a:r>
                        <a:rPr lang="es-ES" sz="1800" b="1" dirty="0">
                          <a:solidFill>
                            <a:schemeClr val="bg1"/>
                          </a:solidFill>
                          <a:effectLst/>
                          <a:latin typeface="Calibri" panose="020F0502020204030204" pitchFamily="34" charset="0"/>
                          <a:ea typeface="Calibri" panose="020F0502020204030204" pitchFamily="34" charset="0"/>
                        </a:rPr>
                        <a:t>2024</a:t>
                      </a:r>
                      <a:endParaRPr lang="es-MX" sz="1800" dirty="0">
                        <a:solidFill>
                          <a:schemeClr val="bg1"/>
                        </a:solidFill>
                        <a:effectLst/>
                        <a:latin typeface="Calibri" panose="020F0502020204030204" pitchFamily="34" charset="0"/>
                        <a:ea typeface="Calibri" panose="020F0502020204030204" pitchFamily="34" charset="0"/>
                      </a:endParaRPr>
                    </a:p>
                  </a:txBody>
                  <a:tcPr marL="68580" marR="68580" marT="0" marB="0" anchor="ctr">
                    <a:solidFill>
                      <a:schemeClr val="bg2">
                        <a:lumMod val="10000"/>
                      </a:schemeClr>
                    </a:solidFill>
                  </a:tcPr>
                </a:tc>
                <a:tc>
                  <a:txBody>
                    <a:bodyPr/>
                    <a:lstStyle/>
                    <a:p>
                      <a:pPr algn="ctr"/>
                      <a:r>
                        <a:rPr lang="es-ES" sz="1800" b="1" dirty="0">
                          <a:solidFill>
                            <a:schemeClr val="bg1"/>
                          </a:solidFill>
                          <a:effectLst/>
                          <a:latin typeface="Calibri" panose="020F0502020204030204" pitchFamily="34" charset="0"/>
                          <a:ea typeface="Calibri" panose="020F0502020204030204" pitchFamily="34" charset="0"/>
                        </a:rPr>
                        <a:t>ENCUBOS</a:t>
                      </a:r>
                    </a:p>
                    <a:p>
                      <a:pPr algn="ctr"/>
                      <a:r>
                        <a:rPr lang="es-ES" sz="1800" b="1" dirty="0">
                          <a:solidFill>
                            <a:schemeClr val="bg1"/>
                          </a:solidFill>
                          <a:effectLst/>
                          <a:latin typeface="Calibri" panose="020F0502020204030204" pitchFamily="34" charset="0"/>
                          <a:ea typeface="Calibri" panose="020F0502020204030204" pitchFamily="34" charset="0"/>
                        </a:rPr>
                        <a:t> 2019</a:t>
                      </a:r>
                      <a:endParaRPr lang="es-MX" sz="1800" dirty="0">
                        <a:solidFill>
                          <a:schemeClr val="bg1"/>
                        </a:solidFill>
                        <a:effectLst/>
                        <a:latin typeface="Calibri" panose="020F0502020204030204" pitchFamily="34" charset="0"/>
                        <a:ea typeface="Calibri" panose="020F0502020204030204" pitchFamily="34" charset="0"/>
                      </a:endParaRPr>
                    </a:p>
                  </a:txBody>
                  <a:tcPr marL="68580" marR="68580" marT="0" marB="0" anchor="ctr">
                    <a:solidFill>
                      <a:schemeClr val="bg2">
                        <a:lumMod val="10000"/>
                      </a:schemeClr>
                    </a:solidFill>
                  </a:tcPr>
                </a:tc>
                <a:tc>
                  <a:txBody>
                    <a:bodyPr/>
                    <a:lstStyle/>
                    <a:p>
                      <a:pPr algn="ctr"/>
                      <a:r>
                        <a:rPr lang="es-ES" sz="1800" b="1" dirty="0">
                          <a:solidFill>
                            <a:schemeClr val="bg1"/>
                          </a:solidFill>
                          <a:effectLst/>
                          <a:latin typeface="Calibri" panose="020F0502020204030204" pitchFamily="34" charset="0"/>
                          <a:ea typeface="Calibri" panose="020F0502020204030204" pitchFamily="34" charset="0"/>
                        </a:rPr>
                        <a:t>ENCASB </a:t>
                      </a:r>
                    </a:p>
                    <a:p>
                      <a:pPr algn="ctr"/>
                      <a:r>
                        <a:rPr lang="es-ES" sz="1800" b="1" dirty="0">
                          <a:solidFill>
                            <a:schemeClr val="bg1"/>
                          </a:solidFill>
                          <a:effectLst/>
                          <a:latin typeface="Calibri" panose="020F0502020204030204" pitchFamily="34" charset="0"/>
                          <a:ea typeface="Calibri" panose="020F0502020204030204" pitchFamily="34" charset="0"/>
                        </a:rPr>
                        <a:t>2011*</a:t>
                      </a:r>
                      <a:endParaRPr lang="es-MX" sz="1800" dirty="0">
                        <a:solidFill>
                          <a:schemeClr val="bg1"/>
                        </a:solidFill>
                        <a:effectLst/>
                        <a:latin typeface="Calibri" panose="020F0502020204030204" pitchFamily="34" charset="0"/>
                        <a:ea typeface="Calibri" panose="020F0502020204030204" pitchFamily="34" charset="0"/>
                      </a:endParaRPr>
                    </a:p>
                  </a:txBody>
                  <a:tcPr marL="68580" marR="68580" marT="0" marB="0" anchor="ctr">
                    <a:solidFill>
                      <a:schemeClr val="bg2">
                        <a:lumMod val="10000"/>
                      </a:schemeClr>
                    </a:solidFill>
                  </a:tcPr>
                </a:tc>
                <a:extLst>
                  <a:ext uri="{0D108BD9-81ED-4DB2-BD59-A6C34878D82A}">
                    <a16:rowId xmlns:a16="http://schemas.microsoft.com/office/drawing/2014/main" val="2464424806"/>
                  </a:ext>
                </a:extLst>
              </a:tr>
              <a:tr h="965556">
                <a:tc>
                  <a:txBody>
                    <a:bodyPr/>
                    <a:lstStyle/>
                    <a:p>
                      <a:pPr algn="ctr" fontAlgn="b"/>
                      <a:r>
                        <a:rPr lang="es-MX" sz="1600" b="1" kern="1200"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Sí / si siempre</a:t>
                      </a:r>
                    </a:p>
                  </a:txBody>
                  <a:tcPr marL="9525" marR="9525" marT="9525" marB="0" anchor="ctr">
                    <a:solidFill>
                      <a:schemeClr val="bg2">
                        <a:lumMod val="10000"/>
                      </a:schemeClr>
                    </a:solidFill>
                  </a:tcPr>
                </a:tc>
                <a:tc>
                  <a:txBody>
                    <a:bodyPr/>
                    <a:lstStyle/>
                    <a:p>
                      <a:endParaRPr lang="es-MX" dirty="0"/>
                    </a:p>
                  </a:txBody>
                  <a:tcPr/>
                </a:tc>
                <a:tc>
                  <a:txBody>
                    <a:bodyPr/>
                    <a:lstStyle/>
                    <a:p>
                      <a:endParaRPr lang="es-MX" dirty="0"/>
                    </a:p>
                  </a:txBody>
                  <a:tcPr/>
                </a:tc>
                <a:tc>
                  <a:txBody>
                    <a:bodyPr/>
                    <a:lstStyle/>
                    <a:p>
                      <a:endParaRPr lang="es-MX" dirty="0"/>
                    </a:p>
                  </a:txBody>
                  <a:tcPr/>
                </a:tc>
                <a:extLst>
                  <a:ext uri="{0D108BD9-81ED-4DB2-BD59-A6C34878D82A}">
                    <a16:rowId xmlns:a16="http://schemas.microsoft.com/office/drawing/2014/main" val="1810970986"/>
                  </a:ext>
                </a:extLst>
              </a:tr>
              <a:tr h="965556">
                <a:tc>
                  <a:txBody>
                    <a:bodyPr/>
                    <a:lstStyle/>
                    <a:p>
                      <a:pPr algn="ctr" fontAlgn="b"/>
                      <a:r>
                        <a:rPr lang="es-MX" sz="1600" b="1" kern="1200"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Si, a veces</a:t>
                      </a:r>
                    </a:p>
                  </a:txBody>
                  <a:tcPr marL="9525" marR="9525" marT="9525" marB="0" anchor="ctr">
                    <a:solidFill>
                      <a:schemeClr val="bg2">
                        <a:lumMod val="10000"/>
                      </a:schemeClr>
                    </a:solidFill>
                  </a:tcPr>
                </a:tc>
                <a:tc>
                  <a:txBody>
                    <a:bodyPr/>
                    <a:lstStyle/>
                    <a:p>
                      <a:endParaRPr lang="es-MX" dirty="0"/>
                    </a:p>
                  </a:txBody>
                  <a:tcPr/>
                </a:tc>
                <a:tc>
                  <a:txBody>
                    <a:bodyPr/>
                    <a:lstStyle/>
                    <a:p>
                      <a:endParaRPr lang="es-MX" dirty="0"/>
                    </a:p>
                  </a:txBody>
                  <a:tcPr/>
                </a:tc>
                <a:tc>
                  <a:txBody>
                    <a:bodyPr/>
                    <a:lstStyle/>
                    <a:p>
                      <a:endParaRPr lang="es-MX" dirty="0"/>
                    </a:p>
                  </a:txBody>
                  <a:tcPr/>
                </a:tc>
                <a:extLst>
                  <a:ext uri="{0D108BD9-81ED-4DB2-BD59-A6C34878D82A}">
                    <a16:rowId xmlns:a16="http://schemas.microsoft.com/office/drawing/2014/main" val="2497487136"/>
                  </a:ext>
                </a:extLst>
              </a:tr>
              <a:tr h="965556">
                <a:tc>
                  <a:txBody>
                    <a:bodyPr/>
                    <a:lstStyle/>
                    <a:p>
                      <a:pPr algn="ctr" fontAlgn="b"/>
                      <a:r>
                        <a:rPr lang="es-MX" sz="1600" b="1" kern="1200"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No</a:t>
                      </a:r>
                    </a:p>
                  </a:txBody>
                  <a:tcPr marL="9525" marR="9525" marT="9525" marB="0" anchor="ctr">
                    <a:solidFill>
                      <a:schemeClr val="bg2">
                        <a:lumMod val="10000"/>
                      </a:schemeClr>
                    </a:solidFill>
                  </a:tcPr>
                </a:tc>
                <a:tc>
                  <a:txBody>
                    <a:bodyPr/>
                    <a:lstStyle/>
                    <a:p>
                      <a:endParaRPr lang="es-MX" dirty="0"/>
                    </a:p>
                  </a:txBody>
                  <a:tcPr/>
                </a:tc>
                <a:tc>
                  <a:txBody>
                    <a:bodyPr/>
                    <a:lstStyle/>
                    <a:p>
                      <a:endParaRPr lang="es-MX" dirty="0"/>
                    </a:p>
                  </a:txBody>
                  <a:tcPr/>
                </a:tc>
                <a:tc>
                  <a:txBody>
                    <a:bodyPr/>
                    <a:lstStyle/>
                    <a:p>
                      <a:endParaRPr lang="es-MX" dirty="0"/>
                    </a:p>
                  </a:txBody>
                  <a:tcPr/>
                </a:tc>
                <a:extLst>
                  <a:ext uri="{0D108BD9-81ED-4DB2-BD59-A6C34878D82A}">
                    <a16:rowId xmlns:a16="http://schemas.microsoft.com/office/drawing/2014/main" val="2662115267"/>
                  </a:ext>
                </a:extLst>
              </a:tr>
            </a:tbl>
          </a:graphicData>
        </a:graphic>
      </p:graphicFrame>
      <p:graphicFrame>
        <p:nvGraphicFramePr>
          <p:cNvPr id="2" name="7 Marcador de contenido">
            <a:extLst>
              <a:ext uri="{FF2B5EF4-FFF2-40B4-BE49-F238E27FC236}">
                <a16:creationId xmlns:a16="http://schemas.microsoft.com/office/drawing/2014/main" id="{6D83345C-45FC-1F35-0100-552F6E768CFE}"/>
              </a:ext>
            </a:extLst>
          </p:cNvPr>
          <p:cNvGraphicFramePr>
            <a:graphicFrameLocks/>
          </p:cNvGraphicFramePr>
          <p:nvPr>
            <p:extLst>
              <p:ext uri="{D42A27DB-BD31-4B8C-83A1-F6EECF244321}">
                <p14:modId xmlns:p14="http://schemas.microsoft.com/office/powerpoint/2010/main" val="974942437"/>
              </p:ext>
            </p:extLst>
          </p:nvPr>
        </p:nvGraphicFramePr>
        <p:xfrm>
          <a:off x="2878932" y="2419065"/>
          <a:ext cx="2062346" cy="3027498"/>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5" name="7 Marcador de contenido">
            <a:extLst>
              <a:ext uri="{FF2B5EF4-FFF2-40B4-BE49-F238E27FC236}">
                <a16:creationId xmlns:a16="http://schemas.microsoft.com/office/drawing/2014/main" id="{770EE773-9A11-7693-DD87-0C13E3BD58F9}"/>
              </a:ext>
            </a:extLst>
          </p:cNvPr>
          <p:cNvGraphicFramePr>
            <a:graphicFrameLocks/>
          </p:cNvGraphicFramePr>
          <p:nvPr>
            <p:extLst>
              <p:ext uri="{D42A27DB-BD31-4B8C-83A1-F6EECF244321}">
                <p14:modId xmlns:p14="http://schemas.microsoft.com/office/powerpoint/2010/main" val="3031730351"/>
              </p:ext>
            </p:extLst>
          </p:nvPr>
        </p:nvGraphicFramePr>
        <p:xfrm>
          <a:off x="4644280" y="2462619"/>
          <a:ext cx="2196135" cy="3023697"/>
        </p:xfrm>
        <a:graphic>
          <a:graphicData uri="http://schemas.openxmlformats.org/drawingml/2006/chart">
            <c:chart xmlns:c="http://schemas.openxmlformats.org/drawingml/2006/chart" xmlns:r="http://schemas.openxmlformats.org/officeDocument/2006/relationships" r:id="rId3"/>
          </a:graphicData>
        </a:graphic>
      </p:graphicFrame>
      <p:sp>
        <p:nvSpPr>
          <p:cNvPr id="8" name="CuadroTexto 7">
            <a:extLst>
              <a:ext uri="{FF2B5EF4-FFF2-40B4-BE49-F238E27FC236}">
                <a16:creationId xmlns:a16="http://schemas.microsoft.com/office/drawing/2014/main" id="{3D153E26-4528-0CC4-C5C9-209041449F80}"/>
              </a:ext>
            </a:extLst>
          </p:cNvPr>
          <p:cNvSpPr txBox="1"/>
          <p:nvPr/>
        </p:nvSpPr>
        <p:spPr>
          <a:xfrm>
            <a:off x="19017" y="6577799"/>
            <a:ext cx="8604899" cy="253916"/>
          </a:xfrm>
          <a:prstGeom prst="rect">
            <a:avLst/>
          </a:prstGeom>
          <a:noFill/>
        </p:spPr>
        <p:txBody>
          <a:bodyPr wrap="square" rtlCol="0" anchor="ctr">
            <a:spAutoFit/>
          </a:bodyPr>
          <a:lstStyle/>
          <a:p>
            <a:r>
              <a:rPr lang="es-MX" sz="1050" b="1" dirty="0">
                <a:solidFill>
                  <a:schemeClr val="tx1">
                    <a:lumMod val="65000"/>
                    <a:lumOff val="35000"/>
                  </a:schemeClr>
                </a:solidFill>
              </a:rPr>
              <a:t>PARAMETRIA; ENCUESTA CDMX / Del 24 de febrero al 14 de agosto de 2024.</a:t>
            </a:r>
          </a:p>
        </p:txBody>
      </p:sp>
      <p:graphicFrame>
        <p:nvGraphicFramePr>
          <p:cNvPr id="9" name="7 Marcador de contenido">
            <a:extLst>
              <a:ext uri="{FF2B5EF4-FFF2-40B4-BE49-F238E27FC236}">
                <a16:creationId xmlns:a16="http://schemas.microsoft.com/office/drawing/2014/main" id="{770EE773-9A11-7693-DD87-0C13E3BD58F9}"/>
              </a:ext>
            </a:extLst>
          </p:cNvPr>
          <p:cNvGraphicFramePr>
            <a:graphicFrameLocks/>
          </p:cNvGraphicFramePr>
          <p:nvPr>
            <p:extLst>
              <p:ext uri="{D42A27DB-BD31-4B8C-83A1-F6EECF244321}">
                <p14:modId xmlns:p14="http://schemas.microsoft.com/office/powerpoint/2010/main" val="3474007227"/>
              </p:ext>
            </p:extLst>
          </p:nvPr>
        </p:nvGraphicFramePr>
        <p:xfrm>
          <a:off x="6419190" y="2462618"/>
          <a:ext cx="2196135" cy="3023697"/>
        </p:xfrm>
        <a:graphic>
          <a:graphicData uri="http://schemas.openxmlformats.org/drawingml/2006/chart">
            <c:chart xmlns:c="http://schemas.openxmlformats.org/drawingml/2006/chart" xmlns:r="http://schemas.openxmlformats.org/officeDocument/2006/relationships" r:id="rId4"/>
          </a:graphicData>
        </a:graphic>
      </p:graphicFrame>
      <p:sp>
        <p:nvSpPr>
          <p:cNvPr id="10" name="CuadroTexto 9">
            <a:extLst>
              <a:ext uri="{FF2B5EF4-FFF2-40B4-BE49-F238E27FC236}">
                <a16:creationId xmlns:a16="http://schemas.microsoft.com/office/drawing/2014/main" id="{1D577551-BD0A-2905-488D-1798AFB8B901}"/>
              </a:ext>
            </a:extLst>
          </p:cNvPr>
          <p:cNvSpPr txBox="1"/>
          <p:nvPr/>
        </p:nvSpPr>
        <p:spPr>
          <a:xfrm>
            <a:off x="660534" y="5791778"/>
            <a:ext cx="4572000" cy="246221"/>
          </a:xfrm>
          <a:prstGeom prst="rect">
            <a:avLst/>
          </a:prstGeom>
          <a:noFill/>
        </p:spPr>
        <p:txBody>
          <a:bodyPr wrap="square">
            <a:spAutoFit/>
          </a:bodyPr>
          <a:lstStyle/>
          <a:p>
            <a:r>
              <a:rPr lang="es-ES" sz="1000" dirty="0">
                <a:solidFill>
                  <a:schemeClr val="tx1">
                    <a:lumMod val="65000"/>
                    <a:lumOff val="35000"/>
                  </a:schemeClr>
                </a:solidFill>
                <a:effectLst/>
                <a:latin typeface="Calibri" panose="020F0502020204030204" pitchFamily="34" charset="0"/>
                <a:ea typeface="Calibri" panose="020F0502020204030204" pitchFamily="34" charset="0"/>
              </a:rPr>
              <a:t>* Suma 100% con la respuesta NS/NC</a:t>
            </a:r>
            <a:endParaRPr lang="es-MX" sz="1000" dirty="0">
              <a:solidFill>
                <a:schemeClr val="tx1">
                  <a:lumMod val="65000"/>
                  <a:lumOff val="35000"/>
                </a:schemeClr>
              </a:solidFill>
            </a:endParaRPr>
          </a:p>
        </p:txBody>
      </p:sp>
    </p:spTree>
    <p:extLst>
      <p:ext uri="{BB962C8B-B14F-4D97-AF65-F5344CB8AC3E}">
        <p14:creationId xmlns:p14="http://schemas.microsoft.com/office/powerpoint/2010/main" val="54639381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a16="http://schemas.microsoft.com/office/drawing/2014/main" id="{C5F9901A-9EC0-923A-57CE-EDCB8CFE2216}"/>
              </a:ext>
            </a:extLst>
          </p:cNvPr>
          <p:cNvSpPr>
            <a:spLocks noGrp="1"/>
          </p:cNvSpPr>
          <p:nvPr>
            <p:ph type="body" sz="quarter" idx="13"/>
          </p:nvPr>
        </p:nvSpPr>
        <p:spPr/>
        <p:txBody>
          <a:bodyPr/>
          <a:lstStyle/>
          <a:p>
            <a:r>
              <a:rPr lang="es-MX" dirty="0"/>
              <a:t>CARACTERÍSTICAS DE LA VIVIENDA</a:t>
            </a:r>
          </a:p>
        </p:txBody>
      </p:sp>
      <p:sp>
        <p:nvSpPr>
          <p:cNvPr id="3" name="Marcador de número de diapositiva 2">
            <a:extLst>
              <a:ext uri="{FF2B5EF4-FFF2-40B4-BE49-F238E27FC236}">
                <a16:creationId xmlns:a16="http://schemas.microsoft.com/office/drawing/2014/main" id="{BAC63D65-F4A5-E9E4-3FF9-F7867D5C7C45}"/>
              </a:ext>
            </a:extLst>
          </p:cNvPr>
          <p:cNvSpPr>
            <a:spLocks noGrp="1"/>
          </p:cNvSpPr>
          <p:nvPr>
            <p:ph type="sldNum" sz="quarter" idx="12"/>
          </p:nvPr>
        </p:nvSpPr>
        <p:spPr/>
        <p:txBody>
          <a:bodyPr/>
          <a:lstStyle/>
          <a:p>
            <a:fld id="{B056FCF3-97EB-4DA5-BF7E-93EC395BEC37}" type="slidenum">
              <a:rPr lang="es-MX" smtClean="0"/>
              <a:pPr/>
              <a:t>11</a:t>
            </a:fld>
            <a:endParaRPr lang="es-MX" dirty="0"/>
          </a:p>
        </p:txBody>
      </p:sp>
      <p:graphicFrame>
        <p:nvGraphicFramePr>
          <p:cNvPr id="8" name="Tabla 7">
            <a:extLst>
              <a:ext uri="{FF2B5EF4-FFF2-40B4-BE49-F238E27FC236}">
                <a16:creationId xmlns:a16="http://schemas.microsoft.com/office/drawing/2014/main" id="{6F4854FE-69B8-C091-233C-217D02753727}"/>
              </a:ext>
            </a:extLst>
          </p:cNvPr>
          <p:cNvGraphicFramePr>
            <a:graphicFrameLocks noGrp="1"/>
          </p:cNvGraphicFramePr>
          <p:nvPr>
            <p:extLst>
              <p:ext uri="{D42A27DB-BD31-4B8C-83A1-F6EECF244321}">
                <p14:modId xmlns:p14="http://schemas.microsoft.com/office/powerpoint/2010/main" val="1566428712"/>
              </p:ext>
            </p:extLst>
          </p:nvPr>
        </p:nvGraphicFramePr>
        <p:xfrm>
          <a:off x="396240" y="333212"/>
          <a:ext cx="8518616" cy="5677020"/>
        </p:xfrm>
        <a:graphic>
          <a:graphicData uri="http://schemas.openxmlformats.org/drawingml/2006/table">
            <a:tbl>
              <a:tblPr firstRow="1" bandRow="1">
                <a:tableStyleId>{8799B23B-EC83-4686-B30A-512413B5E67A}</a:tableStyleId>
              </a:tblPr>
              <a:tblGrid>
                <a:gridCol w="2376000">
                  <a:extLst>
                    <a:ext uri="{9D8B030D-6E8A-4147-A177-3AD203B41FA5}">
                      <a16:colId xmlns:a16="http://schemas.microsoft.com/office/drawing/2014/main" val="2113801669"/>
                    </a:ext>
                  </a:extLst>
                </a:gridCol>
                <a:gridCol w="1535654">
                  <a:extLst>
                    <a:ext uri="{9D8B030D-6E8A-4147-A177-3AD203B41FA5}">
                      <a16:colId xmlns:a16="http://schemas.microsoft.com/office/drawing/2014/main" val="1351054386"/>
                    </a:ext>
                  </a:extLst>
                </a:gridCol>
                <a:gridCol w="1535654">
                  <a:extLst>
                    <a:ext uri="{9D8B030D-6E8A-4147-A177-3AD203B41FA5}">
                      <a16:colId xmlns:a16="http://schemas.microsoft.com/office/drawing/2014/main" val="3062135165"/>
                    </a:ext>
                  </a:extLst>
                </a:gridCol>
                <a:gridCol w="1535654">
                  <a:extLst>
                    <a:ext uri="{9D8B030D-6E8A-4147-A177-3AD203B41FA5}">
                      <a16:colId xmlns:a16="http://schemas.microsoft.com/office/drawing/2014/main" val="4249374077"/>
                    </a:ext>
                  </a:extLst>
                </a:gridCol>
                <a:gridCol w="1535654">
                  <a:extLst>
                    <a:ext uri="{9D8B030D-6E8A-4147-A177-3AD203B41FA5}">
                      <a16:colId xmlns:a16="http://schemas.microsoft.com/office/drawing/2014/main" val="2908491992"/>
                    </a:ext>
                  </a:extLst>
                </a:gridCol>
              </a:tblGrid>
              <a:tr h="1057504">
                <a:tc>
                  <a:txBody>
                    <a:bodyPr/>
                    <a:lstStyle/>
                    <a:p>
                      <a:pPr algn="ctr"/>
                      <a:r>
                        <a:rPr lang="es-MX" sz="1300" kern="1200" dirty="0">
                          <a:solidFill>
                            <a:schemeClr val="tx1">
                              <a:lumMod val="85000"/>
                              <a:lumOff val="15000"/>
                            </a:schemeClr>
                          </a:solidFill>
                          <a:latin typeface="+mn-lt"/>
                          <a:ea typeface="+mj-ea"/>
                          <a:cs typeface="+mj-cs"/>
                        </a:rPr>
                        <a:t>¿De qué material es la mayor parte del techo de esta vivienda (o edificio)?</a:t>
                      </a:r>
                    </a:p>
                    <a:p>
                      <a:pPr algn="ctr"/>
                      <a:r>
                        <a:rPr lang="es-MX" sz="900" kern="1200" dirty="0">
                          <a:solidFill>
                            <a:schemeClr val="bg2">
                              <a:lumMod val="25000"/>
                            </a:schemeClr>
                          </a:solidFill>
                          <a:latin typeface="+mn-lt"/>
                          <a:ea typeface="+mj-ea"/>
                          <a:cs typeface="+mj-cs"/>
                        </a:rPr>
                        <a:t>(Sólo aquellos que respondieron que la vivienda o departamento está en planta baja o piso intermedio)</a:t>
                      </a:r>
                    </a:p>
                  </a:txBody>
                  <a:tcPr anchor="ctr">
                    <a:noFill/>
                  </a:tcPr>
                </a:tc>
                <a:tc>
                  <a:txBody>
                    <a:bodyPr/>
                    <a:lstStyle/>
                    <a:p>
                      <a:pPr algn="ctr"/>
                      <a:r>
                        <a:rPr lang="es-ES" sz="1800" b="1" dirty="0">
                          <a:solidFill>
                            <a:schemeClr val="bg1"/>
                          </a:solidFill>
                          <a:effectLst/>
                          <a:latin typeface="Calibri" panose="020F0502020204030204" pitchFamily="34" charset="0"/>
                          <a:ea typeface="Calibri" panose="020F0502020204030204" pitchFamily="34" charset="0"/>
                        </a:rPr>
                        <a:t>EBH </a:t>
                      </a:r>
                    </a:p>
                    <a:p>
                      <a:pPr algn="ctr"/>
                      <a:r>
                        <a:rPr lang="es-ES" sz="1800" b="1" dirty="0">
                          <a:solidFill>
                            <a:schemeClr val="bg1"/>
                          </a:solidFill>
                          <a:effectLst/>
                          <a:latin typeface="Calibri" panose="020F0502020204030204" pitchFamily="34" charset="0"/>
                          <a:ea typeface="Calibri" panose="020F0502020204030204" pitchFamily="34" charset="0"/>
                        </a:rPr>
                        <a:t>2024</a:t>
                      </a:r>
                      <a:endParaRPr lang="es-MX" sz="1800" dirty="0">
                        <a:solidFill>
                          <a:schemeClr val="bg1"/>
                        </a:solidFill>
                        <a:effectLst/>
                        <a:latin typeface="Calibri" panose="020F0502020204030204" pitchFamily="34" charset="0"/>
                        <a:ea typeface="Calibri" panose="020F0502020204030204" pitchFamily="34" charset="0"/>
                      </a:endParaRPr>
                    </a:p>
                  </a:txBody>
                  <a:tcPr marL="68580" marR="68580" marT="0" marB="0" anchor="ctr">
                    <a:solidFill>
                      <a:schemeClr val="bg2">
                        <a:lumMod val="10000"/>
                      </a:schemeClr>
                    </a:solidFill>
                  </a:tcPr>
                </a:tc>
                <a:tc>
                  <a:txBody>
                    <a:bodyPr/>
                    <a:lstStyle/>
                    <a:p>
                      <a:pPr algn="ctr"/>
                      <a:r>
                        <a:rPr lang="es-ES" sz="1800" b="1" dirty="0">
                          <a:solidFill>
                            <a:schemeClr val="bg1"/>
                          </a:solidFill>
                          <a:effectLst/>
                          <a:latin typeface="Calibri" panose="020F0502020204030204" pitchFamily="34" charset="0"/>
                          <a:ea typeface="Calibri" panose="020F0502020204030204" pitchFamily="34" charset="0"/>
                        </a:rPr>
                        <a:t>EBH </a:t>
                      </a:r>
                    </a:p>
                    <a:p>
                      <a:pPr algn="ctr"/>
                      <a:r>
                        <a:rPr lang="es-ES" sz="1800" b="1" dirty="0">
                          <a:solidFill>
                            <a:schemeClr val="bg1"/>
                          </a:solidFill>
                          <a:effectLst/>
                          <a:latin typeface="Calibri" panose="020F0502020204030204" pitchFamily="34" charset="0"/>
                          <a:ea typeface="Calibri" panose="020F0502020204030204" pitchFamily="34" charset="0"/>
                        </a:rPr>
                        <a:t>2021</a:t>
                      </a:r>
                      <a:endParaRPr lang="es-MX" sz="1800" dirty="0">
                        <a:solidFill>
                          <a:schemeClr val="bg1"/>
                        </a:solidFill>
                        <a:effectLst/>
                        <a:latin typeface="Calibri" panose="020F0502020204030204" pitchFamily="34" charset="0"/>
                        <a:ea typeface="Calibri" panose="020F0502020204030204" pitchFamily="34" charset="0"/>
                      </a:endParaRPr>
                    </a:p>
                  </a:txBody>
                  <a:tcPr marL="68580" marR="68580" marT="0" marB="0" anchor="ctr">
                    <a:solidFill>
                      <a:schemeClr val="bg2">
                        <a:lumMod val="10000"/>
                      </a:schemeClr>
                    </a:solidFill>
                  </a:tcPr>
                </a:tc>
                <a:tc>
                  <a:txBody>
                    <a:bodyPr/>
                    <a:lstStyle/>
                    <a:p>
                      <a:pPr marL="0" algn="ctr" defTabSz="914400" rtl="0" eaLnBrk="1" latinLnBrk="0" hangingPunct="1"/>
                      <a:r>
                        <a:rPr lang="es-ES" sz="1800" b="1" kern="1200" dirty="0">
                          <a:solidFill>
                            <a:schemeClr val="bg1"/>
                          </a:solidFill>
                          <a:effectLst/>
                          <a:latin typeface="Calibri" panose="020F0502020204030204" pitchFamily="34" charset="0"/>
                          <a:ea typeface="Calibri" panose="020F0502020204030204" pitchFamily="34" charset="0"/>
                          <a:cs typeface="+mn-cs"/>
                        </a:rPr>
                        <a:t>ENCUBOS</a:t>
                      </a:r>
                    </a:p>
                    <a:p>
                      <a:pPr marL="0" algn="ctr" defTabSz="914400" rtl="0" eaLnBrk="1" latinLnBrk="0" hangingPunct="1"/>
                      <a:r>
                        <a:rPr lang="es-ES" sz="1800" b="1" kern="1200" dirty="0">
                          <a:solidFill>
                            <a:schemeClr val="bg1"/>
                          </a:solidFill>
                          <a:effectLst/>
                          <a:latin typeface="Calibri" panose="020F0502020204030204" pitchFamily="34" charset="0"/>
                          <a:ea typeface="Calibri" panose="020F0502020204030204" pitchFamily="34" charset="0"/>
                          <a:cs typeface="+mn-cs"/>
                        </a:rPr>
                        <a:t> 2019*</a:t>
                      </a:r>
                      <a:endParaRPr lang="es-MX" sz="1800" b="1" kern="1200" dirty="0">
                        <a:solidFill>
                          <a:schemeClr val="bg1"/>
                        </a:solidFill>
                        <a:effectLst/>
                        <a:latin typeface="Calibri" panose="020F0502020204030204" pitchFamily="34" charset="0"/>
                        <a:ea typeface="Calibri" panose="020F0502020204030204" pitchFamily="34" charset="0"/>
                        <a:cs typeface="+mn-cs"/>
                      </a:endParaRPr>
                    </a:p>
                  </a:txBody>
                  <a:tcPr marL="68580" marR="68580" marT="0" marB="0" anchor="ctr">
                    <a:solidFill>
                      <a:schemeClr val="bg2">
                        <a:lumMod val="10000"/>
                      </a:schemeClr>
                    </a:solidFill>
                  </a:tcPr>
                </a:tc>
                <a:tc>
                  <a:txBody>
                    <a:bodyPr/>
                    <a:lstStyle/>
                    <a:p>
                      <a:pPr marL="0" algn="ctr" defTabSz="914400" rtl="0" eaLnBrk="1" latinLnBrk="0" hangingPunct="1"/>
                      <a:r>
                        <a:rPr lang="es-ES" sz="1800" b="1" kern="1200" dirty="0">
                          <a:solidFill>
                            <a:schemeClr val="bg1"/>
                          </a:solidFill>
                          <a:effectLst/>
                          <a:latin typeface="Calibri" panose="020F0502020204030204" pitchFamily="34" charset="0"/>
                          <a:ea typeface="Calibri" panose="020F0502020204030204" pitchFamily="34" charset="0"/>
                          <a:cs typeface="+mn-cs"/>
                        </a:rPr>
                        <a:t>ENCASB</a:t>
                      </a:r>
                    </a:p>
                    <a:p>
                      <a:pPr marL="0" algn="ctr" defTabSz="914400" rtl="0" eaLnBrk="1" latinLnBrk="0" hangingPunct="1"/>
                      <a:r>
                        <a:rPr lang="es-ES" sz="1800" b="1" kern="1200" dirty="0">
                          <a:solidFill>
                            <a:schemeClr val="bg1"/>
                          </a:solidFill>
                          <a:effectLst/>
                          <a:latin typeface="Calibri" panose="020F0502020204030204" pitchFamily="34" charset="0"/>
                          <a:ea typeface="Calibri" panose="020F0502020204030204" pitchFamily="34" charset="0"/>
                          <a:cs typeface="+mn-cs"/>
                        </a:rPr>
                        <a:t> 2011*</a:t>
                      </a:r>
                      <a:endParaRPr lang="es-MX" sz="1800" b="1" kern="1200" dirty="0">
                        <a:solidFill>
                          <a:schemeClr val="bg1"/>
                        </a:solidFill>
                        <a:effectLst/>
                        <a:latin typeface="Calibri" panose="020F0502020204030204" pitchFamily="34" charset="0"/>
                        <a:ea typeface="Calibri" panose="020F0502020204030204" pitchFamily="34" charset="0"/>
                        <a:cs typeface="+mn-cs"/>
                      </a:endParaRPr>
                    </a:p>
                  </a:txBody>
                  <a:tcPr marL="68580" marR="68580" marT="0" marB="0" anchor="ctr">
                    <a:solidFill>
                      <a:schemeClr val="bg2">
                        <a:lumMod val="10000"/>
                      </a:schemeClr>
                    </a:solidFill>
                  </a:tcPr>
                </a:tc>
                <a:extLst>
                  <a:ext uri="{0D108BD9-81ED-4DB2-BD59-A6C34878D82A}">
                    <a16:rowId xmlns:a16="http://schemas.microsoft.com/office/drawing/2014/main" val="2464424806"/>
                  </a:ext>
                </a:extLst>
              </a:tr>
              <a:tr h="381645">
                <a:tc>
                  <a:txBody>
                    <a:bodyPr/>
                    <a:lstStyle/>
                    <a:p>
                      <a:pPr algn="ctr" fontAlgn="b"/>
                      <a:r>
                        <a:rPr lang="es-MX" sz="1200" b="1" kern="1200"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Material de desecho</a:t>
                      </a:r>
                    </a:p>
                  </a:txBody>
                  <a:tcPr marL="9525" marR="9525" marT="9525" marB="0" anchor="ctr">
                    <a:solidFill>
                      <a:schemeClr val="bg2">
                        <a:lumMod val="10000"/>
                      </a:schemeClr>
                    </a:solidFill>
                  </a:tcPr>
                </a:tc>
                <a:tc>
                  <a:txBody>
                    <a:bodyPr/>
                    <a:lstStyle/>
                    <a:p>
                      <a:endParaRPr lang="es-MX" dirty="0"/>
                    </a:p>
                  </a:txBody>
                  <a:tcPr/>
                </a:tc>
                <a:tc>
                  <a:txBody>
                    <a:bodyPr/>
                    <a:lstStyle/>
                    <a:p>
                      <a:endParaRPr lang="es-MX" dirty="0"/>
                    </a:p>
                  </a:txBody>
                  <a:tcPr/>
                </a:tc>
                <a:tc>
                  <a:txBody>
                    <a:bodyPr/>
                    <a:lstStyle/>
                    <a:p>
                      <a:endParaRPr lang="es-MX" dirty="0"/>
                    </a:p>
                  </a:txBody>
                  <a:tcPr/>
                </a:tc>
                <a:tc>
                  <a:txBody>
                    <a:bodyPr/>
                    <a:lstStyle/>
                    <a:p>
                      <a:endParaRPr lang="es-MX" dirty="0"/>
                    </a:p>
                  </a:txBody>
                  <a:tcPr>
                    <a:solidFill>
                      <a:schemeClr val="bg2">
                        <a:lumMod val="10000"/>
                      </a:schemeClr>
                    </a:solidFill>
                  </a:tcPr>
                </a:tc>
                <a:extLst>
                  <a:ext uri="{0D108BD9-81ED-4DB2-BD59-A6C34878D82A}">
                    <a16:rowId xmlns:a16="http://schemas.microsoft.com/office/drawing/2014/main" val="1810970986"/>
                  </a:ext>
                </a:extLst>
              </a:tr>
              <a:tr h="381645">
                <a:tc>
                  <a:txBody>
                    <a:bodyPr/>
                    <a:lstStyle/>
                    <a:p>
                      <a:pPr algn="ctr" fontAlgn="b"/>
                      <a:r>
                        <a:rPr lang="es-MX" sz="1200" b="1" kern="1200"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Lámina de cartón</a:t>
                      </a:r>
                    </a:p>
                  </a:txBody>
                  <a:tcPr marL="9525" marR="9525" marT="9525" marB="0" anchor="ctr">
                    <a:solidFill>
                      <a:schemeClr val="bg2">
                        <a:lumMod val="10000"/>
                      </a:schemeClr>
                    </a:solidFill>
                  </a:tcPr>
                </a:tc>
                <a:tc>
                  <a:txBody>
                    <a:bodyPr/>
                    <a:lstStyle/>
                    <a:p>
                      <a:endParaRPr lang="es-MX" dirty="0"/>
                    </a:p>
                  </a:txBody>
                  <a:tcPr/>
                </a:tc>
                <a:tc>
                  <a:txBody>
                    <a:bodyPr/>
                    <a:lstStyle/>
                    <a:p>
                      <a:endParaRPr lang="es-MX" dirty="0"/>
                    </a:p>
                  </a:txBody>
                  <a:tcPr/>
                </a:tc>
                <a:tc>
                  <a:txBody>
                    <a:bodyPr/>
                    <a:lstStyle/>
                    <a:p>
                      <a:endParaRPr lang="es-MX" dirty="0"/>
                    </a:p>
                  </a:txBody>
                  <a:tcPr/>
                </a:tc>
                <a:tc>
                  <a:txBody>
                    <a:bodyPr/>
                    <a:lstStyle/>
                    <a:p>
                      <a:endParaRPr lang="es-MX" dirty="0"/>
                    </a:p>
                  </a:txBody>
                  <a:tcPr/>
                </a:tc>
                <a:extLst>
                  <a:ext uri="{0D108BD9-81ED-4DB2-BD59-A6C34878D82A}">
                    <a16:rowId xmlns:a16="http://schemas.microsoft.com/office/drawing/2014/main" val="765615005"/>
                  </a:ext>
                </a:extLst>
              </a:tr>
              <a:tr h="381645">
                <a:tc>
                  <a:txBody>
                    <a:bodyPr/>
                    <a:lstStyle/>
                    <a:p>
                      <a:pPr algn="ctr" fontAlgn="b"/>
                      <a:r>
                        <a:rPr lang="pt-BR" sz="1200" b="1" kern="1200"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Lâmina metálica</a:t>
                      </a:r>
                    </a:p>
                  </a:txBody>
                  <a:tcPr marL="9525" marR="9525" marT="9525" marB="0" anchor="ctr">
                    <a:solidFill>
                      <a:schemeClr val="bg2">
                        <a:lumMod val="10000"/>
                      </a:schemeClr>
                    </a:solidFill>
                  </a:tcPr>
                </a:tc>
                <a:tc>
                  <a:txBody>
                    <a:bodyPr/>
                    <a:lstStyle/>
                    <a:p>
                      <a:endParaRPr lang="es-MX" dirty="0"/>
                    </a:p>
                  </a:txBody>
                  <a:tcPr/>
                </a:tc>
                <a:tc>
                  <a:txBody>
                    <a:bodyPr/>
                    <a:lstStyle/>
                    <a:p>
                      <a:endParaRPr lang="es-MX" dirty="0"/>
                    </a:p>
                  </a:txBody>
                  <a:tcPr/>
                </a:tc>
                <a:tc rowSpan="2">
                  <a:txBody>
                    <a:bodyPr/>
                    <a:lstStyle/>
                    <a:p>
                      <a:endParaRPr lang="es-MX" dirty="0"/>
                    </a:p>
                  </a:txBody>
                  <a:tcPr/>
                </a:tc>
                <a:tc rowSpan="2">
                  <a:txBody>
                    <a:bodyPr/>
                    <a:lstStyle/>
                    <a:p>
                      <a:endParaRPr lang="es-MX" dirty="0"/>
                    </a:p>
                  </a:txBody>
                  <a:tcPr/>
                </a:tc>
                <a:extLst>
                  <a:ext uri="{0D108BD9-81ED-4DB2-BD59-A6C34878D82A}">
                    <a16:rowId xmlns:a16="http://schemas.microsoft.com/office/drawing/2014/main" val="3381968886"/>
                  </a:ext>
                </a:extLst>
              </a:tr>
              <a:tr h="381645">
                <a:tc>
                  <a:txBody>
                    <a:bodyPr/>
                    <a:lstStyle/>
                    <a:p>
                      <a:pPr algn="ctr" fontAlgn="b"/>
                      <a:r>
                        <a:rPr lang="pt-BR" sz="1200" b="1" kern="1200"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Lâmina de asbesto</a:t>
                      </a:r>
                    </a:p>
                  </a:txBody>
                  <a:tcPr marL="9525" marR="9525" marT="9525" marB="0" anchor="ctr">
                    <a:solidFill>
                      <a:schemeClr val="bg2">
                        <a:lumMod val="10000"/>
                      </a:schemeClr>
                    </a:solidFill>
                  </a:tcPr>
                </a:tc>
                <a:tc>
                  <a:txBody>
                    <a:bodyPr/>
                    <a:lstStyle/>
                    <a:p>
                      <a:endParaRPr lang="es-MX" dirty="0"/>
                    </a:p>
                  </a:txBody>
                  <a:tcPr/>
                </a:tc>
                <a:tc>
                  <a:txBody>
                    <a:bodyPr/>
                    <a:lstStyle/>
                    <a:p>
                      <a:endParaRPr lang="es-MX" dirty="0"/>
                    </a:p>
                  </a:txBody>
                  <a:tcPr/>
                </a:tc>
                <a:tc vMerge="1">
                  <a:txBody>
                    <a:bodyPr/>
                    <a:lstStyle/>
                    <a:p>
                      <a:endParaRPr lang="es-MX" dirty="0"/>
                    </a:p>
                  </a:txBody>
                  <a:tcPr/>
                </a:tc>
                <a:tc vMerge="1">
                  <a:txBody>
                    <a:bodyPr/>
                    <a:lstStyle/>
                    <a:p>
                      <a:endParaRPr lang="es-MX" dirty="0"/>
                    </a:p>
                  </a:txBody>
                  <a:tcPr>
                    <a:noFill/>
                  </a:tcPr>
                </a:tc>
                <a:extLst>
                  <a:ext uri="{0D108BD9-81ED-4DB2-BD59-A6C34878D82A}">
                    <a16:rowId xmlns:a16="http://schemas.microsoft.com/office/drawing/2014/main" val="3391485622"/>
                  </a:ext>
                </a:extLst>
              </a:tr>
              <a:tr h="381645">
                <a:tc>
                  <a:txBody>
                    <a:bodyPr/>
                    <a:lstStyle/>
                    <a:p>
                      <a:pPr algn="ctr" fontAlgn="b"/>
                      <a:r>
                        <a:rPr lang="es-MX" sz="1200" b="1" kern="1200"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Lámina de fibrocemento </a:t>
                      </a:r>
                    </a:p>
                    <a:p>
                      <a:pPr algn="ctr" fontAlgn="b"/>
                      <a:r>
                        <a:rPr lang="es-MX" sz="1200" b="1" kern="1200"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ondulada (techo fijo)</a:t>
                      </a:r>
                    </a:p>
                  </a:txBody>
                  <a:tcPr marL="9525" marR="9525" marT="9525" marB="0" anchor="ctr">
                    <a:solidFill>
                      <a:schemeClr val="bg2">
                        <a:lumMod val="10000"/>
                      </a:schemeClr>
                    </a:solidFill>
                  </a:tcPr>
                </a:tc>
                <a:tc>
                  <a:txBody>
                    <a:bodyPr/>
                    <a:lstStyle/>
                    <a:p>
                      <a:endParaRPr lang="es-MX" dirty="0"/>
                    </a:p>
                  </a:txBody>
                  <a:tcPr/>
                </a:tc>
                <a:tc>
                  <a:txBody>
                    <a:bodyPr/>
                    <a:lstStyle/>
                    <a:p>
                      <a:endParaRPr lang="es-MX" dirty="0"/>
                    </a:p>
                  </a:txBody>
                  <a:tcPr/>
                </a:tc>
                <a:tc>
                  <a:txBody>
                    <a:bodyPr/>
                    <a:lstStyle/>
                    <a:p>
                      <a:endParaRPr lang="es-MX" dirty="0"/>
                    </a:p>
                  </a:txBody>
                  <a:tcPr/>
                </a:tc>
                <a:tc>
                  <a:txBody>
                    <a:bodyPr/>
                    <a:lstStyle/>
                    <a:p>
                      <a:endParaRPr lang="es-MX" dirty="0"/>
                    </a:p>
                  </a:txBody>
                  <a:tcPr>
                    <a:solidFill>
                      <a:schemeClr val="bg2">
                        <a:lumMod val="10000"/>
                      </a:schemeClr>
                    </a:solidFill>
                  </a:tcPr>
                </a:tc>
                <a:extLst>
                  <a:ext uri="{0D108BD9-81ED-4DB2-BD59-A6C34878D82A}">
                    <a16:rowId xmlns:a16="http://schemas.microsoft.com/office/drawing/2014/main" val="3586493779"/>
                  </a:ext>
                </a:extLst>
              </a:tr>
              <a:tr h="381645">
                <a:tc>
                  <a:txBody>
                    <a:bodyPr/>
                    <a:lstStyle/>
                    <a:p>
                      <a:pPr algn="ctr" fontAlgn="b"/>
                      <a:r>
                        <a:rPr lang="es-MX" sz="1200" b="1" kern="1200"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Palma o paja</a:t>
                      </a:r>
                    </a:p>
                  </a:txBody>
                  <a:tcPr marL="9525" marR="9525" marT="9525" marB="0" anchor="ctr">
                    <a:solidFill>
                      <a:schemeClr val="bg2">
                        <a:lumMod val="10000"/>
                      </a:schemeClr>
                    </a:solidFill>
                  </a:tcPr>
                </a:tc>
                <a:tc>
                  <a:txBody>
                    <a:bodyPr/>
                    <a:lstStyle/>
                    <a:p>
                      <a:endParaRPr lang="es-MX" dirty="0"/>
                    </a:p>
                  </a:txBody>
                  <a:tcPr/>
                </a:tc>
                <a:tc>
                  <a:txBody>
                    <a:bodyPr/>
                    <a:lstStyle/>
                    <a:p>
                      <a:endParaRPr lang="es-MX" dirty="0"/>
                    </a:p>
                  </a:txBody>
                  <a:tcPr/>
                </a:tc>
                <a:tc>
                  <a:txBody>
                    <a:bodyPr/>
                    <a:lstStyle/>
                    <a:p>
                      <a:endParaRPr lang="es-MX" dirty="0"/>
                    </a:p>
                  </a:txBody>
                  <a:tcPr/>
                </a:tc>
                <a:tc>
                  <a:txBody>
                    <a:bodyPr/>
                    <a:lstStyle/>
                    <a:p>
                      <a:r>
                        <a:rPr lang="es-MX" sz="1100" b="1" dirty="0"/>
                        <a:t>0.1%</a:t>
                      </a:r>
                    </a:p>
                  </a:txBody>
                  <a:tcPr>
                    <a:noFill/>
                  </a:tcPr>
                </a:tc>
                <a:extLst>
                  <a:ext uri="{0D108BD9-81ED-4DB2-BD59-A6C34878D82A}">
                    <a16:rowId xmlns:a16="http://schemas.microsoft.com/office/drawing/2014/main" val="3662250840"/>
                  </a:ext>
                </a:extLst>
              </a:tr>
              <a:tr h="381645">
                <a:tc>
                  <a:txBody>
                    <a:bodyPr/>
                    <a:lstStyle/>
                    <a:p>
                      <a:pPr algn="ctr" fontAlgn="b"/>
                      <a:r>
                        <a:rPr lang="es-MX" sz="1200" b="1" kern="1200"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Madera o tejamanil</a:t>
                      </a:r>
                    </a:p>
                  </a:txBody>
                  <a:tcPr marL="9525" marR="9525" marT="9525" marB="0" anchor="ctr">
                    <a:solidFill>
                      <a:schemeClr val="bg2">
                        <a:lumMod val="10000"/>
                      </a:schemeClr>
                    </a:solidFill>
                  </a:tcPr>
                </a:tc>
                <a:tc>
                  <a:txBody>
                    <a:bodyPr/>
                    <a:lstStyle/>
                    <a:p>
                      <a:endParaRPr lang="es-MX" dirty="0"/>
                    </a:p>
                  </a:txBody>
                  <a:tcPr/>
                </a:tc>
                <a:tc>
                  <a:txBody>
                    <a:bodyPr/>
                    <a:lstStyle/>
                    <a:p>
                      <a:endParaRPr lang="es-MX" dirty="0"/>
                    </a:p>
                  </a:txBody>
                  <a:tcPr/>
                </a:tc>
                <a:tc>
                  <a:txBody>
                    <a:bodyPr/>
                    <a:lstStyle/>
                    <a:p>
                      <a:endParaRPr lang="es-MX" dirty="0"/>
                    </a:p>
                  </a:txBody>
                  <a:tcPr/>
                </a:tc>
                <a:tc>
                  <a:txBody>
                    <a:bodyPr/>
                    <a:lstStyle/>
                    <a:p>
                      <a:endParaRPr lang="es-MX" dirty="0"/>
                    </a:p>
                  </a:txBody>
                  <a:tcPr/>
                </a:tc>
                <a:extLst>
                  <a:ext uri="{0D108BD9-81ED-4DB2-BD59-A6C34878D82A}">
                    <a16:rowId xmlns:a16="http://schemas.microsoft.com/office/drawing/2014/main" val="1990684624"/>
                  </a:ext>
                </a:extLst>
              </a:tr>
              <a:tr h="381645">
                <a:tc>
                  <a:txBody>
                    <a:bodyPr/>
                    <a:lstStyle/>
                    <a:p>
                      <a:pPr algn="ctr" fontAlgn="b"/>
                      <a:r>
                        <a:rPr lang="es-MX" sz="1200" b="1" kern="1200"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Terrado con viguería</a:t>
                      </a:r>
                    </a:p>
                  </a:txBody>
                  <a:tcPr marL="9525" marR="9525" marT="9525" marB="0" anchor="ctr">
                    <a:solidFill>
                      <a:schemeClr val="bg2">
                        <a:lumMod val="10000"/>
                      </a:schemeClr>
                    </a:solidFill>
                  </a:tcPr>
                </a:tc>
                <a:tc>
                  <a:txBody>
                    <a:bodyPr/>
                    <a:lstStyle/>
                    <a:p>
                      <a:endParaRPr lang="es-MX" dirty="0"/>
                    </a:p>
                  </a:txBody>
                  <a:tcPr/>
                </a:tc>
                <a:tc>
                  <a:txBody>
                    <a:bodyPr/>
                    <a:lstStyle/>
                    <a:p>
                      <a:endParaRPr lang="es-MX" dirty="0"/>
                    </a:p>
                  </a:txBody>
                  <a:tcPr/>
                </a:tc>
                <a:tc>
                  <a:txBody>
                    <a:bodyPr/>
                    <a:lstStyle/>
                    <a:p>
                      <a:endParaRPr lang="es-MX" dirty="0"/>
                    </a:p>
                  </a:txBody>
                  <a:tcPr/>
                </a:tc>
                <a:tc>
                  <a:txBody>
                    <a:bodyPr/>
                    <a:lstStyle/>
                    <a:p>
                      <a:endParaRPr lang="es-MX" dirty="0"/>
                    </a:p>
                  </a:txBody>
                  <a:tcPr/>
                </a:tc>
                <a:extLst>
                  <a:ext uri="{0D108BD9-81ED-4DB2-BD59-A6C34878D82A}">
                    <a16:rowId xmlns:a16="http://schemas.microsoft.com/office/drawing/2014/main" val="1929568466"/>
                  </a:ext>
                </a:extLst>
              </a:tr>
              <a:tr h="381645">
                <a:tc>
                  <a:txBody>
                    <a:bodyPr/>
                    <a:lstStyle/>
                    <a:p>
                      <a:pPr algn="ctr" fontAlgn="b"/>
                      <a:r>
                        <a:rPr lang="es-MX" sz="1200" b="1" kern="1200"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Teja</a:t>
                      </a:r>
                    </a:p>
                  </a:txBody>
                  <a:tcPr marL="9525" marR="9525" marT="9525" marB="0" anchor="ctr">
                    <a:solidFill>
                      <a:schemeClr val="bg2">
                        <a:lumMod val="10000"/>
                      </a:schemeClr>
                    </a:solidFill>
                  </a:tcPr>
                </a:tc>
                <a:tc>
                  <a:txBody>
                    <a:bodyPr/>
                    <a:lstStyle/>
                    <a:p>
                      <a:endParaRPr lang="es-MX" dirty="0"/>
                    </a:p>
                  </a:txBody>
                  <a:tcPr/>
                </a:tc>
                <a:tc>
                  <a:txBody>
                    <a:bodyPr/>
                    <a:lstStyle/>
                    <a:p>
                      <a:endParaRPr lang="es-MX" dirty="0"/>
                    </a:p>
                  </a:txBody>
                  <a:tcPr/>
                </a:tc>
                <a:tc>
                  <a:txBody>
                    <a:bodyPr/>
                    <a:lstStyle/>
                    <a:p>
                      <a:endParaRPr lang="es-MX" dirty="0"/>
                    </a:p>
                  </a:txBody>
                  <a:tcPr/>
                </a:tc>
                <a:tc>
                  <a:txBody>
                    <a:bodyPr/>
                    <a:lstStyle/>
                    <a:p>
                      <a:endParaRPr lang="es-MX" dirty="0"/>
                    </a:p>
                  </a:txBody>
                  <a:tcPr/>
                </a:tc>
                <a:extLst>
                  <a:ext uri="{0D108BD9-81ED-4DB2-BD59-A6C34878D82A}">
                    <a16:rowId xmlns:a16="http://schemas.microsoft.com/office/drawing/2014/main" val="3096715056"/>
                  </a:ext>
                </a:extLst>
              </a:tr>
              <a:tr h="381645">
                <a:tc>
                  <a:txBody>
                    <a:bodyPr/>
                    <a:lstStyle/>
                    <a:p>
                      <a:pPr algn="ctr" fontAlgn="b"/>
                      <a:r>
                        <a:rPr lang="es-MX" sz="1200" b="1" kern="1200"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Losa de concreto o vigueta con bovedilla</a:t>
                      </a:r>
                    </a:p>
                  </a:txBody>
                  <a:tcPr marL="9525" marR="9525" marT="9525" marB="0" anchor="ctr">
                    <a:solidFill>
                      <a:schemeClr val="bg2">
                        <a:lumMod val="10000"/>
                      </a:schemeClr>
                    </a:solidFill>
                  </a:tcPr>
                </a:tc>
                <a:tc>
                  <a:txBody>
                    <a:bodyPr/>
                    <a:lstStyle/>
                    <a:p>
                      <a:endParaRPr lang="es-MX" dirty="0"/>
                    </a:p>
                  </a:txBody>
                  <a:tcPr/>
                </a:tc>
                <a:tc>
                  <a:txBody>
                    <a:bodyPr/>
                    <a:lstStyle/>
                    <a:p>
                      <a:endParaRPr lang="es-MX" dirty="0"/>
                    </a:p>
                  </a:txBody>
                  <a:tcPr/>
                </a:tc>
                <a:tc>
                  <a:txBody>
                    <a:bodyPr/>
                    <a:lstStyle/>
                    <a:p>
                      <a:endParaRPr lang="es-MX" dirty="0"/>
                    </a:p>
                  </a:txBody>
                  <a:tcPr/>
                </a:tc>
                <a:tc>
                  <a:txBody>
                    <a:bodyPr/>
                    <a:lstStyle/>
                    <a:p>
                      <a:endParaRPr lang="es-MX" dirty="0"/>
                    </a:p>
                  </a:txBody>
                  <a:tcPr/>
                </a:tc>
                <a:extLst>
                  <a:ext uri="{0D108BD9-81ED-4DB2-BD59-A6C34878D82A}">
                    <a16:rowId xmlns:a16="http://schemas.microsoft.com/office/drawing/2014/main" val="2497487136"/>
                  </a:ext>
                </a:extLst>
              </a:tr>
              <a:tr h="381645">
                <a:tc>
                  <a:txBody>
                    <a:bodyPr/>
                    <a:lstStyle/>
                    <a:p>
                      <a:pPr algn="ctr" fontAlgn="b"/>
                      <a:r>
                        <a:rPr lang="es-MX" sz="1200" b="1" kern="1200"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Otro, ¿cuál? </a:t>
                      </a:r>
                    </a:p>
                  </a:txBody>
                  <a:tcPr marL="9525" marR="9525" marT="9525" marB="0" anchor="ctr">
                    <a:solidFill>
                      <a:schemeClr val="bg2">
                        <a:lumMod val="10000"/>
                      </a:schemeClr>
                    </a:solidFill>
                  </a:tcPr>
                </a:tc>
                <a:tc>
                  <a:txBody>
                    <a:bodyPr/>
                    <a:lstStyle/>
                    <a:p>
                      <a:endParaRPr lang="es-MX" dirty="0"/>
                    </a:p>
                  </a:txBody>
                  <a:tcPr>
                    <a:solidFill>
                      <a:schemeClr val="tx1">
                        <a:alpha val="20000"/>
                      </a:schemeClr>
                    </a:solidFill>
                  </a:tcPr>
                </a:tc>
                <a:tc>
                  <a:txBody>
                    <a:bodyPr/>
                    <a:lstStyle/>
                    <a:p>
                      <a:endParaRPr lang="es-MX" dirty="0"/>
                    </a:p>
                  </a:txBody>
                  <a:tcPr/>
                </a:tc>
                <a:tc>
                  <a:txBody>
                    <a:bodyPr/>
                    <a:lstStyle/>
                    <a:p>
                      <a:endParaRPr lang="es-MX" sz="1800" kern="1200" dirty="0">
                        <a:solidFill>
                          <a:schemeClr val="tx1"/>
                        </a:solidFill>
                        <a:latin typeface="+mn-lt"/>
                        <a:ea typeface="+mn-ea"/>
                        <a:cs typeface="+mn-cs"/>
                      </a:endParaRPr>
                    </a:p>
                  </a:txBody>
                  <a:tcPr>
                    <a:solidFill>
                      <a:schemeClr val="tx1"/>
                    </a:solidFill>
                  </a:tcPr>
                </a:tc>
                <a:tc>
                  <a:txBody>
                    <a:bodyPr/>
                    <a:lstStyle/>
                    <a:p>
                      <a:endParaRPr lang="es-MX" dirty="0"/>
                    </a:p>
                  </a:txBody>
                  <a:tcPr/>
                </a:tc>
                <a:extLst>
                  <a:ext uri="{0D108BD9-81ED-4DB2-BD59-A6C34878D82A}">
                    <a16:rowId xmlns:a16="http://schemas.microsoft.com/office/drawing/2014/main" val="2662115267"/>
                  </a:ext>
                </a:extLst>
              </a:tr>
              <a:tr h="381645">
                <a:tc>
                  <a:txBody>
                    <a:bodyPr/>
                    <a:lstStyle/>
                    <a:p>
                      <a:pPr algn="ctr" fontAlgn="b"/>
                      <a:r>
                        <a:rPr lang="es-MX" sz="1200" b="1" kern="1200"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NC</a:t>
                      </a:r>
                    </a:p>
                  </a:txBody>
                  <a:tcPr marL="9525" marR="9525" marT="9525" marB="0" anchor="ctr">
                    <a:solidFill>
                      <a:schemeClr val="bg2">
                        <a:lumMod val="10000"/>
                      </a:schemeClr>
                    </a:solidFill>
                  </a:tcPr>
                </a:tc>
                <a:tc>
                  <a:txBody>
                    <a:bodyPr/>
                    <a:lstStyle/>
                    <a:p>
                      <a:endParaRPr lang="es-MX" dirty="0"/>
                    </a:p>
                  </a:txBody>
                  <a:tcPr/>
                </a:tc>
                <a:tc>
                  <a:txBody>
                    <a:bodyPr/>
                    <a:lstStyle/>
                    <a:p>
                      <a:endParaRPr lang="es-MX" dirty="0"/>
                    </a:p>
                  </a:txBody>
                  <a:tcPr/>
                </a:tc>
                <a:tc>
                  <a:txBody>
                    <a:bodyPr/>
                    <a:lstStyle/>
                    <a:p>
                      <a:endParaRPr lang="es-MX" dirty="0"/>
                    </a:p>
                  </a:txBody>
                  <a:tcPr>
                    <a:solidFill>
                      <a:schemeClr val="tx1"/>
                    </a:solidFill>
                  </a:tcPr>
                </a:tc>
                <a:tc>
                  <a:txBody>
                    <a:bodyPr/>
                    <a:lstStyle/>
                    <a:p>
                      <a:endParaRPr lang="es-MX" dirty="0"/>
                    </a:p>
                  </a:txBody>
                  <a:tcPr>
                    <a:noFill/>
                  </a:tcPr>
                </a:tc>
                <a:extLst>
                  <a:ext uri="{0D108BD9-81ED-4DB2-BD59-A6C34878D82A}">
                    <a16:rowId xmlns:a16="http://schemas.microsoft.com/office/drawing/2014/main" val="3983221879"/>
                  </a:ext>
                </a:extLst>
              </a:tr>
            </a:tbl>
          </a:graphicData>
        </a:graphic>
      </p:graphicFrame>
      <p:sp>
        <p:nvSpPr>
          <p:cNvPr id="10" name="CuadroTexto 9">
            <a:extLst>
              <a:ext uri="{FF2B5EF4-FFF2-40B4-BE49-F238E27FC236}">
                <a16:creationId xmlns:a16="http://schemas.microsoft.com/office/drawing/2014/main" id="{2F37ECD5-1A00-2983-B877-80A6E3ED03AC}"/>
              </a:ext>
            </a:extLst>
          </p:cNvPr>
          <p:cNvSpPr txBox="1"/>
          <p:nvPr/>
        </p:nvSpPr>
        <p:spPr>
          <a:xfrm>
            <a:off x="388034" y="6111281"/>
            <a:ext cx="5329989" cy="400110"/>
          </a:xfrm>
          <a:prstGeom prst="rect">
            <a:avLst/>
          </a:prstGeom>
          <a:noFill/>
        </p:spPr>
        <p:txBody>
          <a:bodyPr wrap="square">
            <a:spAutoFit/>
          </a:bodyPr>
          <a:lstStyle/>
          <a:p>
            <a:pPr algn="just"/>
            <a:r>
              <a:rPr lang="es-ES" sz="1000" dirty="0">
                <a:solidFill>
                  <a:schemeClr val="tx1">
                    <a:lumMod val="75000"/>
                    <a:lumOff val="25000"/>
                  </a:schemeClr>
                </a:solidFill>
                <a:effectLst/>
                <a:latin typeface="Calibri" panose="020F0502020204030204" pitchFamily="34" charset="0"/>
                <a:ea typeface="Calibri" panose="020F0502020204030204" pitchFamily="34" charset="0"/>
                <a:cs typeface="Calibri" panose="020F0502020204030204" pitchFamily="34" charset="0"/>
              </a:rPr>
              <a:t>Los cuadros negros son opciones de respuesta no incluidas en las preguntas</a:t>
            </a:r>
          </a:p>
          <a:p>
            <a:pPr algn="just"/>
            <a:r>
              <a:rPr lang="es-ES" sz="1000" dirty="0">
                <a:solidFill>
                  <a:schemeClr val="tx1">
                    <a:lumMod val="75000"/>
                    <a:lumOff val="25000"/>
                  </a:schemeClr>
                </a:solidFill>
                <a:effectLst/>
                <a:latin typeface="Calibri" panose="020F0502020204030204" pitchFamily="34" charset="0"/>
                <a:ea typeface="Calibri" panose="020F0502020204030204" pitchFamily="34" charset="0"/>
                <a:cs typeface="Calibri" panose="020F0502020204030204" pitchFamily="34" charset="0"/>
              </a:rPr>
              <a:t>* La opción de respuesta lámina metálica y de asbesto son una misma opción.</a:t>
            </a:r>
            <a:endParaRPr lang="es-MX" sz="1000" dirty="0">
              <a:solidFill>
                <a:schemeClr val="tx1">
                  <a:lumMod val="75000"/>
                  <a:lumOff val="25000"/>
                </a:schemeClr>
              </a:solidFill>
              <a:effectLst/>
              <a:latin typeface="Calibri" panose="020F0502020204030204" pitchFamily="34" charset="0"/>
              <a:ea typeface="Calibri" panose="020F0502020204030204" pitchFamily="34" charset="0"/>
            </a:endParaRPr>
          </a:p>
        </p:txBody>
      </p:sp>
      <p:graphicFrame>
        <p:nvGraphicFramePr>
          <p:cNvPr id="11" name="7 Marcador de contenido">
            <a:extLst>
              <a:ext uri="{FF2B5EF4-FFF2-40B4-BE49-F238E27FC236}">
                <a16:creationId xmlns:a16="http://schemas.microsoft.com/office/drawing/2014/main" id="{FD3BFAD4-097E-AD19-C3F4-021B20D3B8AE}"/>
              </a:ext>
            </a:extLst>
          </p:cNvPr>
          <p:cNvGraphicFramePr>
            <a:graphicFrameLocks/>
          </p:cNvGraphicFramePr>
          <p:nvPr>
            <p:extLst>
              <p:ext uri="{D42A27DB-BD31-4B8C-83A1-F6EECF244321}">
                <p14:modId xmlns:p14="http://schemas.microsoft.com/office/powerpoint/2010/main" val="36500027"/>
              </p:ext>
            </p:extLst>
          </p:nvPr>
        </p:nvGraphicFramePr>
        <p:xfrm>
          <a:off x="2685753" y="1333951"/>
          <a:ext cx="2216762" cy="4874546"/>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2" name="7 Marcador de contenido">
            <a:extLst>
              <a:ext uri="{FF2B5EF4-FFF2-40B4-BE49-F238E27FC236}">
                <a16:creationId xmlns:a16="http://schemas.microsoft.com/office/drawing/2014/main" id="{9F936FD7-4449-F9F5-0E7D-D9DD628566D4}"/>
              </a:ext>
            </a:extLst>
          </p:cNvPr>
          <p:cNvGraphicFramePr>
            <a:graphicFrameLocks/>
          </p:cNvGraphicFramePr>
          <p:nvPr>
            <p:extLst>
              <p:ext uri="{D42A27DB-BD31-4B8C-83A1-F6EECF244321}">
                <p14:modId xmlns:p14="http://schemas.microsoft.com/office/powerpoint/2010/main" val="3388845988"/>
              </p:ext>
            </p:extLst>
          </p:nvPr>
        </p:nvGraphicFramePr>
        <p:xfrm>
          <a:off x="4219246" y="1333951"/>
          <a:ext cx="2415397" cy="4874545"/>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3" name="7 Marcador de contenido">
            <a:extLst>
              <a:ext uri="{FF2B5EF4-FFF2-40B4-BE49-F238E27FC236}">
                <a16:creationId xmlns:a16="http://schemas.microsoft.com/office/drawing/2014/main" id="{5F310410-EFCD-0FD6-3333-6A7B78FC8011}"/>
              </a:ext>
            </a:extLst>
          </p:cNvPr>
          <p:cNvGraphicFramePr>
            <a:graphicFrameLocks/>
          </p:cNvGraphicFramePr>
          <p:nvPr>
            <p:extLst>
              <p:ext uri="{D42A27DB-BD31-4B8C-83A1-F6EECF244321}">
                <p14:modId xmlns:p14="http://schemas.microsoft.com/office/powerpoint/2010/main" val="1621291331"/>
              </p:ext>
            </p:extLst>
          </p:nvPr>
        </p:nvGraphicFramePr>
        <p:xfrm>
          <a:off x="5759962" y="2968624"/>
          <a:ext cx="2216763" cy="2368307"/>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14" name="7 Marcador de contenido">
            <a:extLst>
              <a:ext uri="{FF2B5EF4-FFF2-40B4-BE49-F238E27FC236}">
                <a16:creationId xmlns:a16="http://schemas.microsoft.com/office/drawing/2014/main" id="{F8BAA55A-CAA5-A6EE-F7B6-A6E0EBF09CC8}"/>
              </a:ext>
            </a:extLst>
          </p:cNvPr>
          <p:cNvGraphicFramePr>
            <a:graphicFrameLocks/>
          </p:cNvGraphicFramePr>
          <p:nvPr>
            <p:extLst>
              <p:ext uri="{D42A27DB-BD31-4B8C-83A1-F6EECF244321}">
                <p14:modId xmlns:p14="http://schemas.microsoft.com/office/powerpoint/2010/main" val="1442413556"/>
              </p:ext>
            </p:extLst>
          </p:nvPr>
        </p:nvGraphicFramePr>
        <p:xfrm>
          <a:off x="7301958" y="1333951"/>
          <a:ext cx="1987360" cy="2148839"/>
        </p:xfrm>
        <a:graphic>
          <a:graphicData uri="http://schemas.openxmlformats.org/drawingml/2006/chart">
            <c:chart xmlns:c="http://schemas.openxmlformats.org/drawingml/2006/chart" xmlns:r="http://schemas.openxmlformats.org/officeDocument/2006/relationships" r:id="rId6"/>
          </a:graphicData>
        </a:graphic>
      </p:graphicFrame>
      <p:graphicFrame>
        <p:nvGraphicFramePr>
          <p:cNvPr id="5" name="7 Marcador de contenido">
            <a:extLst>
              <a:ext uri="{FF2B5EF4-FFF2-40B4-BE49-F238E27FC236}">
                <a16:creationId xmlns:a16="http://schemas.microsoft.com/office/drawing/2014/main" id="{CEC4674A-45E4-AEC9-646E-E0F6C4165926}"/>
              </a:ext>
            </a:extLst>
          </p:cNvPr>
          <p:cNvGraphicFramePr>
            <a:graphicFrameLocks/>
          </p:cNvGraphicFramePr>
          <p:nvPr>
            <p:extLst>
              <p:ext uri="{D42A27DB-BD31-4B8C-83A1-F6EECF244321}">
                <p14:modId xmlns:p14="http://schemas.microsoft.com/office/powerpoint/2010/main" val="1463743871"/>
              </p:ext>
            </p:extLst>
          </p:nvPr>
        </p:nvGraphicFramePr>
        <p:xfrm>
          <a:off x="5759961" y="1368590"/>
          <a:ext cx="2965559" cy="1401768"/>
        </p:xfrm>
        <a:graphic>
          <a:graphicData uri="http://schemas.openxmlformats.org/drawingml/2006/chart">
            <c:chart xmlns:c="http://schemas.openxmlformats.org/drawingml/2006/chart" xmlns:r="http://schemas.openxmlformats.org/officeDocument/2006/relationships" r:id="rId7"/>
          </a:graphicData>
        </a:graphic>
      </p:graphicFrame>
      <p:graphicFrame>
        <p:nvGraphicFramePr>
          <p:cNvPr id="6" name="7 Marcador de contenido">
            <a:extLst>
              <a:ext uri="{FF2B5EF4-FFF2-40B4-BE49-F238E27FC236}">
                <a16:creationId xmlns:a16="http://schemas.microsoft.com/office/drawing/2014/main" id="{49D9E11C-0564-7AD4-0D38-45817126EE97}"/>
              </a:ext>
            </a:extLst>
          </p:cNvPr>
          <p:cNvGraphicFramePr>
            <a:graphicFrameLocks/>
          </p:cNvGraphicFramePr>
          <p:nvPr>
            <p:extLst>
              <p:ext uri="{D42A27DB-BD31-4B8C-83A1-F6EECF244321}">
                <p14:modId xmlns:p14="http://schemas.microsoft.com/office/powerpoint/2010/main" val="3095298367"/>
              </p:ext>
            </p:extLst>
          </p:nvPr>
        </p:nvGraphicFramePr>
        <p:xfrm>
          <a:off x="7301958" y="3758832"/>
          <a:ext cx="1987360" cy="2286040"/>
        </p:xfrm>
        <a:graphic>
          <a:graphicData uri="http://schemas.openxmlformats.org/drawingml/2006/chart">
            <c:chart xmlns:c="http://schemas.openxmlformats.org/drawingml/2006/chart" xmlns:r="http://schemas.openxmlformats.org/officeDocument/2006/relationships" r:id="rId8"/>
          </a:graphicData>
        </a:graphic>
      </p:graphicFrame>
      <p:sp>
        <p:nvSpPr>
          <p:cNvPr id="7" name="CuadroTexto 6">
            <a:extLst>
              <a:ext uri="{FF2B5EF4-FFF2-40B4-BE49-F238E27FC236}">
                <a16:creationId xmlns:a16="http://schemas.microsoft.com/office/drawing/2014/main" id="{C3EBF4BF-A787-B920-C8D6-9FFD68E8E309}"/>
              </a:ext>
            </a:extLst>
          </p:cNvPr>
          <p:cNvSpPr txBox="1"/>
          <p:nvPr/>
        </p:nvSpPr>
        <p:spPr>
          <a:xfrm>
            <a:off x="19017" y="6577799"/>
            <a:ext cx="8604899" cy="253916"/>
          </a:xfrm>
          <a:prstGeom prst="rect">
            <a:avLst/>
          </a:prstGeom>
          <a:noFill/>
        </p:spPr>
        <p:txBody>
          <a:bodyPr wrap="square" rtlCol="0" anchor="ctr">
            <a:spAutoFit/>
          </a:bodyPr>
          <a:lstStyle/>
          <a:p>
            <a:r>
              <a:rPr lang="es-MX" sz="1050" b="1" dirty="0">
                <a:solidFill>
                  <a:schemeClr val="tx1">
                    <a:lumMod val="65000"/>
                    <a:lumOff val="35000"/>
                  </a:schemeClr>
                </a:solidFill>
              </a:rPr>
              <a:t>PARAMETRIA; ENCUESTA CDMX / Del 24 de febrero al 14 de agosto de 2024.</a:t>
            </a:r>
          </a:p>
        </p:txBody>
      </p:sp>
    </p:spTree>
    <p:extLst>
      <p:ext uri="{BB962C8B-B14F-4D97-AF65-F5344CB8AC3E}">
        <p14:creationId xmlns:p14="http://schemas.microsoft.com/office/powerpoint/2010/main" val="230111763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a16="http://schemas.microsoft.com/office/drawing/2014/main" id="{C5F9901A-9EC0-923A-57CE-EDCB8CFE2216}"/>
              </a:ext>
            </a:extLst>
          </p:cNvPr>
          <p:cNvSpPr>
            <a:spLocks noGrp="1"/>
          </p:cNvSpPr>
          <p:nvPr>
            <p:ph type="body" sz="quarter" idx="13"/>
          </p:nvPr>
        </p:nvSpPr>
        <p:spPr/>
        <p:txBody>
          <a:bodyPr/>
          <a:lstStyle/>
          <a:p>
            <a:r>
              <a:rPr lang="es-MX" dirty="0"/>
              <a:t>CARACTERÍSTICAS DE LA VIVIENDA</a:t>
            </a:r>
          </a:p>
        </p:txBody>
      </p:sp>
      <p:sp>
        <p:nvSpPr>
          <p:cNvPr id="3" name="Marcador de número de diapositiva 2">
            <a:extLst>
              <a:ext uri="{FF2B5EF4-FFF2-40B4-BE49-F238E27FC236}">
                <a16:creationId xmlns:a16="http://schemas.microsoft.com/office/drawing/2014/main" id="{BAC63D65-F4A5-E9E4-3FF9-F7867D5C7C45}"/>
              </a:ext>
            </a:extLst>
          </p:cNvPr>
          <p:cNvSpPr>
            <a:spLocks noGrp="1"/>
          </p:cNvSpPr>
          <p:nvPr>
            <p:ph type="sldNum" sz="quarter" idx="12"/>
          </p:nvPr>
        </p:nvSpPr>
        <p:spPr/>
        <p:txBody>
          <a:bodyPr/>
          <a:lstStyle/>
          <a:p>
            <a:fld id="{B056FCF3-97EB-4DA5-BF7E-93EC395BEC37}" type="slidenum">
              <a:rPr lang="es-MX" smtClean="0"/>
              <a:pPr/>
              <a:t>12</a:t>
            </a:fld>
            <a:endParaRPr lang="es-MX" dirty="0"/>
          </a:p>
        </p:txBody>
      </p:sp>
      <p:graphicFrame>
        <p:nvGraphicFramePr>
          <p:cNvPr id="2" name="Tabla 1">
            <a:extLst>
              <a:ext uri="{FF2B5EF4-FFF2-40B4-BE49-F238E27FC236}">
                <a16:creationId xmlns:a16="http://schemas.microsoft.com/office/drawing/2014/main" id="{7BB36A02-072C-17F7-C150-B481955CF4B5}"/>
              </a:ext>
            </a:extLst>
          </p:cNvPr>
          <p:cNvGraphicFramePr>
            <a:graphicFrameLocks noGrp="1"/>
          </p:cNvGraphicFramePr>
          <p:nvPr>
            <p:extLst>
              <p:ext uri="{D42A27DB-BD31-4B8C-83A1-F6EECF244321}">
                <p14:modId xmlns:p14="http://schemas.microsoft.com/office/powerpoint/2010/main" val="2383356136"/>
              </p:ext>
            </p:extLst>
          </p:nvPr>
        </p:nvGraphicFramePr>
        <p:xfrm>
          <a:off x="604012" y="1276905"/>
          <a:ext cx="7935975" cy="4223627"/>
        </p:xfrm>
        <a:graphic>
          <a:graphicData uri="http://schemas.openxmlformats.org/drawingml/2006/table">
            <a:tbl>
              <a:tblPr firstRow="1" bandRow="1">
                <a:tableStyleId>{8799B23B-EC83-4686-B30A-512413B5E67A}</a:tableStyleId>
              </a:tblPr>
              <a:tblGrid>
                <a:gridCol w="1656000">
                  <a:extLst>
                    <a:ext uri="{9D8B030D-6E8A-4147-A177-3AD203B41FA5}">
                      <a16:colId xmlns:a16="http://schemas.microsoft.com/office/drawing/2014/main" val="2113801669"/>
                    </a:ext>
                  </a:extLst>
                </a:gridCol>
                <a:gridCol w="1255995">
                  <a:extLst>
                    <a:ext uri="{9D8B030D-6E8A-4147-A177-3AD203B41FA5}">
                      <a16:colId xmlns:a16="http://schemas.microsoft.com/office/drawing/2014/main" val="536585159"/>
                    </a:ext>
                  </a:extLst>
                </a:gridCol>
                <a:gridCol w="1255995">
                  <a:extLst>
                    <a:ext uri="{9D8B030D-6E8A-4147-A177-3AD203B41FA5}">
                      <a16:colId xmlns:a16="http://schemas.microsoft.com/office/drawing/2014/main" val="3062135165"/>
                    </a:ext>
                  </a:extLst>
                </a:gridCol>
                <a:gridCol w="1255995">
                  <a:extLst>
                    <a:ext uri="{9D8B030D-6E8A-4147-A177-3AD203B41FA5}">
                      <a16:colId xmlns:a16="http://schemas.microsoft.com/office/drawing/2014/main" val="268077206"/>
                    </a:ext>
                  </a:extLst>
                </a:gridCol>
                <a:gridCol w="1255995">
                  <a:extLst>
                    <a:ext uri="{9D8B030D-6E8A-4147-A177-3AD203B41FA5}">
                      <a16:colId xmlns:a16="http://schemas.microsoft.com/office/drawing/2014/main" val="3227567264"/>
                    </a:ext>
                  </a:extLst>
                </a:gridCol>
                <a:gridCol w="1255995">
                  <a:extLst>
                    <a:ext uri="{9D8B030D-6E8A-4147-A177-3AD203B41FA5}">
                      <a16:colId xmlns:a16="http://schemas.microsoft.com/office/drawing/2014/main" val="1280253535"/>
                    </a:ext>
                  </a:extLst>
                </a:gridCol>
              </a:tblGrid>
              <a:tr h="983627">
                <a:tc>
                  <a:txBody>
                    <a:bodyPr/>
                    <a:lstStyle/>
                    <a:p>
                      <a:pPr algn="ctr"/>
                      <a:r>
                        <a:rPr lang="es-MX" sz="1600" kern="1200" dirty="0">
                          <a:solidFill>
                            <a:schemeClr val="tx1">
                              <a:lumMod val="85000"/>
                              <a:lumOff val="15000"/>
                            </a:schemeClr>
                          </a:solidFill>
                          <a:latin typeface="+mn-lt"/>
                          <a:ea typeface="+mj-ea"/>
                          <a:cs typeface="+mj-cs"/>
                        </a:rPr>
                        <a:t>¿Esta vivienda tiene un cuarto para cocinar?</a:t>
                      </a:r>
                    </a:p>
                  </a:txBody>
                  <a:tcPr anchor="ctr">
                    <a:noFill/>
                  </a:tcPr>
                </a:tc>
                <a:tc>
                  <a:txBody>
                    <a:bodyPr/>
                    <a:lstStyle/>
                    <a:p>
                      <a:pPr algn="ctr"/>
                      <a:r>
                        <a:rPr lang="es-ES" sz="1800" b="1" dirty="0">
                          <a:solidFill>
                            <a:schemeClr val="bg1"/>
                          </a:solidFill>
                          <a:effectLst/>
                          <a:latin typeface="Calibri" panose="020F0502020204030204" pitchFamily="34" charset="0"/>
                          <a:ea typeface="Calibri" panose="020F0502020204030204" pitchFamily="34" charset="0"/>
                        </a:rPr>
                        <a:t>EBH </a:t>
                      </a:r>
                    </a:p>
                    <a:p>
                      <a:pPr algn="ctr"/>
                      <a:r>
                        <a:rPr lang="es-ES" sz="1800" b="1" dirty="0">
                          <a:solidFill>
                            <a:schemeClr val="bg1"/>
                          </a:solidFill>
                          <a:effectLst/>
                          <a:latin typeface="Calibri" panose="020F0502020204030204" pitchFamily="34" charset="0"/>
                          <a:ea typeface="Calibri" panose="020F0502020204030204" pitchFamily="34" charset="0"/>
                        </a:rPr>
                        <a:t>2024</a:t>
                      </a:r>
                      <a:endParaRPr lang="es-MX" sz="1800" dirty="0">
                        <a:solidFill>
                          <a:schemeClr val="bg1"/>
                        </a:solidFill>
                        <a:effectLst/>
                        <a:latin typeface="Calibri" panose="020F0502020204030204" pitchFamily="34" charset="0"/>
                        <a:ea typeface="Calibri" panose="020F0502020204030204" pitchFamily="34" charset="0"/>
                      </a:endParaRPr>
                    </a:p>
                  </a:txBody>
                  <a:tcPr marL="68580" marR="68580" marT="0" marB="0" anchor="ctr">
                    <a:solidFill>
                      <a:schemeClr val="bg2">
                        <a:lumMod val="10000"/>
                      </a:schemeClr>
                    </a:solidFill>
                  </a:tcPr>
                </a:tc>
                <a:tc>
                  <a:txBody>
                    <a:bodyPr/>
                    <a:lstStyle/>
                    <a:p>
                      <a:pPr algn="ctr"/>
                      <a:r>
                        <a:rPr lang="es-ES" sz="1800" b="1" dirty="0">
                          <a:solidFill>
                            <a:schemeClr val="bg1"/>
                          </a:solidFill>
                          <a:effectLst/>
                          <a:latin typeface="Calibri" panose="020F0502020204030204" pitchFamily="34" charset="0"/>
                          <a:ea typeface="Calibri" panose="020F0502020204030204" pitchFamily="34" charset="0"/>
                        </a:rPr>
                        <a:t>ENCOVID 2021*</a:t>
                      </a:r>
                      <a:endParaRPr lang="es-MX" sz="1800" dirty="0">
                        <a:solidFill>
                          <a:schemeClr val="bg1"/>
                        </a:solidFill>
                        <a:effectLst/>
                        <a:latin typeface="Calibri" panose="020F0502020204030204" pitchFamily="34" charset="0"/>
                        <a:ea typeface="Calibri" panose="020F0502020204030204" pitchFamily="34" charset="0"/>
                      </a:endParaRPr>
                    </a:p>
                  </a:txBody>
                  <a:tcPr marL="68580" marR="68580" marT="0" marB="0" anchor="ctr">
                    <a:solidFill>
                      <a:schemeClr val="bg2">
                        <a:lumMod val="10000"/>
                      </a:schemeClr>
                    </a:solidFill>
                  </a:tcPr>
                </a:tc>
                <a:tc>
                  <a:txBody>
                    <a:bodyPr/>
                    <a:lstStyle/>
                    <a:p>
                      <a:pPr algn="ctr"/>
                      <a:r>
                        <a:rPr lang="es-MX" sz="1800" dirty="0">
                          <a:solidFill>
                            <a:schemeClr val="bg1"/>
                          </a:solidFill>
                          <a:effectLst/>
                          <a:latin typeface="Calibri" panose="020F0502020204030204" pitchFamily="34" charset="0"/>
                          <a:ea typeface="Calibri" panose="020F0502020204030204" pitchFamily="34" charset="0"/>
                        </a:rPr>
                        <a:t>EBH </a:t>
                      </a:r>
                    </a:p>
                    <a:p>
                      <a:pPr algn="ctr"/>
                      <a:r>
                        <a:rPr lang="es-MX" sz="1800" dirty="0">
                          <a:solidFill>
                            <a:schemeClr val="bg1"/>
                          </a:solidFill>
                          <a:effectLst/>
                          <a:latin typeface="Calibri" panose="020F0502020204030204" pitchFamily="34" charset="0"/>
                          <a:ea typeface="Calibri" panose="020F0502020204030204" pitchFamily="34" charset="0"/>
                        </a:rPr>
                        <a:t>2021</a:t>
                      </a:r>
                    </a:p>
                  </a:txBody>
                  <a:tcPr marL="68580" marR="68580" marT="0" marB="0" anchor="ctr">
                    <a:solidFill>
                      <a:schemeClr val="bg2">
                        <a:lumMod val="10000"/>
                      </a:schemeClr>
                    </a:solidFill>
                  </a:tcPr>
                </a:tc>
                <a:tc>
                  <a:txBody>
                    <a:bodyPr/>
                    <a:lstStyle/>
                    <a:p>
                      <a:pPr algn="ctr"/>
                      <a:r>
                        <a:rPr lang="es-MX" sz="1800" dirty="0">
                          <a:solidFill>
                            <a:schemeClr val="bg1"/>
                          </a:solidFill>
                          <a:effectLst/>
                          <a:latin typeface="Calibri" panose="020F0502020204030204" pitchFamily="34" charset="0"/>
                          <a:ea typeface="Calibri" panose="020F0502020204030204" pitchFamily="34" charset="0"/>
                        </a:rPr>
                        <a:t>ENCUBOS 2019</a:t>
                      </a:r>
                    </a:p>
                  </a:txBody>
                  <a:tcPr marL="68580" marR="68580" marT="0" marB="0" anchor="ctr">
                    <a:solidFill>
                      <a:schemeClr val="bg2">
                        <a:lumMod val="10000"/>
                      </a:schemeClr>
                    </a:solidFill>
                  </a:tcPr>
                </a:tc>
                <a:tc>
                  <a:txBody>
                    <a:bodyPr/>
                    <a:lstStyle/>
                    <a:p>
                      <a:pPr algn="ctr"/>
                      <a:r>
                        <a:rPr lang="es-ES" sz="1800" b="1" kern="1200" dirty="0">
                          <a:solidFill>
                            <a:schemeClr val="bg1"/>
                          </a:solidFill>
                          <a:effectLst/>
                          <a:latin typeface="+mn-lt"/>
                          <a:ea typeface="+mn-ea"/>
                          <a:cs typeface="+mn-cs"/>
                        </a:rPr>
                        <a:t>ENCASB 2011</a:t>
                      </a:r>
                      <a:endParaRPr lang="es-MX" sz="1800" dirty="0">
                        <a:solidFill>
                          <a:schemeClr val="bg1"/>
                        </a:solidFill>
                        <a:effectLst/>
                        <a:latin typeface="Calibri" panose="020F0502020204030204" pitchFamily="34" charset="0"/>
                        <a:ea typeface="Calibri" panose="020F0502020204030204" pitchFamily="34" charset="0"/>
                      </a:endParaRPr>
                    </a:p>
                  </a:txBody>
                  <a:tcPr marL="68580" marR="68580" marT="0" marB="0" anchor="ctr">
                    <a:solidFill>
                      <a:schemeClr val="bg2">
                        <a:lumMod val="10000"/>
                      </a:schemeClr>
                    </a:solidFill>
                  </a:tcPr>
                </a:tc>
                <a:extLst>
                  <a:ext uri="{0D108BD9-81ED-4DB2-BD59-A6C34878D82A}">
                    <a16:rowId xmlns:a16="http://schemas.microsoft.com/office/drawing/2014/main" val="2464424806"/>
                  </a:ext>
                </a:extLst>
              </a:tr>
              <a:tr h="1080000">
                <a:tc>
                  <a:txBody>
                    <a:bodyPr/>
                    <a:lstStyle/>
                    <a:p>
                      <a:pPr algn="ctr" fontAlgn="b"/>
                      <a:r>
                        <a:rPr lang="es-MX" sz="1600" b="1" kern="1200"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Si</a:t>
                      </a:r>
                    </a:p>
                  </a:txBody>
                  <a:tcPr marL="9525" marR="9525" marT="9525" marB="0" anchor="ctr">
                    <a:solidFill>
                      <a:schemeClr val="bg2">
                        <a:lumMod val="10000"/>
                      </a:schemeClr>
                    </a:solidFill>
                  </a:tcPr>
                </a:tc>
                <a:tc>
                  <a:txBody>
                    <a:bodyPr/>
                    <a:lstStyle/>
                    <a:p>
                      <a:endParaRPr lang="es-MX" dirty="0"/>
                    </a:p>
                  </a:txBody>
                  <a:tcPr/>
                </a:tc>
                <a:tc>
                  <a:txBody>
                    <a:bodyPr/>
                    <a:lstStyle/>
                    <a:p>
                      <a:endParaRPr lang="es-MX" dirty="0"/>
                    </a:p>
                  </a:txBody>
                  <a:tcPr/>
                </a:tc>
                <a:tc>
                  <a:txBody>
                    <a:bodyPr/>
                    <a:lstStyle/>
                    <a:p>
                      <a:endParaRPr lang="es-MX" dirty="0"/>
                    </a:p>
                  </a:txBody>
                  <a:tcPr/>
                </a:tc>
                <a:tc>
                  <a:txBody>
                    <a:bodyPr/>
                    <a:lstStyle/>
                    <a:p>
                      <a:endParaRPr lang="es-MX" dirty="0"/>
                    </a:p>
                  </a:txBody>
                  <a:tcPr/>
                </a:tc>
                <a:tc>
                  <a:txBody>
                    <a:bodyPr/>
                    <a:lstStyle/>
                    <a:p>
                      <a:endParaRPr lang="es-MX" dirty="0"/>
                    </a:p>
                  </a:txBody>
                  <a:tcPr/>
                </a:tc>
                <a:extLst>
                  <a:ext uri="{0D108BD9-81ED-4DB2-BD59-A6C34878D82A}">
                    <a16:rowId xmlns:a16="http://schemas.microsoft.com/office/drawing/2014/main" val="1810970986"/>
                  </a:ext>
                </a:extLst>
              </a:tr>
              <a:tr h="1080000">
                <a:tc>
                  <a:txBody>
                    <a:bodyPr/>
                    <a:lstStyle/>
                    <a:p>
                      <a:pPr algn="ctr" fontAlgn="b"/>
                      <a:r>
                        <a:rPr lang="es-MX" sz="1600" b="1" kern="1200"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No</a:t>
                      </a:r>
                    </a:p>
                  </a:txBody>
                  <a:tcPr marL="9525" marR="9525" marT="9525" marB="0" anchor="ctr">
                    <a:solidFill>
                      <a:schemeClr val="bg2">
                        <a:lumMod val="10000"/>
                      </a:schemeClr>
                    </a:solidFill>
                  </a:tcPr>
                </a:tc>
                <a:tc>
                  <a:txBody>
                    <a:bodyPr/>
                    <a:lstStyle/>
                    <a:p>
                      <a:endParaRPr lang="es-MX" dirty="0"/>
                    </a:p>
                  </a:txBody>
                  <a:tcPr/>
                </a:tc>
                <a:tc>
                  <a:txBody>
                    <a:bodyPr/>
                    <a:lstStyle/>
                    <a:p>
                      <a:endParaRPr lang="es-MX" dirty="0"/>
                    </a:p>
                  </a:txBody>
                  <a:tcPr/>
                </a:tc>
                <a:tc>
                  <a:txBody>
                    <a:bodyPr/>
                    <a:lstStyle/>
                    <a:p>
                      <a:endParaRPr lang="es-MX" dirty="0"/>
                    </a:p>
                  </a:txBody>
                  <a:tcPr/>
                </a:tc>
                <a:tc>
                  <a:txBody>
                    <a:bodyPr/>
                    <a:lstStyle/>
                    <a:p>
                      <a:endParaRPr lang="es-MX" dirty="0"/>
                    </a:p>
                  </a:txBody>
                  <a:tcPr/>
                </a:tc>
                <a:tc>
                  <a:txBody>
                    <a:bodyPr/>
                    <a:lstStyle/>
                    <a:p>
                      <a:endParaRPr lang="es-MX" dirty="0"/>
                    </a:p>
                  </a:txBody>
                  <a:tcPr/>
                </a:tc>
                <a:extLst>
                  <a:ext uri="{0D108BD9-81ED-4DB2-BD59-A6C34878D82A}">
                    <a16:rowId xmlns:a16="http://schemas.microsoft.com/office/drawing/2014/main" val="2497487136"/>
                  </a:ext>
                </a:extLst>
              </a:tr>
              <a:tr h="1080000">
                <a:tc>
                  <a:txBody>
                    <a:bodyPr/>
                    <a:lstStyle/>
                    <a:p>
                      <a:pPr algn="ctr" fontAlgn="b"/>
                      <a:r>
                        <a:rPr lang="es-MX" sz="1600" b="1" kern="1200"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NC</a:t>
                      </a:r>
                    </a:p>
                  </a:txBody>
                  <a:tcPr marL="9525" marR="9525" marT="9525" marB="0" anchor="ctr">
                    <a:solidFill>
                      <a:schemeClr val="bg2">
                        <a:lumMod val="10000"/>
                      </a:schemeClr>
                    </a:solidFill>
                  </a:tcPr>
                </a:tc>
                <a:tc>
                  <a:txBody>
                    <a:bodyPr/>
                    <a:lstStyle/>
                    <a:p>
                      <a:endParaRPr lang="es-MX" dirty="0"/>
                    </a:p>
                  </a:txBody>
                  <a:tcPr/>
                </a:tc>
                <a:tc>
                  <a:txBody>
                    <a:bodyPr/>
                    <a:lstStyle/>
                    <a:p>
                      <a:endParaRPr lang="es-MX" dirty="0"/>
                    </a:p>
                  </a:txBody>
                  <a:tcPr>
                    <a:solidFill>
                      <a:schemeClr val="tx1"/>
                    </a:solidFill>
                  </a:tcPr>
                </a:tc>
                <a:tc>
                  <a:txBody>
                    <a:bodyPr/>
                    <a:lstStyle/>
                    <a:p>
                      <a:endParaRPr lang="es-MX" dirty="0"/>
                    </a:p>
                  </a:txBody>
                  <a:tcPr>
                    <a:solidFill>
                      <a:schemeClr val="tx1"/>
                    </a:solidFill>
                  </a:tcPr>
                </a:tc>
                <a:tc>
                  <a:txBody>
                    <a:bodyPr/>
                    <a:lstStyle/>
                    <a:p>
                      <a:endParaRPr lang="es-MX" dirty="0"/>
                    </a:p>
                  </a:txBody>
                  <a:tcPr/>
                </a:tc>
                <a:tc>
                  <a:txBody>
                    <a:bodyPr/>
                    <a:lstStyle/>
                    <a:p>
                      <a:endParaRPr lang="es-MX" dirty="0"/>
                    </a:p>
                  </a:txBody>
                  <a:tcPr/>
                </a:tc>
                <a:extLst>
                  <a:ext uri="{0D108BD9-81ED-4DB2-BD59-A6C34878D82A}">
                    <a16:rowId xmlns:a16="http://schemas.microsoft.com/office/drawing/2014/main" val="2662115267"/>
                  </a:ext>
                </a:extLst>
              </a:tr>
            </a:tbl>
          </a:graphicData>
        </a:graphic>
      </p:graphicFrame>
      <p:graphicFrame>
        <p:nvGraphicFramePr>
          <p:cNvPr id="5" name="7 Marcador de contenido">
            <a:extLst>
              <a:ext uri="{FF2B5EF4-FFF2-40B4-BE49-F238E27FC236}">
                <a16:creationId xmlns:a16="http://schemas.microsoft.com/office/drawing/2014/main" id="{D1729323-C43E-C051-D860-6438F1362645}"/>
              </a:ext>
            </a:extLst>
          </p:cNvPr>
          <p:cNvGraphicFramePr>
            <a:graphicFrameLocks/>
          </p:cNvGraphicFramePr>
          <p:nvPr>
            <p:extLst>
              <p:ext uri="{D42A27DB-BD31-4B8C-83A1-F6EECF244321}">
                <p14:modId xmlns:p14="http://schemas.microsoft.com/office/powerpoint/2010/main" val="2380825973"/>
              </p:ext>
            </p:extLst>
          </p:nvPr>
        </p:nvGraphicFramePr>
        <p:xfrm>
          <a:off x="2179069" y="2228485"/>
          <a:ext cx="1714950" cy="3428036"/>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7" name="7 Marcador de contenido">
            <a:extLst>
              <a:ext uri="{FF2B5EF4-FFF2-40B4-BE49-F238E27FC236}">
                <a16:creationId xmlns:a16="http://schemas.microsoft.com/office/drawing/2014/main" id="{2FC43A98-A008-294C-F8B7-3435662BCD86}"/>
              </a:ext>
            </a:extLst>
          </p:cNvPr>
          <p:cNvGraphicFramePr>
            <a:graphicFrameLocks/>
          </p:cNvGraphicFramePr>
          <p:nvPr>
            <p:extLst>
              <p:ext uri="{D42A27DB-BD31-4B8C-83A1-F6EECF244321}">
                <p14:modId xmlns:p14="http://schemas.microsoft.com/office/powerpoint/2010/main" val="712425928"/>
              </p:ext>
            </p:extLst>
          </p:nvPr>
        </p:nvGraphicFramePr>
        <p:xfrm>
          <a:off x="3445015" y="2256030"/>
          <a:ext cx="1804968" cy="3244501"/>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2" name="7 Marcador de contenido">
            <a:extLst>
              <a:ext uri="{FF2B5EF4-FFF2-40B4-BE49-F238E27FC236}">
                <a16:creationId xmlns:a16="http://schemas.microsoft.com/office/drawing/2014/main" id="{9123535D-624C-227C-C5A3-8578EC91CF67}"/>
              </a:ext>
            </a:extLst>
          </p:cNvPr>
          <p:cNvGraphicFramePr>
            <a:graphicFrameLocks/>
          </p:cNvGraphicFramePr>
          <p:nvPr>
            <p:extLst>
              <p:ext uri="{D42A27DB-BD31-4B8C-83A1-F6EECF244321}">
                <p14:modId xmlns:p14="http://schemas.microsoft.com/office/powerpoint/2010/main" val="478169383"/>
              </p:ext>
            </p:extLst>
          </p:nvPr>
        </p:nvGraphicFramePr>
        <p:xfrm>
          <a:off x="4693316" y="2300487"/>
          <a:ext cx="1754306" cy="2176462"/>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4" name="7 Marcador de contenido">
            <a:extLst>
              <a:ext uri="{FF2B5EF4-FFF2-40B4-BE49-F238E27FC236}">
                <a16:creationId xmlns:a16="http://schemas.microsoft.com/office/drawing/2014/main" id="{4E9F6176-D6D5-2044-E42E-18733A4DBC01}"/>
              </a:ext>
            </a:extLst>
          </p:cNvPr>
          <p:cNvGraphicFramePr>
            <a:graphicFrameLocks/>
          </p:cNvGraphicFramePr>
          <p:nvPr>
            <p:extLst>
              <p:ext uri="{D42A27DB-BD31-4B8C-83A1-F6EECF244321}">
                <p14:modId xmlns:p14="http://schemas.microsoft.com/office/powerpoint/2010/main" val="2974370536"/>
              </p:ext>
            </p:extLst>
          </p:nvPr>
        </p:nvGraphicFramePr>
        <p:xfrm>
          <a:off x="5953370" y="2228481"/>
          <a:ext cx="1628549" cy="3428035"/>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15" name="7 Marcador de contenido">
            <a:extLst>
              <a:ext uri="{FF2B5EF4-FFF2-40B4-BE49-F238E27FC236}">
                <a16:creationId xmlns:a16="http://schemas.microsoft.com/office/drawing/2014/main" id="{31306AEA-B9E2-8952-7B7B-D796AA077324}"/>
              </a:ext>
            </a:extLst>
          </p:cNvPr>
          <p:cNvGraphicFramePr>
            <a:graphicFrameLocks/>
          </p:cNvGraphicFramePr>
          <p:nvPr>
            <p:extLst>
              <p:ext uri="{D42A27DB-BD31-4B8C-83A1-F6EECF244321}">
                <p14:modId xmlns:p14="http://schemas.microsoft.com/office/powerpoint/2010/main" val="3068460359"/>
              </p:ext>
            </p:extLst>
          </p:nvPr>
        </p:nvGraphicFramePr>
        <p:xfrm>
          <a:off x="7213425" y="2256029"/>
          <a:ext cx="1628548" cy="3400487"/>
        </p:xfrm>
        <a:graphic>
          <a:graphicData uri="http://schemas.openxmlformats.org/drawingml/2006/chart">
            <c:chart xmlns:c="http://schemas.openxmlformats.org/drawingml/2006/chart" xmlns:r="http://schemas.openxmlformats.org/officeDocument/2006/relationships" r:id="rId6"/>
          </a:graphicData>
        </a:graphic>
      </p:graphicFrame>
      <p:sp>
        <p:nvSpPr>
          <p:cNvPr id="8" name="CuadroTexto 7">
            <a:extLst>
              <a:ext uri="{FF2B5EF4-FFF2-40B4-BE49-F238E27FC236}">
                <a16:creationId xmlns:a16="http://schemas.microsoft.com/office/drawing/2014/main" id="{6BD1CF05-408F-A73B-253D-C74E4BF96EF9}"/>
              </a:ext>
            </a:extLst>
          </p:cNvPr>
          <p:cNvSpPr txBox="1"/>
          <p:nvPr/>
        </p:nvSpPr>
        <p:spPr>
          <a:xfrm>
            <a:off x="19017" y="6577799"/>
            <a:ext cx="8604899" cy="253916"/>
          </a:xfrm>
          <a:prstGeom prst="rect">
            <a:avLst/>
          </a:prstGeom>
          <a:noFill/>
        </p:spPr>
        <p:txBody>
          <a:bodyPr wrap="square" rtlCol="0" anchor="ctr">
            <a:spAutoFit/>
          </a:bodyPr>
          <a:lstStyle/>
          <a:p>
            <a:r>
              <a:rPr lang="es-MX" sz="1050" b="1" dirty="0">
                <a:solidFill>
                  <a:schemeClr val="tx1">
                    <a:lumMod val="65000"/>
                    <a:lumOff val="35000"/>
                  </a:schemeClr>
                </a:solidFill>
              </a:rPr>
              <a:t>PARAMETRIA; ENCUESTA CDMX / Del 24 de febrero al 14 de agosto de 2024.</a:t>
            </a:r>
          </a:p>
        </p:txBody>
      </p:sp>
      <p:sp>
        <p:nvSpPr>
          <p:cNvPr id="6" name="Rectángulo 5"/>
          <p:cNvSpPr/>
          <p:nvPr/>
        </p:nvSpPr>
        <p:spPr>
          <a:xfrm>
            <a:off x="351695" y="5768197"/>
            <a:ext cx="8188292" cy="400110"/>
          </a:xfrm>
          <a:prstGeom prst="rect">
            <a:avLst/>
          </a:prstGeom>
        </p:spPr>
        <p:txBody>
          <a:bodyPr wrap="square">
            <a:spAutoFit/>
          </a:bodyPr>
          <a:lstStyle/>
          <a:p>
            <a:r>
              <a:rPr lang="es-ES" sz="1000" dirty="0">
                <a:solidFill>
                  <a:schemeClr val="tx1">
                    <a:lumMod val="75000"/>
                    <a:lumOff val="25000"/>
                  </a:schemeClr>
                </a:solidFill>
                <a:latin typeface="Calibri" panose="020F0502020204030204" pitchFamily="34" charset="0"/>
                <a:ea typeface="Calibri" panose="020F0502020204030204" pitchFamily="34" charset="0"/>
                <a:cs typeface="Calibri" panose="020F0502020204030204" pitchFamily="34" charset="0"/>
              </a:rPr>
              <a:t>Los cuadros negros son opciones de respuesta no incluidas en las preguntas</a:t>
            </a:r>
          </a:p>
          <a:p>
            <a:pPr>
              <a:spcAft>
                <a:spcPts val="0"/>
              </a:spcAft>
            </a:pPr>
            <a:r>
              <a:rPr lang="es-ES" sz="1000" dirty="0">
                <a:solidFill>
                  <a:schemeClr val="tx1">
                    <a:lumMod val="75000"/>
                    <a:lumOff val="25000"/>
                  </a:schemeClr>
                </a:solidFill>
                <a:latin typeface="Calibri" panose="020F0502020204030204" pitchFamily="34" charset="0"/>
                <a:ea typeface="Calibri" panose="020F0502020204030204" pitchFamily="34" charset="0"/>
                <a:cs typeface="Calibri" panose="020F0502020204030204" pitchFamily="34" charset="0"/>
              </a:rPr>
              <a:t>* Pregunta original “¿Su vivienda cuenta con un cuarto para cocinar?”</a:t>
            </a:r>
            <a:endParaRPr lang="es-MX" sz="1000" dirty="0">
              <a:solidFill>
                <a:schemeClr val="tx1">
                  <a:lumMod val="75000"/>
                  <a:lumOff val="25000"/>
                </a:schemeClr>
              </a:solidFill>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56172609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a16="http://schemas.microsoft.com/office/drawing/2014/main" id="{C5F9901A-9EC0-923A-57CE-EDCB8CFE2216}"/>
              </a:ext>
            </a:extLst>
          </p:cNvPr>
          <p:cNvSpPr>
            <a:spLocks noGrp="1"/>
          </p:cNvSpPr>
          <p:nvPr>
            <p:ph type="body" sz="quarter" idx="13"/>
          </p:nvPr>
        </p:nvSpPr>
        <p:spPr/>
        <p:txBody>
          <a:bodyPr/>
          <a:lstStyle/>
          <a:p>
            <a:r>
              <a:rPr lang="es-MX" dirty="0"/>
              <a:t>CARACTERÍSTICAS DE LA VIVIENDA</a:t>
            </a:r>
          </a:p>
        </p:txBody>
      </p:sp>
      <p:sp>
        <p:nvSpPr>
          <p:cNvPr id="3" name="Marcador de número de diapositiva 2">
            <a:extLst>
              <a:ext uri="{FF2B5EF4-FFF2-40B4-BE49-F238E27FC236}">
                <a16:creationId xmlns:a16="http://schemas.microsoft.com/office/drawing/2014/main" id="{BAC63D65-F4A5-E9E4-3FF9-F7867D5C7C45}"/>
              </a:ext>
            </a:extLst>
          </p:cNvPr>
          <p:cNvSpPr>
            <a:spLocks noGrp="1"/>
          </p:cNvSpPr>
          <p:nvPr>
            <p:ph type="sldNum" sz="quarter" idx="12"/>
          </p:nvPr>
        </p:nvSpPr>
        <p:spPr/>
        <p:txBody>
          <a:bodyPr/>
          <a:lstStyle/>
          <a:p>
            <a:fld id="{B056FCF3-97EB-4DA5-BF7E-93EC395BEC37}" type="slidenum">
              <a:rPr lang="es-MX" smtClean="0"/>
              <a:pPr/>
              <a:t>13</a:t>
            </a:fld>
            <a:endParaRPr lang="es-MX" dirty="0"/>
          </a:p>
        </p:txBody>
      </p:sp>
      <p:graphicFrame>
        <p:nvGraphicFramePr>
          <p:cNvPr id="2" name="Tabla 1">
            <a:extLst>
              <a:ext uri="{FF2B5EF4-FFF2-40B4-BE49-F238E27FC236}">
                <a16:creationId xmlns:a16="http://schemas.microsoft.com/office/drawing/2014/main" id="{7BB36A02-072C-17F7-C150-B481955CF4B5}"/>
              </a:ext>
            </a:extLst>
          </p:cNvPr>
          <p:cNvGraphicFramePr>
            <a:graphicFrameLocks noGrp="1"/>
          </p:cNvGraphicFramePr>
          <p:nvPr>
            <p:extLst>
              <p:ext uri="{D42A27DB-BD31-4B8C-83A1-F6EECF244321}">
                <p14:modId xmlns:p14="http://schemas.microsoft.com/office/powerpoint/2010/main" val="1658205954"/>
              </p:ext>
            </p:extLst>
          </p:nvPr>
        </p:nvGraphicFramePr>
        <p:xfrm>
          <a:off x="749149" y="1065007"/>
          <a:ext cx="8007975" cy="4585634"/>
        </p:xfrm>
        <a:graphic>
          <a:graphicData uri="http://schemas.openxmlformats.org/drawingml/2006/table">
            <a:tbl>
              <a:tblPr firstRow="1" bandRow="1">
                <a:tableStyleId>{8799B23B-EC83-4686-B30A-512413B5E67A}</a:tableStyleId>
              </a:tblPr>
              <a:tblGrid>
                <a:gridCol w="1728000">
                  <a:extLst>
                    <a:ext uri="{9D8B030D-6E8A-4147-A177-3AD203B41FA5}">
                      <a16:colId xmlns:a16="http://schemas.microsoft.com/office/drawing/2014/main" val="2113801669"/>
                    </a:ext>
                  </a:extLst>
                </a:gridCol>
                <a:gridCol w="1255995">
                  <a:extLst>
                    <a:ext uri="{9D8B030D-6E8A-4147-A177-3AD203B41FA5}">
                      <a16:colId xmlns:a16="http://schemas.microsoft.com/office/drawing/2014/main" val="536585159"/>
                    </a:ext>
                  </a:extLst>
                </a:gridCol>
                <a:gridCol w="1255995">
                  <a:extLst>
                    <a:ext uri="{9D8B030D-6E8A-4147-A177-3AD203B41FA5}">
                      <a16:colId xmlns:a16="http://schemas.microsoft.com/office/drawing/2014/main" val="3062135165"/>
                    </a:ext>
                  </a:extLst>
                </a:gridCol>
                <a:gridCol w="1255995">
                  <a:extLst>
                    <a:ext uri="{9D8B030D-6E8A-4147-A177-3AD203B41FA5}">
                      <a16:colId xmlns:a16="http://schemas.microsoft.com/office/drawing/2014/main" val="268077206"/>
                    </a:ext>
                  </a:extLst>
                </a:gridCol>
                <a:gridCol w="1255995">
                  <a:extLst>
                    <a:ext uri="{9D8B030D-6E8A-4147-A177-3AD203B41FA5}">
                      <a16:colId xmlns:a16="http://schemas.microsoft.com/office/drawing/2014/main" val="3227567264"/>
                    </a:ext>
                  </a:extLst>
                </a:gridCol>
                <a:gridCol w="1255995">
                  <a:extLst>
                    <a:ext uri="{9D8B030D-6E8A-4147-A177-3AD203B41FA5}">
                      <a16:colId xmlns:a16="http://schemas.microsoft.com/office/drawing/2014/main" val="1280253535"/>
                    </a:ext>
                  </a:extLst>
                </a:gridCol>
              </a:tblGrid>
              <a:tr h="1345634">
                <a:tc>
                  <a:txBody>
                    <a:bodyPr/>
                    <a:lstStyle/>
                    <a:p>
                      <a:pPr algn="ctr"/>
                      <a:r>
                        <a:rPr lang="es-MX" sz="1500" kern="1200" dirty="0">
                          <a:solidFill>
                            <a:schemeClr val="tx1">
                              <a:lumMod val="85000"/>
                              <a:lumOff val="15000"/>
                            </a:schemeClr>
                          </a:solidFill>
                          <a:latin typeface="+mn-lt"/>
                          <a:ea typeface="+mj-ea"/>
                          <a:cs typeface="+mj-cs"/>
                        </a:rPr>
                        <a:t>¿En el cuarto donde cocinan también duermen?</a:t>
                      </a:r>
                    </a:p>
                    <a:p>
                      <a:pPr marL="0" marR="0" lvl="0" indent="0" algn="ctr" defTabSz="914400" rtl="0" eaLnBrk="1" fontAlgn="auto" latinLnBrk="0" hangingPunct="1">
                        <a:lnSpc>
                          <a:spcPct val="100000"/>
                        </a:lnSpc>
                        <a:spcBef>
                          <a:spcPts val="0"/>
                        </a:spcBef>
                        <a:spcAft>
                          <a:spcPts val="0"/>
                        </a:spcAft>
                        <a:buClrTx/>
                        <a:buSzTx/>
                        <a:buFontTx/>
                        <a:buNone/>
                        <a:tabLst/>
                        <a:defRPr/>
                      </a:pPr>
                      <a:r>
                        <a:rPr lang="es-MX" sz="900" b="1" kern="1200" dirty="0">
                          <a:solidFill>
                            <a:schemeClr val="bg2">
                              <a:lumMod val="25000"/>
                            </a:schemeClr>
                          </a:solidFill>
                          <a:latin typeface="+mn-lt"/>
                          <a:ea typeface="+mn-ea"/>
                          <a:cs typeface="+mn-cs"/>
                        </a:rPr>
                        <a:t>(Sólo aquellos que respondieron que SÍ tienen un cuarto para cocinar)</a:t>
                      </a:r>
                      <a:endParaRPr lang="es-MX" sz="1500" kern="1200" dirty="0">
                        <a:solidFill>
                          <a:schemeClr val="tx1">
                            <a:lumMod val="85000"/>
                            <a:lumOff val="15000"/>
                          </a:schemeClr>
                        </a:solidFill>
                        <a:latin typeface="+mn-lt"/>
                        <a:ea typeface="+mj-ea"/>
                        <a:cs typeface="+mj-cs"/>
                      </a:endParaRPr>
                    </a:p>
                  </a:txBody>
                  <a:tcPr anchor="ctr">
                    <a:noFill/>
                  </a:tcPr>
                </a:tc>
                <a:tc>
                  <a:txBody>
                    <a:bodyPr/>
                    <a:lstStyle/>
                    <a:p>
                      <a:pPr algn="ctr"/>
                      <a:r>
                        <a:rPr lang="es-ES" sz="1800" b="1" dirty="0">
                          <a:solidFill>
                            <a:schemeClr val="bg1"/>
                          </a:solidFill>
                          <a:effectLst/>
                          <a:latin typeface="Calibri" panose="020F0502020204030204" pitchFamily="34" charset="0"/>
                          <a:ea typeface="Calibri" panose="020F0502020204030204" pitchFamily="34" charset="0"/>
                        </a:rPr>
                        <a:t>EBH </a:t>
                      </a:r>
                    </a:p>
                    <a:p>
                      <a:pPr algn="ctr"/>
                      <a:r>
                        <a:rPr lang="es-ES" sz="1800" b="1" dirty="0">
                          <a:solidFill>
                            <a:schemeClr val="bg1"/>
                          </a:solidFill>
                          <a:effectLst/>
                          <a:latin typeface="Calibri" panose="020F0502020204030204" pitchFamily="34" charset="0"/>
                          <a:ea typeface="Calibri" panose="020F0502020204030204" pitchFamily="34" charset="0"/>
                        </a:rPr>
                        <a:t>2024</a:t>
                      </a:r>
                      <a:endParaRPr lang="es-MX" sz="1800" dirty="0">
                        <a:solidFill>
                          <a:schemeClr val="bg1"/>
                        </a:solidFill>
                        <a:effectLst/>
                        <a:latin typeface="Calibri" panose="020F0502020204030204" pitchFamily="34" charset="0"/>
                        <a:ea typeface="Calibri" panose="020F0502020204030204" pitchFamily="34" charset="0"/>
                      </a:endParaRPr>
                    </a:p>
                  </a:txBody>
                  <a:tcPr marL="68580" marR="68580" marT="0" marB="0" anchor="ctr">
                    <a:solidFill>
                      <a:schemeClr val="bg2">
                        <a:lumMod val="10000"/>
                      </a:schemeClr>
                    </a:solidFill>
                  </a:tcPr>
                </a:tc>
                <a:tc>
                  <a:txBody>
                    <a:bodyPr/>
                    <a:lstStyle/>
                    <a:p>
                      <a:pPr algn="ctr"/>
                      <a:r>
                        <a:rPr lang="es-ES" sz="1800" b="1" dirty="0">
                          <a:solidFill>
                            <a:schemeClr val="bg1"/>
                          </a:solidFill>
                          <a:effectLst/>
                          <a:latin typeface="Calibri" panose="020F0502020204030204" pitchFamily="34" charset="0"/>
                          <a:ea typeface="Calibri" panose="020F0502020204030204" pitchFamily="34" charset="0"/>
                        </a:rPr>
                        <a:t>ENCOVID 2021</a:t>
                      </a:r>
                      <a:endParaRPr lang="es-MX" sz="1800" dirty="0">
                        <a:solidFill>
                          <a:schemeClr val="bg1"/>
                        </a:solidFill>
                        <a:effectLst/>
                        <a:latin typeface="Calibri" panose="020F0502020204030204" pitchFamily="34" charset="0"/>
                        <a:ea typeface="Calibri" panose="020F0502020204030204" pitchFamily="34" charset="0"/>
                      </a:endParaRPr>
                    </a:p>
                  </a:txBody>
                  <a:tcPr marL="68580" marR="68580" marT="0" marB="0" anchor="ctr">
                    <a:solidFill>
                      <a:schemeClr val="bg2">
                        <a:lumMod val="10000"/>
                      </a:schemeClr>
                    </a:solidFill>
                  </a:tcPr>
                </a:tc>
                <a:tc>
                  <a:txBody>
                    <a:bodyPr/>
                    <a:lstStyle/>
                    <a:p>
                      <a:pPr algn="ctr"/>
                      <a:r>
                        <a:rPr lang="es-MX" sz="1800" dirty="0">
                          <a:solidFill>
                            <a:schemeClr val="bg1"/>
                          </a:solidFill>
                          <a:effectLst/>
                          <a:latin typeface="Calibri" panose="020F0502020204030204" pitchFamily="34" charset="0"/>
                          <a:ea typeface="Calibri" panose="020F0502020204030204" pitchFamily="34" charset="0"/>
                        </a:rPr>
                        <a:t>EBH </a:t>
                      </a:r>
                    </a:p>
                    <a:p>
                      <a:pPr algn="ctr"/>
                      <a:r>
                        <a:rPr lang="es-MX" sz="1800" dirty="0">
                          <a:solidFill>
                            <a:schemeClr val="bg1"/>
                          </a:solidFill>
                          <a:effectLst/>
                          <a:latin typeface="Calibri" panose="020F0502020204030204" pitchFamily="34" charset="0"/>
                          <a:ea typeface="Calibri" panose="020F0502020204030204" pitchFamily="34" charset="0"/>
                        </a:rPr>
                        <a:t>2021</a:t>
                      </a:r>
                    </a:p>
                  </a:txBody>
                  <a:tcPr marL="68580" marR="68580" marT="0" marB="0" anchor="ctr">
                    <a:solidFill>
                      <a:schemeClr val="bg2">
                        <a:lumMod val="10000"/>
                      </a:schemeClr>
                    </a:solidFill>
                  </a:tcPr>
                </a:tc>
                <a:tc>
                  <a:txBody>
                    <a:bodyPr/>
                    <a:lstStyle/>
                    <a:p>
                      <a:pPr algn="ctr"/>
                      <a:r>
                        <a:rPr lang="es-MX" sz="1800" dirty="0">
                          <a:solidFill>
                            <a:schemeClr val="bg1"/>
                          </a:solidFill>
                          <a:effectLst/>
                          <a:latin typeface="Calibri" panose="020F0502020204030204" pitchFamily="34" charset="0"/>
                          <a:ea typeface="Calibri" panose="020F0502020204030204" pitchFamily="34" charset="0"/>
                        </a:rPr>
                        <a:t>ENCUBOS 2019</a:t>
                      </a:r>
                    </a:p>
                  </a:txBody>
                  <a:tcPr marL="68580" marR="68580" marT="0" marB="0" anchor="ctr">
                    <a:solidFill>
                      <a:schemeClr val="bg2">
                        <a:lumMod val="10000"/>
                      </a:schemeClr>
                    </a:solidFill>
                  </a:tcPr>
                </a:tc>
                <a:tc>
                  <a:txBody>
                    <a:bodyPr/>
                    <a:lstStyle/>
                    <a:p>
                      <a:pPr algn="ctr"/>
                      <a:r>
                        <a:rPr lang="es-ES" sz="1800" b="1" kern="1200" dirty="0">
                          <a:solidFill>
                            <a:schemeClr val="bg1"/>
                          </a:solidFill>
                          <a:effectLst/>
                          <a:latin typeface="+mn-lt"/>
                          <a:ea typeface="+mn-ea"/>
                          <a:cs typeface="+mn-cs"/>
                        </a:rPr>
                        <a:t>ENCASB 2011</a:t>
                      </a:r>
                      <a:endParaRPr lang="es-MX" sz="1800" dirty="0">
                        <a:solidFill>
                          <a:schemeClr val="bg1"/>
                        </a:solidFill>
                        <a:effectLst/>
                        <a:latin typeface="Calibri" panose="020F0502020204030204" pitchFamily="34" charset="0"/>
                        <a:ea typeface="Calibri" panose="020F0502020204030204" pitchFamily="34" charset="0"/>
                      </a:endParaRPr>
                    </a:p>
                  </a:txBody>
                  <a:tcPr marL="68580" marR="68580" marT="0" marB="0" anchor="ctr">
                    <a:solidFill>
                      <a:schemeClr val="bg2">
                        <a:lumMod val="10000"/>
                      </a:schemeClr>
                    </a:solidFill>
                  </a:tcPr>
                </a:tc>
                <a:extLst>
                  <a:ext uri="{0D108BD9-81ED-4DB2-BD59-A6C34878D82A}">
                    <a16:rowId xmlns:a16="http://schemas.microsoft.com/office/drawing/2014/main" val="2464424806"/>
                  </a:ext>
                </a:extLst>
              </a:tr>
              <a:tr h="1080000">
                <a:tc>
                  <a:txBody>
                    <a:bodyPr/>
                    <a:lstStyle/>
                    <a:p>
                      <a:pPr algn="ctr" fontAlgn="b"/>
                      <a:r>
                        <a:rPr lang="es-MX" sz="1600" b="1" kern="1200"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Si</a:t>
                      </a:r>
                    </a:p>
                  </a:txBody>
                  <a:tcPr marL="9525" marR="9525" marT="9525" marB="0" anchor="ctr">
                    <a:solidFill>
                      <a:schemeClr val="bg2">
                        <a:lumMod val="10000"/>
                      </a:schemeClr>
                    </a:solidFill>
                  </a:tcPr>
                </a:tc>
                <a:tc>
                  <a:txBody>
                    <a:bodyPr/>
                    <a:lstStyle/>
                    <a:p>
                      <a:endParaRPr lang="es-MX" dirty="0"/>
                    </a:p>
                  </a:txBody>
                  <a:tcPr/>
                </a:tc>
                <a:tc>
                  <a:txBody>
                    <a:bodyPr/>
                    <a:lstStyle/>
                    <a:p>
                      <a:endParaRPr lang="es-MX" dirty="0"/>
                    </a:p>
                  </a:txBody>
                  <a:tcPr/>
                </a:tc>
                <a:tc>
                  <a:txBody>
                    <a:bodyPr/>
                    <a:lstStyle/>
                    <a:p>
                      <a:endParaRPr lang="es-MX" dirty="0"/>
                    </a:p>
                  </a:txBody>
                  <a:tcPr/>
                </a:tc>
                <a:tc>
                  <a:txBody>
                    <a:bodyPr/>
                    <a:lstStyle/>
                    <a:p>
                      <a:endParaRPr lang="es-MX" dirty="0"/>
                    </a:p>
                  </a:txBody>
                  <a:tcPr/>
                </a:tc>
                <a:tc>
                  <a:txBody>
                    <a:bodyPr/>
                    <a:lstStyle/>
                    <a:p>
                      <a:endParaRPr lang="es-MX" dirty="0"/>
                    </a:p>
                  </a:txBody>
                  <a:tcPr/>
                </a:tc>
                <a:extLst>
                  <a:ext uri="{0D108BD9-81ED-4DB2-BD59-A6C34878D82A}">
                    <a16:rowId xmlns:a16="http://schemas.microsoft.com/office/drawing/2014/main" val="1810970986"/>
                  </a:ext>
                </a:extLst>
              </a:tr>
              <a:tr h="1080000">
                <a:tc>
                  <a:txBody>
                    <a:bodyPr/>
                    <a:lstStyle/>
                    <a:p>
                      <a:pPr algn="ctr" fontAlgn="b"/>
                      <a:r>
                        <a:rPr lang="es-MX" sz="1600" b="1" kern="1200"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No</a:t>
                      </a:r>
                    </a:p>
                  </a:txBody>
                  <a:tcPr marL="9525" marR="9525" marT="9525" marB="0" anchor="ctr">
                    <a:solidFill>
                      <a:schemeClr val="bg2">
                        <a:lumMod val="10000"/>
                      </a:schemeClr>
                    </a:solidFill>
                  </a:tcPr>
                </a:tc>
                <a:tc>
                  <a:txBody>
                    <a:bodyPr/>
                    <a:lstStyle/>
                    <a:p>
                      <a:endParaRPr lang="es-MX" dirty="0"/>
                    </a:p>
                  </a:txBody>
                  <a:tcPr/>
                </a:tc>
                <a:tc>
                  <a:txBody>
                    <a:bodyPr/>
                    <a:lstStyle/>
                    <a:p>
                      <a:endParaRPr lang="es-MX" dirty="0"/>
                    </a:p>
                  </a:txBody>
                  <a:tcPr/>
                </a:tc>
                <a:tc>
                  <a:txBody>
                    <a:bodyPr/>
                    <a:lstStyle/>
                    <a:p>
                      <a:endParaRPr lang="es-MX" dirty="0"/>
                    </a:p>
                  </a:txBody>
                  <a:tcPr/>
                </a:tc>
                <a:tc>
                  <a:txBody>
                    <a:bodyPr/>
                    <a:lstStyle/>
                    <a:p>
                      <a:endParaRPr lang="es-MX" dirty="0"/>
                    </a:p>
                  </a:txBody>
                  <a:tcPr/>
                </a:tc>
                <a:tc>
                  <a:txBody>
                    <a:bodyPr/>
                    <a:lstStyle/>
                    <a:p>
                      <a:endParaRPr lang="es-MX" dirty="0"/>
                    </a:p>
                  </a:txBody>
                  <a:tcPr/>
                </a:tc>
                <a:extLst>
                  <a:ext uri="{0D108BD9-81ED-4DB2-BD59-A6C34878D82A}">
                    <a16:rowId xmlns:a16="http://schemas.microsoft.com/office/drawing/2014/main" val="2497487136"/>
                  </a:ext>
                </a:extLst>
              </a:tr>
              <a:tr h="1080000">
                <a:tc>
                  <a:txBody>
                    <a:bodyPr/>
                    <a:lstStyle/>
                    <a:p>
                      <a:pPr algn="ctr" fontAlgn="b"/>
                      <a:r>
                        <a:rPr lang="es-MX" sz="1600" b="1" kern="1200"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NC</a:t>
                      </a:r>
                    </a:p>
                  </a:txBody>
                  <a:tcPr marL="9525" marR="9525" marT="9525" marB="0" anchor="ctr">
                    <a:solidFill>
                      <a:schemeClr val="bg2">
                        <a:lumMod val="10000"/>
                      </a:schemeClr>
                    </a:solidFill>
                  </a:tcPr>
                </a:tc>
                <a:tc>
                  <a:txBody>
                    <a:bodyPr/>
                    <a:lstStyle/>
                    <a:p>
                      <a:endParaRPr lang="es-MX" dirty="0"/>
                    </a:p>
                  </a:txBody>
                  <a:tcPr/>
                </a:tc>
                <a:tc>
                  <a:txBody>
                    <a:bodyPr/>
                    <a:lstStyle/>
                    <a:p>
                      <a:endParaRPr lang="es-MX" dirty="0"/>
                    </a:p>
                  </a:txBody>
                  <a:tcPr>
                    <a:solidFill>
                      <a:schemeClr val="bg2">
                        <a:lumMod val="10000"/>
                      </a:schemeClr>
                    </a:solidFill>
                  </a:tcPr>
                </a:tc>
                <a:tc>
                  <a:txBody>
                    <a:bodyPr/>
                    <a:lstStyle/>
                    <a:p>
                      <a:endParaRPr lang="es-MX" dirty="0"/>
                    </a:p>
                  </a:txBody>
                  <a:tcPr/>
                </a:tc>
                <a:tc>
                  <a:txBody>
                    <a:bodyPr/>
                    <a:lstStyle/>
                    <a:p>
                      <a:endParaRPr lang="es-MX" dirty="0"/>
                    </a:p>
                  </a:txBody>
                  <a:tcPr/>
                </a:tc>
                <a:tc>
                  <a:txBody>
                    <a:bodyPr/>
                    <a:lstStyle/>
                    <a:p>
                      <a:endParaRPr lang="es-MX" dirty="0"/>
                    </a:p>
                  </a:txBody>
                  <a:tcPr/>
                </a:tc>
                <a:extLst>
                  <a:ext uri="{0D108BD9-81ED-4DB2-BD59-A6C34878D82A}">
                    <a16:rowId xmlns:a16="http://schemas.microsoft.com/office/drawing/2014/main" val="2662115267"/>
                  </a:ext>
                </a:extLst>
              </a:tr>
            </a:tbl>
          </a:graphicData>
        </a:graphic>
      </p:graphicFrame>
      <p:graphicFrame>
        <p:nvGraphicFramePr>
          <p:cNvPr id="5" name="7 Marcador de contenido">
            <a:extLst>
              <a:ext uri="{FF2B5EF4-FFF2-40B4-BE49-F238E27FC236}">
                <a16:creationId xmlns:a16="http://schemas.microsoft.com/office/drawing/2014/main" id="{D1729323-C43E-C051-D860-6438F1362645}"/>
              </a:ext>
            </a:extLst>
          </p:cNvPr>
          <p:cNvGraphicFramePr>
            <a:graphicFrameLocks/>
          </p:cNvGraphicFramePr>
          <p:nvPr>
            <p:extLst>
              <p:ext uri="{D42A27DB-BD31-4B8C-83A1-F6EECF244321}">
                <p14:modId xmlns:p14="http://schemas.microsoft.com/office/powerpoint/2010/main" val="2254549666"/>
              </p:ext>
            </p:extLst>
          </p:nvPr>
        </p:nvGraphicFramePr>
        <p:xfrm>
          <a:off x="2397268" y="2339565"/>
          <a:ext cx="1690979" cy="3412651"/>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7" name="7 Marcador de contenido">
            <a:extLst>
              <a:ext uri="{FF2B5EF4-FFF2-40B4-BE49-F238E27FC236}">
                <a16:creationId xmlns:a16="http://schemas.microsoft.com/office/drawing/2014/main" id="{2FC43A98-A008-294C-F8B7-3435662BCD86}"/>
              </a:ext>
            </a:extLst>
          </p:cNvPr>
          <p:cNvGraphicFramePr>
            <a:graphicFrameLocks/>
          </p:cNvGraphicFramePr>
          <p:nvPr>
            <p:extLst>
              <p:ext uri="{D42A27DB-BD31-4B8C-83A1-F6EECF244321}">
                <p14:modId xmlns:p14="http://schemas.microsoft.com/office/powerpoint/2010/main" val="1164230696"/>
              </p:ext>
            </p:extLst>
          </p:nvPr>
        </p:nvGraphicFramePr>
        <p:xfrm>
          <a:off x="3654199" y="2339564"/>
          <a:ext cx="1780866" cy="3412651"/>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2" name="7 Marcador de contenido">
            <a:extLst>
              <a:ext uri="{FF2B5EF4-FFF2-40B4-BE49-F238E27FC236}">
                <a16:creationId xmlns:a16="http://schemas.microsoft.com/office/drawing/2014/main" id="{9123535D-624C-227C-C5A3-8578EC91CF67}"/>
              </a:ext>
            </a:extLst>
          </p:cNvPr>
          <p:cNvGraphicFramePr>
            <a:graphicFrameLocks/>
          </p:cNvGraphicFramePr>
          <p:nvPr>
            <p:extLst>
              <p:ext uri="{D42A27DB-BD31-4B8C-83A1-F6EECF244321}">
                <p14:modId xmlns:p14="http://schemas.microsoft.com/office/powerpoint/2010/main" val="3706456428"/>
              </p:ext>
            </p:extLst>
          </p:nvPr>
        </p:nvGraphicFramePr>
        <p:xfrm>
          <a:off x="4914936" y="2339563"/>
          <a:ext cx="1868636" cy="3412652"/>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4" name="7 Marcador de contenido">
            <a:extLst>
              <a:ext uri="{FF2B5EF4-FFF2-40B4-BE49-F238E27FC236}">
                <a16:creationId xmlns:a16="http://schemas.microsoft.com/office/drawing/2014/main" id="{4E9F6176-D6D5-2044-E42E-18733A4DBC01}"/>
              </a:ext>
            </a:extLst>
          </p:cNvPr>
          <p:cNvGraphicFramePr>
            <a:graphicFrameLocks/>
          </p:cNvGraphicFramePr>
          <p:nvPr>
            <p:extLst>
              <p:ext uri="{D42A27DB-BD31-4B8C-83A1-F6EECF244321}">
                <p14:modId xmlns:p14="http://schemas.microsoft.com/office/powerpoint/2010/main" val="2077887697"/>
              </p:ext>
            </p:extLst>
          </p:nvPr>
        </p:nvGraphicFramePr>
        <p:xfrm>
          <a:off x="6178697" y="2345843"/>
          <a:ext cx="1690979" cy="3406372"/>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15" name="7 Marcador de contenido">
            <a:extLst>
              <a:ext uri="{FF2B5EF4-FFF2-40B4-BE49-F238E27FC236}">
                <a16:creationId xmlns:a16="http://schemas.microsoft.com/office/drawing/2014/main" id="{31306AEA-B9E2-8952-7B7B-D796AA077324}"/>
              </a:ext>
            </a:extLst>
          </p:cNvPr>
          <p:cNvGraphicFramePr>
            <a:graphicFrameLocks/>
          </p:cNvGraphicFramePr>
          <p:nvPr>
            <p:extLst>
              <p:ext uri="{D42A27DB-BD31-4B8C-83A1-F6EECF244321}">
                <p14:modId xmlns:p14="http://schemas.microsoft.com/office/powerpoint/2010/main" val="3368412832"/>
              </p:ext>
            </p:extLst>
          </p:nvPr>
        </p:nvGraphicFramePr>
        <p:xfrm>
          <a:off x="7421158" y="2339563"/>
          <a:ext cx="1440740" cy="3406372"/>
        </p:xfrm>
        <a:graphic>
          <a:graphicData uri="http://schemas.openxmlformats.org/drawingml/2006/chart">
            <c:chart xmlns:c="http://schemas.openxmlformats.org/drawingml/2006/chart" xmlns:r="http://schemas.openxmlformats.org/officeDocument/2006/relationships" r:id="rId6"/>
          </a:graphicData>
        </a:graphic>
      </p:graphicFrame>
      <p:sp>
        <p:nvSpPr>
          <p:cNvPr id="6" name="CuadroTexto 5">
            <a:extLst>
              <a:ext uri="{FF2B5EF4-FFF2-40B4-BE49-F238E27FC236}">
                <a16:creationId xmlns:a16="http://schemas.microsoft.com/office/drawing/2014/main" id="{CEC54E4F-0213-2858-E454-83845716B02A}"/>
              </a:ext>
            </a:extLst>
          </p:cNvPr>
          <p:cNvSpPr txBox="1"/>
          <p:nvPr/>
        </p:nvSpPr>
        <p:spPr>
          <a:xfrm>
            <a:off x="19017" y="6577799"/>
            <a:ext cx="8604899" cy="253916"/>
          </a:xfrm>
          <a:prstGeom prst="rect">
            <a:avLst/>
          </a:prstGeom>
          <a:noFill/>
        </p:spPr>
        <p:txBody>
          <a:bodyPr wrap="square" rtlCol="0" anchor="ctr">
            <a:spAutoFit/>
          </a:bodyPr>
          <a:lstStyle/>
          <a:p>
            <a:r>
              <a:rPr lang="es-MX" sz="1050" b="1" dirty="0">
                <a:solidFill>
                  <a:schemeClr val="tx1">
                    <a:lumMod val="65000"/>
                    <a:lumOff val="35000"/>
                  </a:schemeClr>
                </a:solidFill>
              </a:rPr>
              <a:t>PARAMETRIA; ENCUESTA CDMX / Del 24 de febrero al 14 de agosto de 2024.</a:t>
            </a:r>
          </a:p>
        </p:txBody>
      </p:sp>
      <p:sp>
        <p:nvSpPr>
          <p:cNvPr id="11" name="Rectángulo 10"/>
          <p:cNvSpPr/>
          <p:nvPr/>
        </p:nvSpPr>
        <p:spPr>
          <a:xfrm>
            <a:off x="351695" y="5867998"/>
            <a:ext cx="8188292" cy="246221"/>
          </a:xfrm>
          <a:prstGeom prst="rect">
            <a:avLst/>
          </a:prstGeom>
        </p:spPr>
        <p:txBody>
          <a:bodyPr wrap="square">
            <a:spAutoFit/>
          </a:bodyPr>
          <a:lstStyle/>
          <a:p>
            <a:r>
              <a:rPr lang="es-ES" sz="1000" dirty="0">
                <a:solidFill>
                  <a:schemeClr val="tx1">
                    <a:lumMod val="75000"/>
                    <a:lumOff val="25000"/>
                  </a:schemeClr>
                </a:solidFill>
                <a:latin typeface="Calibri" panose="020F0502020204030204" pitchFamily="34" charset="0"/>
                <a:ea typeface="Calibri" panose="020F0502020204030204" pitchFamily="34" charset="0"/>
                <a:cs typeface="Calibri" panose="020F0502020204030204" pitchFamily="34" charset="0"/>
              </a:rPr>
              <a:t>Los cuadros negros son opciones de respuesta no incluidas en las preguntas</a:t>
            </a:r>
          </a:p>
        </p:txBody>
      </p:sp>
    </p:spTree>
    <p:extLst>
      <p:ext uri="{BB962C8B-B14F-4D97-AF65-F5344CB8AC3E}">
        <p14:creationId xmlns:p14="http://schemas.microsoft.com/office/powerpoint/2010/main" val="415155553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a16="http://schemas.microsoft.com/office/drawing/2014/main" id="{C5F9901A-9EC0-923A-57CE-EDCB8CFE2216}"/>
              </a:ext>
            </a:extLst>
          </p:cNvPr>
          <p:cNvSpPr>
            <a:spLocks noGrp="1"/>
          </p:cNvSpPr>
          <p:nvPr>
            <p:ph type="body" sz="quarter" idx="13"/>
          </p:nvPr>
        </p:nvSpPr>
        <p:spPr/>
        <p:txBody>
          <a:bodyPr/>
          <a:lstStyle/>
          <a:p>
            <a:r>
              <a:rPr lang="es-MX" dirty="0"/>
              <a:t>CARACTERÍSTICAS DE LA VIVIENDA</a:t>
            </a:r>
          </a:p>
        </p:txBody>
      </p:sp>
      <p:sp>
        <p:nvSpPr>
          <p:cNvPr id="3" name="Marcador de número de diapositiva 2">
            <a:extLst>
              <a:ext uri="{FF2B5EF4-FFF2-40B4-BE49-F238E27FC236}">
                <a16:creationId xmlns:a16="http://schemas.microsoft.com/office/drawing/2014/main" id="{BAC63D65-F4A5-E9E4-3FF9-F7867D5C7C45}"/>
              </a:ext>
            </a:extLst>
          </p:cNvPr>
          <p:cNvSpPr>
            <a:spLocks noGrp="1"/>
          </p:cNvSpPr>
          <p:nvPr>
            <p:ph type="sldNum" sz="quarter" idx="12"/>
          </p:nvPr>
        </p:nvSpPr>
        <p:spPr/>
        <p:txBody>
          <a:bodyPr/>
          <a:lstStyle/>
          <a:p>
            <a:fld id="{B056FCF3-97EB-4DA5-BF7E-93EC395BEC37}" type="slidenum">
              <a:rPr lang="es-MX" smtClean="0"/>
              <a:pPr/>
              <a:t>14</a:t>
            </a:fld>
            <a:endParaRPr lang="es-MX" dirty="0"/>
          </a:p>
        </p:txBody>
      </p:sp>
      <p:graphicFrame>
        <p:nvGraphicFramePr>
          <p:cNvPr id="2" name="Tabla 1">
            <a:extLst>
              <a:ext uri="{FF2B5EF4-FFF2-40B4-BE49-F238E27FC236}">
                <a16:creationId xmlns:a16="http://schemas.microsoft.com/office/drawing/2014/main" id="{7BB36A02-072C-17F7-C150-B481955CF4B5}"/>
              </a:ext>
            </a:extLst>
          </p:cNvPr>
          <p:cNvGraphicFramePr>
            <a:graphicFrameLocks noGrp="1"/>
          </p:cNvGraphicFramePr>
          <p:nvPr>
            <p:extLst>
              <p:ext uri="{D42A27DB-BD31-4B8C-83A1-F6EECF244321}">
                <p14:modId xmlns:p14="http://schemas.microsoft.com/office/powerpoint/2010/main" val="3330736951"/>
              </p:ext>
            </p:extLst>
          </p:nvPr>
        </p:nvGraphicFramePr>
        <p:xfrm>
          <a:off x="1176085" y="799346"/>
          <a:ext cx="6603573" cy="5112000"/>
        </p:xfrm>
        <a:graphic>
          <a:graphicData uri="http://schemas.openxmlformats.org/drawingml/2006/table">
            <a:tbl>
              <a:tblPr firstRow="1" bandRow="1">
                <a:tableStyleId>{8799B23B-EC83-4686-B30A-512413B5E67A}</a:tableStyleId>
              </a:tblPr>
              <a:tblGrid>
                <a:gridCol w="2057857">
                  <a:extLst>
                    <a:ext uri="{9D8B030D-6E8A-4147-A177-3AD203B41FA5}">
                      <a16:colId xmlns:a16="http://schemas.microsoft.com/office/drawing/2014/main" val="2113801669"/>
                    </a:ext>
                  </a:extLst>
                </a:gridCol>
                <a:gridCol w="1136429">
                  <a:extLst>
                    <a:ext uri="{9D8B030D-6E8A-4147-A177-3AD203B41FA5}">
                      <a16:colId xmlns:a16="http://schemas.microsoft.com/office/drawing/2014/main" val="536585159"/>
                    </a:ext>
                  </a:extLst>
                </a:gridCol>
                <a:gridCol w="1136429">
                  <a:extLst>
                    <a:ext uri="{9D8B030D-6E8A-4147-A177-3AD203B41FA5}">
                      <a16:colId xmlns:a16="http://schemas.microsoft.com/office/drawing/2014/main" val="3062135165"/>
                    </a:ext>
                  </a:extLst>
                </a:gridCol>
                <a:gridCol w="1136429">
                  <a:extLst>
                    <a:ext uri="{9D8B030D-6E8A-4147-A177-3AD203B41FA5}">
                      <a16:colId xmlns:a16="http://schemas.microsoft.com/office/drawing/2014/main" val="268077206"/>
                    </a:ext>
                  </a:extLst>
                </a:gridCol>
                <a:gridCol w="1136429">
                  <a:extLst>
                    <a:ext uri="{9D8B030D-6E8A-4147-A177-3AD203B41FA5}">
                      <a16:colId xmlns:a16="http://schemas.microsoft.com/office/drawing/2014/main" val="3227567264"/>
                    </a:ext>
                  </a:extLst>
                </a:gridCol>
              </a:tblGrid>
              <a:tr h="1152000">
                <a:tc>
                  <a:txBody>
                    <a:bodyPr/>
                    <a:lstStyle/>
                    <a:p>
                      <a:pPr algn="ctr"/>
                      <a:r>
                        <a:rPr lang="es-MX" sz="1600" kern="1200" dirty="0">
                          <a:solidFill>
                            <a:schemeClr val="tx1">
                              <a:lumMod val="85000"/>
                              <a:lumOff val="15000"/>
                            </a:schemeClr>
                          </a:solidFill>
                          <a:latin typeface="+mn-lt"/>
                          <a:ea typeface="+mj-ea"/>
                          <a:cs typeface="+mj-cs"/>
                        </a:rPr>
                        <a:t>¿Cuántos cuartos se usan para dormir sin contar pasillos ni baños?</a:t>
                      </a:r>
                    </a:p>
                  </a:txBody>
                  <a:tcPr anchor="ctr">
                    <a:noFill/>
                  </a:tcPr>
                </a:tc>
                <a:tc>
                  <a:txBody>
                    <a:bodyPr/>
                    <a:lstStyle/>
                    <a:p>
                      <a:pPr algn="ctr"/>
                      <a:r>
                        <a:rPr lang="es-ES" sz="1800" b="1" dirty="0">
                          <a:solidFill>
                            <a:schemeClr val="bg1"/>
                          </a:solidFill>
                          <a:effectLst/>
                          <a:latin typeface="Calibri" panose="020F0502020204030204" pitchFamily="34" charset="0"/>
                          <a:ea typeface="Calibri" panose="020F0502020204030204" pitchFamily="34" charset="0"/>
                        </a:rPr>
                        <a:t>EBH </a:t>
                      </a:r>
                    </a:p>
                    <a:p>
                      <a:pPr algn="ctr"/>
                      <a:r>
                        <a:rPr lang="es-ES" sz="1800" b="1" dirty="0">
                          <a:solidFill>
                            <a:schemeClr val="bg1"/>
                          </a:solidFill>
                          <a:effectLst/>
                          <a:latin typeface="Calibri" panose="020F0502020204030204" pitchFamily="34" charset="0"/>
                          <a:ea typeface="Calibri" panose="020F0502020204030204" pitchFamily="34" charset="0"/>
                        </a:rPr>
                        <a:t>2024</a:t>
                      </a:r>
                      <a:endParaRPr lang="es-MX" sz="1800" dirty="0">
                        <a:solidFill>
                          <a:schemeClr val="bg1"/>
                        </a:solidFill>
                        <a:effectLst/>
                        <a:latin typeface="Calibri" panose="020F0502020204030204" pitchFamily="34" charset="0"/>
                        <a:ea typeface="Calibri" panose="020F0502020204030204" pitchFamily="34" charset="0"/>
                      </a:endParaRPr>
                    </a:p>
                  </a:txBody>
                  <a:tcPr marL="68580" marR="68580" marT="0" marB="0" anchor="ctr">
                    <a:solidFill>
                      <a:schemeClr val="bg2">
                        <a:lumMod val="10000"/>
                      </a:schemeClr>
                    </a:solidFill>
                  </a:tcPr>
                </a:tc>
                <a:tc>
                  <a:txBody>
                    <a:bodyPr/>
                    <a:lstStyle/>
                    <a:p>
                      <a:pPr algn="ctr"/>
                      <a:r>
                        <a:rPr lang="es-ES" sz="1800" b="1" dirty="0">
                          <a:solidFill>
                            <a:schemeClr val="bg1"/>
                          </a:solidFill>
                          <a:effectLst/>
                          <a:latin typeface="Calibri" panose="020F0502020204030204" pitchFamily="34" charset="0"/>
                          <a:ea typeface="Calibri" panose="020F0502020204030204" pitchFamily="34" charset="0"/>
                        </a:rPr>
                        <a:t>ENCOVID 2021</a:t>
                      </a:r>
                      <a:endParaRPr lang="es-MX" sz="1800" dirty="0">
                        <a:solidFill>
                          <a:schemeClr val="bg1"/>
                        </a:solidFill>
                        <a:effectLst/>
                        <a:latin typeface="Calibri" panose="020F0502020204030204" pitchFamily="34" charset="0"/>
                        <a:ea typeface="Calibri" panose="020F0502020204030204" pitchFamily="34" charset="0"/>
                      </a:endParaRPr>
                    </a:p>
                  </a:txBody>
                  <a:tcPr marL="68580" marR="68580" marT="0" marB="0" anchor="ctr">
                    <a:solidFill>
                      <a:schemeClr val="bg2">
                        <a:lumMod val="10000"/>
                      </a:schemeClr>
                    </a:solidFill>
                  </a:tcPr>
                </a:tc>
                <a:tc>
                  <a:txBody>
                    <a:bodyPr/>
                    <a:lstStyle/>
                    <a:p>
                      <a:pPr algn="ctr"/>
                      <a:r>
                        <a:rPr lang="es-MX" sz="1800" dirty="0">
                          <a:solidFill>
                            <a:schemeClr val="bg1"/>
                          </a:solidFill>
                          <a:effectLst/>
                          <a:latin typeface="Calibri" panose="020F0502020204030204" pitchFamily="34" charset="0"/>
                          <a:ea typeface="Calibri" panose="020F0502020204030204" pitchFamily="34" charset="0"/>
                        </a:rPr>
                        <a:t>ENCUBOS 2019</a:t>
                      </a:r>
                    </a:p>
                  </a:txBody>
                  <a:tcPr marL="68580" marR="68580" marT="0" marB="0" anchor="ctr">
                    <a:solidFill>
                      <a:schemeClr val="bg2">
                        <a:lumMod val="10000"/>
                      </a:schemeClr>
                    </a:solidFill>
                  </a:tcPr>
                </a:tc>
                <a:tc>
                  <a:txBody>
                    <a:bodyPr/>
                    <a:lstStyle/>
                    <a:p>
                      <a:pPr algn="ctr"/>
                      <a:r>
                        <a:rPr lang="es-MX" sz="1800" dirty="0">
                          <a:solidFill>
                            <a:schemeClr val="bg1"/>
                          </a:solidFill>
                          <a:effectLst/>
                          <a:latin typeface="Calibri" panose="020F0502020204030204" pitchFamily="34" charset="0"/>
                          <a:ea typeface="Calibri" panose="020F0502020204030204" pitchFamily="34" charset="0"/>
                        </a:rPr>
                        <a:t>ENCASB 2011</a:t>
                      </a:r>
                    </a:p>
                  </a:txBody>
                  <a:tcPr marL="68580" marR="68580" marT="0" marB="0" anchor="ctr">
                    <a:solidFill>
                      <a:schemeClr val="bg2">
                        <a:lumMod val="10000"/>
                      </a:schemeClr>
                    </a:solidFill>
                  </a:tcPr>
                </a:tc>
                <a:extLst>
                  <a:ext uri="{0D108BD9-81ED-4DB2-BD59-A6C34878D82A}">
                    <a16:rowId xmlns:a16="http://schemas.microsoft.com/office/drawing/2014/main" val="2464424806"/>
                  </a:ext>
                </a:extLst>
              </a:tr>
              <a:tr h="792000">
                <a:tc>
                  <a:txBody>
                    <a:bodyPr/>
                    <a:lstStyle/>
                    <a:p>
                      <a:pPr algn="ctr" fontAlgn="b"/>
                      <a:r>
                        <a:rPr lang="es-MX" sz="1600" b="1" kern="1200"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Ninguno</a:t>
                      </a:r>
                    </a:p>
                  </a:txBody>
                  <a:tcPr marL="9525" marR="9525" marT="9525" marB="0" anchor="ctr">
                    <a:solidFill>
                      <a:schemeClr val="bg2">
                        <a:lumMod val="10000"/>
                      </a:schemeClr>
                    </a:solidFill>
                  </a:tcPr>
                </a:tc>
                <a:tc>
                  <a:txBody>
                    <a:bodyPr/>
                    <a:lstStyle/>
                    <a:p>
                      <a:endParaRPr lang="es-MX" dirty="0"/>
                    </a:p>
                  </a:txBody>
                  <a:tcPr/>
                </a:tc>
                <a:tc>
                  <a:txBody>
                    <a:bodyPr/>
                    <a:lstStyle/>
                    <a:p>
                      <a:endParaRPr lang="es-MX" dirty="0"/>
                    </a:p>
                  </a:txBody>
                  <a:tcPr/>
                </a:tc>
                <a:tc>
                  <a:txBody>
                    <a:bodyPr/>
                    <a:lstStyle/>
                    <a:p>
                      <a:endParaRPr lang="es-MX" dirty="0"/>
                    </a:p>
                  </a:txBody>
                  <a:tcPr/>
                </a:tc>
                <a:tc>
                  <a:txBody>
                    <a:bodyPr/>
                    <a:lstStyle/>
                    <a:p>
                      <a:endParaRPr lang="es-MX" dirty="0"/>
                    </a:p>
                  </a:txBody>
                  <a:tcPr/>
                </a:tc>
                <a:extLst>
                  <a:ext uri="{0D108BD9-81ED-4DB2-BD59-A6C34878D82A}">
                    <a16:rowId xmlns:a16="http://schemas.microsoft.com/office/drawing/2014/main" val="1810970986"/>
                  </a:ext>
                </a:extLst>
              </a:tr>
              <a:tr h="792000">
                <a:tc>
                  <a:txBody>
                    <a:bodyPr/>
                    <a:lstStyle/>
                    <a:p>
                      <a:pPr algn="ctr" fontAlgn="b"/>
                      <a:r>
                        <a:rPr lang="es-MX" sz="1600" b="1" kern="1200"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Uno</a:t>
                      </a:r>
                    </a:p>
                  </a:txBody>
                  <a:tcPr marL="9525" marR="9525" marT="9525" marB="0" anchor="ctr">
                    <a:solidFill>
                      <a:schemeClr val="bg2">
                        <a:lumMod val="10000"/>
                      </a:schemeClr>
                    </a:solidFill>
                  </a:tcPr>
                </a:tc>
                <a:tc>
                  <a:txBody>
                    <a:bodyPr/>
                    <a:lstStyle/>
                    <a:p>
                      <a:endParaRPr lang="es-MX" dirty="0"/>
                    </a:p>
                  </a:txBody>
                  <a:tcPr/>
                </a:tc>
                <a:tc>
                  <a:txBody>
                    <a:bodyPr/>
                    <a:lstStyle/>
                    <a:p>
                      <a:endParaRPr lang="es-MX" dirty="0"/>
                    </a:p>
                  </a:txBody>
                  <a:tcPr/>
                </a:tc>
                <a:tc>
                  <a:txBody>
                    <a:bodyPr/>
                    <a:lstStyle/>
                    <a:p>
                      <a:endParaRPr lang="es-MX" dirty="0"/>
                    </a:p>
                  </a:txBody>
                  <a:tcPr/>
                </a:tc>
                <a:tc>
                  <a:txBody>
                    <a:bodyPr/>
                    <a:lstStyle/>
                    <a:p>
                      <a:endParaRPr lang="es-MX" dirty="0"/>
                    </a:p>
                  </a:txBody>
                  <a:tcPr/>
                </a:tc>
                <a:extLst>
                  <a:ext uri="{0D108BD9-81ED-4DB2-BD59-A6C34878D82A}">
                    <a16:rowId xmlns:a16="http://schemas.microsoft.com/office/drawing/2014/main" val="2497487136"/>
                  </a:ext>
                </a:extLst>
              </a:tr>
              <a:tr h="792000">
                <a:tc>
                  <a:txBody>
                    <a:bodyPr/>
                    <a:lstStyle/>
                    <a:p>
                      <a:pPr algn="ctr"/>
                      <a:r>
                        <a:rPr lang="es-ES" sz="1600" b="1"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Dos</a:t>
                      </a:r>
                      <a:endParaRPr lang="es-MX" sz="1600" b="1"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endParaRPr>
                    </a:p>
                  </a:txBody>
                  <a:tcPr marL="68580" marR="68580" marT="0" marB="0" anchor="ctr">
                    <a:solidFill>
                      <a:schemeClr val="bg2">
                        <a:lumMod val="10000"/>
                      </a:schemeClr>
                    </a:solidFill>
                  </a:tcPr>
                </a:tc>
                <a:tc>
                  <a:txBody>
                    <a:bodyPr/>
                    <a:lstStyle/>
                    <a:p>
                      <a:endParaRPr lang="es-MX" dirty="0"/>
                    </a:p>
                  </a:txBody>
                  <a:tcPr/>
                </a:tc>
                <a:tc>
                  <a:txBody>
                    <a:bodyPr/>
                    <a:lstStyle/>
                    <a:p>
                      <a:endParaRPr lang="es-MX" dirty="0"/>
                    </a:p>
                  </a:txBody>
                  <a:tcPr>
                    <a:solidFill>
                      <a:schemeClr val="accent3">
                        <a:lumMod val="20000"/>
                        <a:lumOff val="80000"/>
                      </a:schemeClr>
                    </a:solidFill>
                  </a:tcPr>
                </a:tc>
                <a:tc>
                  <a:txBody>
                    <a:bodyPr/>
                    <a:lstStyle/>
                    <a:p>
                      <a:endParaRPr lang="es-MX" dirty="0"/>
                    </a:p>
                  </a:txBody>
                  <a:tcPr/>
                </a:tc>
                <a:tc>
                  <a:txBody>
                    <a:bodyPr/>
                    <a:lstStyle/>
                    <a:p>
                      <a:endParaRPr lang="es-MX" dirty="0"/>
                    </a:p>
                  </a:txBody>
                  <a:tcPr/>
                </a:tc>
                <a:extLst>
                  <a:ext uri="{0D108BD9-81ED-4DB2-BD59-A6C34878D82A}">
                    <a16:rowId xmlns:a16="http://schemas.microsoft.com/office/drawing/2014/main" val="2662115267"/>
                  </a:ext>
                </a:extLst>
              </a:tr>
              <a:tr h="792000">
                <a:tc>
                  <a:txBody>
                    <a:bodyPr/>
                    <a:lstStyle/>
                    <a:p>
                      <a:pPr algn="ctr" fontAlgn="b"/>
                      <a:r>
                        <a:rPr lang="es-MX" sz="1600" b="1" kern="1200"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Tres</a:t>
                      </a:r>
                    </a:p>
                  </a:txBody>
                  <a:tcPr marL="9525" marR="9525" marT="9525" marB="0" anchor="ctr">
                    <a:solidFill>
                      <a:schemeClr val="bg2">
                        <a:lumMod val="10000"/>
                      </a:schemeClr>
                    </a:solidFill>
                  </a:tcPr>
                </a:tc>
                <a:tc>
                  <a:txBody>
                    <a:bodyPr/>
                    <a:lstStyle/>
                    <a:p>
                      <a:endParaRPr lang="es-MX" dirty="0"/>
                    </a:p>
                  </a:txBody>
                  <a:tcPr/>
                </a:tc>
                <a:tc>
                  <a:txBody>
                    <a:bodyPr/>
                    <a:lstStyle/>
                    <a:p>
                      <a:endParaRPr lang="es-MX" dirty="0"/>
                    </a:p>
                  </a:txBody>
                  <a:tcPr>
                    <a:noFill/>
                  </a:tcPr>
                </a:tc>
                <a:tc>
                  <a:txBody>
                    <a:bodyPr/>
                    <a:lstStyle/>
                    <a:p>
                      <a:endParaRPr lang="es-MX" dirty="0"/>
                    </a:p>
                  </a:txBody>
                  <a:tcPr/>
                </a:tc>
                <a:tc>
                  <a:txBody>
                    <a:bodyPr/>
                    <a:lstStyle/>
                    <a:p>
                      <a:endParaRPr lang="es-MX" dirty="0"/>
                    </a:p>
                  </a:txBody>
                  <a:tcPr/>
                </a:tc>
                <a:extLst>
                  <a:ext uri="{0D108BD9-81ED-4DB2-BD59-A6C34878D82A}">
                    <a16:rowId xmlns:a16="http://schemas.microsoft.com/office/drawing/2014/main" val="2323141601"/>
                  </a:ext>
                </a:extLst>
              </a:tr>
              <a:tr h="792000">
                <a:tc>
                  <a:txBody>
                    <a:bodyPr/>
                    <a:lstStyle/>
                    <a:p>
                      <a:pPr algn="ctr" fontAlgn="b"/>
                      <a:r>
                        <a:rPr lang="es-MX" sz="1600" b="1" kern="1200"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Cuatro o más</a:t>
                      </a:r>
                    </a:p>
                  </a:txBody>
                  <a:tcPr marL="9525" marR="9525" marT="9525" marB="0" anchor="ctr">
                    <a:solidFill>
                      <a:schemeClr val="bg2">
                        <a:lumMod val="10000"/>
                      </a:schemeClr>
                    </a:solidFill>
                  </a:tcPr>
                </a:tc>
                <a:tc>
                  <a:txBody>
                    <a:bodyPr/>
                    <a:lstStyle/>
                    <a:p>
                      <a:endParaRPr lang="es-MX" dirty="0"/>
                    </a:p>
                  </a:txBody>
                  <a:tcPr>
                    <a:solidFill>
                      <a:schemeClr val="accent3">
                        <a:alpha val="20000"/>
                      </a:schemeClr>
                    </a:solidFill>
                  </a:tcPr>
                </a:tc>
                <a:tc>
                  <a:txBody>
                    <a:bodyPr/>
                    <a:lstStyle/>
                    <a:p>
                      <a:endParaRPr lang="es-MX" dirty="0"/>
                    </a:p>
                  </a:txBody>
                  <a:tcPr>
                    <a:solidFill>
                      <a:schemeClr val="accent3">
                        <a:lumMod val="40000"/>
                        <a:lumOff val="60000"/>
                      </a:schemeClr>
                    </a:solidFill>
                  </a:tcPr>
                </a:tc>
                <a:tc>
                  <a:txBody>
                    <a:bodyPr/>
                    <a:lstStyle/>
                    <a:p>
                      <a:endParaRPr lang="es-MX" dirty="0"/>
                    </a:p>
                  </a:txBody>
                  <a:tcPr/>
                </a:tc>
                <a:tc>
                  <a:txBody>
                    <a:bodyPr/>
                    <a:lstStyle/>
                    <a:p>
                      <a:endParaRPr lang="es-MX" dirty="0"/>
                    </a:p>
                  </a:txBody>
                  <a:tcPr/>
                </a:tc>
                <a:extLst>
                  <a:ext uri="{0D108BD9-81ED-4DB2-BD59-A6C34878D82A}">
                    <a16:rowId xmlns:a16="http://schemas.microsoft.com/office/drawing/2014/main" val="4004308402"/>
                  </a:ext>
                </a:extLst>
              </a:tr>
            </a:tbl>
          </a:graphicData>
        </a:graphic>
      </p:graphicFrame>
      <p:graphicFrame>
        <p:nvGraphicFramePr>
          <p:cNvPr id="5" name="7 Marcador de contenido">
            <a:extLst>
              <a:ext uri="{FF2B5EF4-FFF2-40B4-BE49-F238E27FC236}">
                <a16:creationId xmlns:a16="http://schemas.microsoft.com/office/drawing/2014/main" id="{D1729323-C43E-C051-D860-6438F1362645}"/>
              </a:ext>
            </a:extLst>
          </p:cNvPr>
          <p:cNvGraphicFramePr>
            <a:graphicFrameLocks/>
          </p:cNvGraphicFramePr>
          <p:nvPr>
            <p:extLst>
              <p:ext uri="{D42A27DB-BD31-4B8C-83A1-F6EECF244321}">
                <p14:modId xmlns:p14="http://schemas.microsoft.com/office/powerpoint/2010/main" val="1980398739"/>
              </p:ext>
            </p:extLst>
          </p:nvPr>
        </p:nvGraphicFramePr>
        <p:xfrm>
          <a:off x="3158612" y="1935838"/>
          <a:ext cx="1741823" cy="4162229"/>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6" name="7 Marcador de contenido">
            <a:extLst>
              <a:ext uri="{FF2B5EF4-FFF2-40B4-BE49-F238E27FC236}">
                <a16:creationId xmlns:a16="http://schemas.microsoft.com/office/drawing/2014/main" id="{ABBCEEA5-C684-9348-7C56-E87ED416D1C9}"/>
              </a:ext>
            </a:extLst>
          </p:cNvPr>
          <p:cNvGraphicFramePr>
            <a:graphicFrameLocks/>
          </p:cNvGraphicFramePr>
          <p:nvPr>
            <p:extLst>
              <p:ext uri="{D42A27DB-BD31-4B8C-83A1-F6EECF244321}">
                <p14:modId xmlns:p14="http://schemas.microsoft.com/office/powerpoint/2010/main" val="2828825005"/>
              </p:ext>
            </p:extLst>
          </p:nvPr>
        </p:nvGraphicFramePr>
        <p:xfrm>
          <a:off x="4309149" y="1935838"/>
          <a:ext cx="1885464" cy="4162229"/>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8" name="7 Marcador de contenido">
            <a:extLst>
              <a:ext uri="{FF2B5EF4-FFF2-40B4-BE49-F238E27FC236}">
                <a16:creationId xmlns:a16="http://schemas.microsoft.com/office/drawing/2014/main" id="{A1B15A08-E9C2-7730-DF34-37CDE3AC5770}"/>
              </a:ext>
            </a:extLst>
          </p:cNvPr>
          <p:cNvGraphicFramePr>
            <a:graphicFrameLocks/>
          </p:cNvGraphicFramePr>
          <p:nvPr>
            <p:extLst>
              <p:ext uri="{D42A27DB-BD31-4B8C-83A1-F6EECF244321}">
                <p14:modId xmlns:p14="http://schemas.microsoft.com/office/powerpoint/2010/main" val="1148693088"/>
              </p:ext>
            </p:extLst>
          </p:nvPr>
        </p:nvGraphicFramePr>
        <p:xfrm>
          <a:off x="5411324" y="1935839"/>
          <a:ext cx="1857445" cy="4162229"/>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9" name="7 Marcador de contenido">
            <a:extLst>
              <a:ext uri="{FF2B5EF4-FFF2-40B4-BE49-F238E27FC236}">
                <a16:creationId xmlns:a16="http://schemas.microsoft.com/office/drawing/2014/main" id="{F4A59AEC-E57F-1FA0-A065-F2C958B843C0}"/>
              </a:ext>
            </a:extLst>
          </p:cNvPr>
          <p:cNvGraphicFramePr>
            <a:graphicFrameLocks/>
          </p:cNvGraphicFramePr>
          <p:nvPr>
            <p:extLst>
              <p:ext uri="{D42A27DB-BD31-4B8C-83A1-F6EECF244321}">
                <p14:modId xmlns:p14="http://schemas.microsoft.com/office/powerpoint/2010/main" val="3203870403"/>
              </p:ext>
            </p:extLst>
          </p:nvPr>
        </p:nvGraphicFramePr>
        <p:xfrm>
          <a:off x="6564727" y="1935840"/>
          <a:ext cx="2050598" cy="4162229"/>
        </p:xfrm>
        <a:graphic>
          <a:graphicData uri="http://schemas.openxmlformats.org/drawingml/2006/chart">
            <c:chart xmlns:c="http://schemas.openxmlformats.org/drawingml/2006/chart" xmlns:r="http://schemas.openxmlformats.org/officeDocument/2006/relationships" r:id="rId5"/>
          </a:graphicData>
        </a:graphic>
      </p:graphicFrame>
      <p:sp>
        <p:nvSpPr>
          <p:cNvPr id="10" name="CuadroTexto 9">
            <a:extLst>
              <a:ext uri="{FF2B5EF4-FFF2-40B4-BE49-F238E27FC236}">
                <a16:creationId xmlns:a16="http://schemas.microsoft.com/office/drawing/2014/main" id="{E833E22A-45BB-5DAA-6ED7-FF854660469F}"/>
              </a:ext>
            </a:extLst>
          </p:cNvPr>
          <p:cNvSpPr txBox="1"/>
          <p:nvPr/>
        </p:nvSpPr>
        <p:spPr>
          <a:xfrm>
            <a:off x="19017" y="6577799"/>
            <a:ext cx="8604899" cy="253916"/>
          </a:xfrm>
          <a:prstGeom prst="rect">
            <a:avLst/>
          </a:prstGeom>
          <a:noFill/>
        </p:spPr>
        <p:txBody>
          <a:bodyPr wrap="square" rtlCol="0" anchor="ctr">
            <a:spAutoFit/>
          </a:bodyPr>
          <a:lstStyle/>
          <a:p>
            <a:r>
              <a:rPr lang="es-MX" sz="1050" b="1" dirty="0">
                <a:solidFill>
                  <a:schemeClr val="tx1">
                    <a:lumMod val="65000"/>
                    <a:lumOff val="35000"/>
                  </a:schemeClr>
                </a:solidFill>
              </a:rPr>
              <a:t>PARAMETRIA; ENCUESTA CDMX / Del 24 de febrero al 14 de agosto de 2024.</a:t>
            </a:r>
          </a:p>
        </p:txBody>
      </p:sp>
    </p:spTree>
    <p:extLst>
      <p:ext uri="{BB962C8B-B14F-4D97-AF65-F5344CB8AC3E}">
        <p14:creationId xmlns:p14="http://schemas.microsoft.com/office/powerpoint/2010/main" val="320715171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a16="http://schemas.microsoft.com/office/drawing/2014/main" id="{C5F9901A-9EC0-923A-57CE-EDCB8CFE2216}"/>
              </a:ext>
            </a:extLst>
          </p:cNvPr>
          <p:cNvSpPr>
            <a:spLocks noGrp="1"/>
          </p:cNvSpPr>
          <p:nvPr>
            <p:ph type="body" sz="quarter" idx="13"/>
          </p:nvPr>
        </p:nvSpPr>
        <p:spPr/>
        <p:txBody>
          <a:bodyPr/>
          <a:lstStyle/>
          <a:p>
            <a:r>
              <a:rPr lang="es-MX" dirty="0"/>
              <a:t>CARACTERÍSTICAS DE LA VIVIENDA</a:t>
            </a:r>
          </a:p>
        </p:txBody>
      </p:sp>
      <p:sp>
        <p:nvSpPr>
          <p:cNvPr id="3" name="Marcador de número de diapositiva 2">
            <a:extLst>
              <a:ext uri="{FF2B5EF4-FFF2-40B4-BE49-F238E27FC236}">
                <a16:creationId xmlns:a16="http://schemas.microsoft.com/office/drawing/2014/main" id="{BAC63D65-F4A5-E9E4-3FF9-F7867D5C7C45}"/>
              </a:ext>
            </a:extLst>
          </p:cNvPr>
          <p:cNvSpPr>
            <a:spLocks noGrp="1"/>
          </p:cNvSpPr>
          <p:nvPr>
            <p:ph type="sldNum" sz="quarter" idx="12"/>
          </p:nvPr>
        </p:nvSpPr>
        <p:spPr/>
        <p:txBody>
          <a:bodyPr/>
          <a:lstStyle/>
          <a:p>
            <a:fld id="{B056FCF3-97EB-4DA5-BF7E-93EC395BEC37}" type="slidenum">
              <a:rPr lang="es-MX" smtClean="0"/>
              <a:pPr/>
              <a:t>15</a:t>
            </a:fld>
            <a:endParaRPr lang="es-MX" dirty="0"/>
          </a:p>
        </p:txBody>
      </p:sp>
      <p:graphicFrame>
        <p:nvGraphicFramePr>
          <p:cNvPr id="2" name="Tabla 1">
            <a:extLst>
              <a:ext uri="{FF2B5EF4-FFF2-40B4-BE49-F238E27FC236}">
                <a16:creationId xmlns:a16="http://schemas.microsoft.com/office/drawing/2014/main" id="{7BB36A02-072C-17F7-C150-B481955CF4B5}"/>
              </a:ext>
            </a:extLst>
          </p:cNvPr>
          <p:cNvGraphicFramePr>
            <a:graphicFrameLocks noGrp="1"/>
          </p:cNvGraphicFramePr>
          <p:nvPr>
            <p:extLst>
              <p:ext uri="{D42A27DB-BD31-4B8C-83A1-F6EECF244321}">
                <p14:modId xmlns:p14="http://schemas.microsoft.com/office/powerpoint/2010/main" val="2634457470"/>
              </p:ext>
            </p:extLst>
          </p:nvPr>
        </p:nvGraphicFramePr>
        <p:xfrm>
          <a:off x="594000" y="552911"/>
          <a:ext cx="7956000" cy="5112000"/>
        </p:xfrm>
        <a:graphic>
          <a:graphicData uri="http://schemas.openxmlformats.org/drawingml/2006/table">
            <a:tbl>
              <a:tblPr firstRow="1" bandRow="1">
                <a:tableStyleId>{8799B23B-EC83-4686-B30A-512413B5E67A}</a:tableStyleId>
              </a:tblPr>
              <a:tblGrid>
                <a:gridCol w="2628000">
                  <a:extLst>
                    <a:ext uri="{9D8B030D-6E8A-4147-A177-3AD203B41FA5}">
                      <a16:colId xmlns:a16="http://schemas.microsoft.com/office/drawing/2014/main" val="2113801669"/>
                    </a:ext>
                  </a:extLst>
                </a:gridCol>
                <a:gridCol w="1332000">
                  <a:extLst>
                    <a:ext uri="{9D8B030D-6E8A-4147-A177-3AD203B41FA5}">
                      <a16:colId xmlns:a16="http://schemas.microsoft.com/office/drawing/2014/main" val="536585159"/>
                    </a:ext>
                  </a:extLst>
                </a:gridCol>
                <a:gridCol w="1332000">
                  <a:extLst>
                    <a:ext uri="{9D8B030D-6E8A-4147-A177-3AD203B41FA5}">
                      <a16:colId xmlns:a16="http://schemas.microsoft.com/office/drawing/2014/main" val="3062135165"/>
                    </a:ext>
                  </a:extLst>
                </a:gridCol>
                <a:gridCol w="1332000">
                  <a:extLst>
                    <a:ext uri="{9D8B030D-6E8A-4147-A177-3AD203B41FA5}">
                      <a16:colId xmlns:a16="http://schemas.microsoft.com/office/drawing/2014/main" val="268077206"/>
                    </a:ext>
                  </a:extLst>
                </a:gridCol>
                <a:gridCol w="1332000">
                  <a:extLst>
                    <a:ext uri="{9D8B030D-6E8A-4147-A177-3AD203B41FA5}">
                      <a16:colId xmlns:a16="http://schemas.microsoft.com/office/drawing/2014/main" val="3227567264"/>
                    </a:ext>
                  </a:extLst>
                </a:gridCol>
              </a:tblGrid>
              <a:tr h="1152000">
                <a:tc>
                  <a:txBody>
                    <a:bodyPr/>
                    <a:lstStyle/>
                    <a:p>
                      <a:pPr algn="ctr"/>
                      <a:r>
                        <a:rPr lang="es-MX" sz="1500" kern="1200" dirty="0">
                          <a:solidFill>
                            <a:schemeClr val="tx1">
                              <a:lumMod val="85000"/>
                              <a:lumOff val="15000"/>
                            </a:schemeClr>
                          </a:solidFill>
                          <a:latin typeface="+mn-lt"/>
                          <a:ea typeface="+mj-ea"/>
                          <a:cs typeface="+mj-cs"/>
                        </a:rPr>
                        <a:t>¿Cuántos cuartos tiene en total esta vivienda, </a:t>
                      </a:r>
                    </a:p>
                    <a:p>
                      <a:pPr algn="ctr"/>
                      <a:r>
                        <a:rPr lang="es-MX" sz="1500" kern="1200" dirty="0">
                          <a:solidFill>
                            <a:schemeClr val="tx1">
                              <a:lumMod val="85000"/>
                              <a:lumOff val="15000"/>
                            </a:schemeClr>
                          </a:solidFill>
                          <a:latin typeface="+mn-lt"/>
                          <a:ea typeface="+mj-ea"/>
                          <a:cs typeface="+mj-cs"/>
                        </a:rPr>
                        <a:t>contando la cocina? </a:t>
                      </a:r>
                    </a:p>
                    <a:p>
                      <a:pPr algn="ctr"/>
                      <a:r>
                        <a:rPr lang="es-MX" sz="1200" kern="1200" dirty="0">
                          <a:solidFill>
                            <a:schemeClr val="tx1">
                              <a:lumMod val="85000"/>
                              <a:lumOff val="15000"/>
                            </a:schemeClr>
                          </a:solidFill>
                          <a:latin typeface="+mn-lt"/>
                          <a:ea typeface="+mj-ea"/>
                          <a:cs typeface="+mj-cs"/>
                        </a:rPr>
                        <a:t>(no cuente pasillos ni baños)  </a:t>
                      </a:r>
                    </a:p>
                  </a:txBody>
                  <a:tcPr anchor="ctr">
                    <a:noFill/>
                  </a:tcPr>
                </a:tc>
                <a:tc>
                  <a:txBody>
                    <a:bodyPr/>
                    <a:lstStyle/>
                    <a:p>
                      <a:pPr algn="ctr"/>
                      <a:r>
                        <a:rPr lang="es-ES" sz="1800" b="1" dirty="0">
                          <a:solidFill>
                            <a:schemeClr val="bg1"/>
                          </a:solidFill>
                          <a:effectLst/>
                          <a:latin typeface="Calibri" panose="020F0502020204030204" pitchFamily="34" charset="0"/>
                          <a:ea typeface="Calibri" panose="020F0502020204030204" pitchFamily="34" charset="0"/>
                        </a:rPr>
                        <a:t>EBH </a:t>
                      </a:r>
                    </a:p>
                    <a:p>
                      <a:pPr algn="ctr"/>
                      <a:r>
                        <a:rPr lang="es-ES" sz="1800" b="1" dirty="0">
                          <a:solidFill>
                            <a:schemeClr val="bg1"/>
                          </a:solidFill>
                          <a:effectLst/>
                          <a:latin typeface="Calibri" panose="020F0502020204030204" pitchFamily="34" charset="0"/>
                          <a:ea typeface="Calibri" panose="020F0502020204030204" pitchFamily="34" charset="0"/>
                        </a:rPr>
                        <a:t>2024</a:t>
                      </a:r>
                      <a:endParaRPr lang="es-MX" sz="1800" dirty="0">
                        <a:solidFill>
                          <a:schemeClr val="bg1"/>
                        </a:solidFill>
                        <a:effectLst/>
                        <a:latin typeface="Calibri" panose="020F0502020204030204" pitchFamily="34" charset="0"/>
                        <a:ea typeface="Calibri" panose="020F0502020204030204" pitchFamily="34" charset="0"/>
                      </a:endParaRPr>
                    </a:p>
                  </a:txBody>
                  <a:tcPr marL="68580" marR="68580" marT="0" marB="0" anchor="ctr">
                    <a:solidFill>
                      <a:schemeClr val="bg2">
                        <a:lumMod val="10000"/>
                      </a:schemeClr>
                    </a:solidFill>
                  </a:tcPr>
                </a:tc>
                <a:tc>
                  <a:txBody>
                    <a:bodyPr/>
                    <a:lstStyle/>
                    <a:p>
                      <a:pPr algn="ctr"/>
                      <a:r>
                        <a:rPr lang="es-ES" sz="1800" b="1" dirty="0">
                          <a:solidFill>
                            <a:schemeClr val="bg1"/>
                          </a:solidFill>
                          <a:effectLst/>
                          <a:latin typeface="Calibri" panose="020F0502020204030204" pitchFamily="34" charset="0"/>
                          <a:ea typeface="Calibri" panose="020F0502020204030204" pitchFamily="34" charset="0"/>
                        </a:rPr>
                        <a:t>EBH </a:t>
                      </a:r>
                    </a:p>
                    <a:p>
                      <a:pPr algn="ctr"/>
                      <a:r>
                        <a:rPr lang="es-ES" sz="1800" b="1" dirty="0">
                          <a:solidFill>
                            <a:schemeClr val="bg1"/>
                          </a:solidFill>
                          <a:effectLst/>
                          <a:latin typeface="Calibri" panose="020F0502020204030204" pitchFamily="34" charset="0"/>
                          <a:ea typeface="Calibri" panose="020F0502020204030204" pitchFamily="34" charset="0"/>
                        </a:rPr>
                        <a:t> 2021</a:t>
                      </a:r>
                      <a:endParaRPr lang="es-MX" sz="1800" dirty="0">
                        <a:solidFill>
                          <a:schemeClr val="bg1"/>
                        </a:solidFill>
                        <a:effectLst/>
                        <a:latin typeface="Calibri" panose="020F0502020204030204" pitchFamily="34" charset="0"/>
                        <a:ea typeface="Calibri" panose="020F0502020204030204" pitchFamily="34" charset="0"/>
                      </a:endParaRPr>
                    </a:p>
                  </a:txBody>
                  <a:tcPr marL="68580" marR="68580" marT="0" marB="0" anchor="ctr">
                    <a:solidFill>
                      <a:schemeClr val="bg2">
                        <a:lumMod val="10000"/>
                      </a:schemeClr>
                    </a:solidFill>
                  </a:tcPr>
                </a:tc>
                <a:tc>
                  <a:txBody>
                    <a:bodyPr/>
                    <a:lstStyle/>
                    <a:p>
                      <a:pPr algn="ctr"/>
                      <a:r>
                        <a:rPr lang="es-MX" sz="1800" dirty="0">
                          <a:solidFill>
                            <a:schemeClr val="bg1"/>
                          </a:solidFill>
                          <a:effectLst/>
                          <a:latin typeface="Calibri" panose="020F0502020204030204" pitchFamily="34" charset="0"/>
                          <a:ea typeface="Calibri" panose="020F0502020204030204" pitchFamily="34" charset="0"/>
                        </a:rPr>
                        <a:t>ENCUBOS 2019</a:t>
                      </a:r>
                    </a:p>
                  </a:txBody>
                  <a:tcPr marL="68580" marR="68580" marT="0" marB="0" anchor="ctr">
                    <a:solidFill>
                      <a:schemeClr val="bg2">
                        <a:lumMod val="10000"/>
                      </a:schemeClr>
                    </a:solidFill>
                  </a:tcPr>
                </a:tc>
                <a:tc>
                  <a:txBody>
                    <a:bodyPr/>
                    <a:lstStyle/>
                    <a:p>
                      <a:pPr algn="ctr"/>
                      <a:r>
                        <a:rPr lang="es-MX" sz="1800" dirty="0">
                          <a:solidFill>
                            <a:schemeClr val="bg1"/>
                          </a:solidFill>
                          <a:effectLst/>
                          <a:latin typeface="Calibri" panose="020F0502020204030204" pitchFamily="34" charset="0"/>
                          <a:ea typeface="Calibri" panose="020F0502020204030204" pitchFamily="34" charset="0"/>
                        </a:rPr>
                        <a:t>ENCASB 2011</a:t>
                      </a:r>
                    </a:p>
                  </a:txBody>
                  <a:tcPr marL="68580" marR="68580" marT="0" marB="0" anchor="ctr">
                    <a:solidFill>
                      <a:schemeClr val="bg2">
                        <a:lumMod val="10000"/>
                      </a:schemeClr>
                    </a:solidFill>
                  </a:tcPr>
                </a:tc>
                <a:extLst>
                  <a:ext uri="{0D108BD9-81ED-4DB2-BD59-A6C34878D82A}">
                    <a16:rowId xmlns:a16="http://schemas.microsoft.com/office/drawing/2014/main" val="2464424806"/>
                  </a:ext>
                </a:extLst>
              </a:tr>
              <a:tr h="792000">
                <a:tc>
                  <a:txBody>
                    <a:bodyPr/>
                    <a:lstStyle/>
                    <a:p>
                      <a:pPr algn="ctr" fontAlgn="b"/>
                      <a:r>
                        <a:rPr lang="es-MX" sz="1600" b="1" kern="1200"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Ninguno</a:t>
                      </a:r>
                    </a:p>
                  </a:txBody>
                  <a:tcPr marL="9525" marR="9525" marT="9525" marB="0" anchor="ctr">
                    <a:solidFill>
                      <a:schemeClr val="bg2">
                        <a:lumMod val="10000"/>
                      </a:schemeClr>
                    </a:solidFill>
                  </a:tcPr>
                </a:tc>
                <a:tc>
                  <a:txBody>
                    <a:bodyPr/>
                    <a:lstStyle/>
                    <a:p>
                      <a:endParaRPr lang="es-MX" dirty="0"/>
                    </a:p>
                  </a:txBody>
                  <a:tcPr/>
                </a:tc>
                <a:tc>
                  <a:txBody>
                    <a:bodyPr/>
                    <a:lstStyle/>
                    <a:p>
                      <a:endParaRPr lang="es-MX" dirty="0"/>
                    </a:p>
                  </a:txBody>
                  <a:tcPr/>
                </a:tc>
                <a:tc>
                  <a:txBody>
                    <a:bodyPr/>
                    <a:lstStyle/>
                    <a:p>
                      <a:endParaRPr lang="es-MX" dirty="0"/>
                    </a:p>
                  </a:txBody>
                  <a:tcPr/>
                </a:tc>
                <a:tc>
                  <a:txBody>
                    <a:bodyPr/>
                    <a:lstStyle/>
                    <a:p>
                      <a:endParaRPr lang="es-MX" dirty="0"/>
                    </a:p>
                  </a:txBody>
                  <a:tcPr/>
                </a:tc>
                <a:extLst>
                  <a:ext uri="{0D108BD9-81ED-4DB2-BD59-A6C34878D82A}">
                    <a16:rowId xmlns:a16="http://schemas.microsoft.com/office/drawing/2014/main" val="1810970986"/>
                  </a:ext>
                </a:extLst>
              </a:tr>
              <a:tr h="792000">
                <a:tc>
                  <a:txBody>
                    <a:bodyPr/>
                    <a:lstStyle/>
                    <a:p>
                      <a:pPr algn="ctr" fontAlgn="b"/>
                      <a:r>
                        <a:rPr lang="es-MX" sz="1600" b="1" kern="1200"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Uno</a:t>
                      </a:r>
                    </a:p>
                  </a:txBody>
                  <a:tcPr marL="9525" marR="9525" marT="9525" marB="0" anchor="ctr">
                    <a:solidFill>
                      <a:schemeClr val="bg2">
                        <a:lumMod val="10000"/>
                      </a:schemeClr>
                    </a:solidFill>
                  </a:tcPr>
                </a:tc>
                <a:tc>
                  <a:txBody>
                    <a:bodyPr/>
                    <a:lstStyle/>
                    <a:p>
                      <a:endParaRPr lang="es-MX" dirty="0"/>
                    </a:p>
                  </a:txBody>
                  <a:tcPr/>
                </a:tc>
                <a:tc>
                  <a:txBody>
                    <a:bodyPr/>
                    <a:lstStyle/>
                    <a:p>
                      <a:endParaRPr lang="es-MX" dirty="0"/>
                    </a:p>
                  </a:txBody>
                  <a:tcPr/>
                </a:tc>
                <a:tc>
                  <a:txBody>
                    <a:bodyPr/>
                    <a:lstStyle/>
                    <a:p>
                      <a:endParaRPr lang="es-MX" dirty="0"/>
                    </a:p>
                  </a:txBody>
                  <a:tcPr/>
                </a:tc>
                <a:tc>
                  <a:txBody>
                    <a:bodyPr/>
                    <a:lstStyle/>
                    <a:p>
                      <a:endParaRPr lang="es-MX" dirty="0"/>
                    </a:p>
                  </a:txBody>
                  <a:tcPr/>
                </a:tc>
                <a:extLst>
                  <a:ext uri="{0D108BD9-81ED-4DB2-BD59-A6C34878D82A}">
                    <a16:rowId xmlns:a16="http://schemas.microsoft.com/office/drawing/2014/main" val="2497487136"/>
                  </a:ext>
                </a:extLst>
              </a:tr>
              <a:tr h="792000">
                <a:tc>
                  <a:txBody>
                    <a:bodyPr/>
                    <a:lstStyle/>
                    <a:p>
                      <a:pPr algn="ctr"/>
                      <a:r>
                        <a:rPr lang="es-ES" sz="1600" b="1"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Dos</a:t>
                      </a:r>
                      <a:endParaRPr lang="es-MX" sz="1600" b="1"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endParaRPr>
                    </a:p>
                  </a:txBody>
                  <a:tcPr marL="68580" marR="68580" marT="0" marB="0" anchor="ctr">
                    <a:solidFill>
                      <a:schemeClr val="bg2">
                        <a:lumMod val="10000"/>
                      </a:schemeClr>
                    </a:solidFill>
                  </a:tcPr>
                </a:tc>
                <a:tc>
                  <a:txBody>
                    <a:bodyPr/>
                    <a:lstStyle/>
                    <a:p>
                      <a:endParaRPr lang="es-MX" dirty="0"/>
                    </a:p>
                  </a:txBody>
                  <a:tcPr/>
                </a:tc>
                <a:tc>
                  <a:txBody>
                    <a:bodyPr/>
                    <a:lstStyle/>
                    <a:p>
                      <a:endParaRPr lang="es-MX" dirty="0"/>
                    </a:p>
                  </a:txBody>
                  <a:tcPr>
                    <a:solidFill>
                      <a:schemeClr val="accent3">
                        <a:lumMod val="20000"/>
                        <a:lumOff val="80000"/>
                      </a:schemeClr>
                    </a:solidFill>
                  </a:tcPr>
                </a:tc>
                <a:tc>
                  <a:txBody>
                    <a:bodyPr/>
                    <a:lstStyle/>
                    <a:p>
                      <a:endParaRPr lang="es-MX" dirty="0"/>
                    </a:p>
                  </a:txBody>
                  <a:tcPr/>
                </a:tc>
                <a:tc>
                  <a:txBody>
                    <a:bodyPr/>
                    <a:lstStyle/>
                    <a:p>
                      <a:endParaRPr lang="es-MX" dirty="0"/>
                    </a:p>
                  </a:txBody>
                  <a:tcPr/>
                </a:tc>
                <a:extLst>
                  <a:ext uri="{0D108BD9-81ED-4DB2-BD59-A6C34878D82A}">
                    <a16:rowId xmlns:a16="http://schemas.microsoft.com/office/drawing/2014/main" val="2662115267"/>
                  </a:ext>
                </a:extLst>
              </a:tr>
              <a:tr h="792000">
                <a:tc>
                  <a:txBody>
                    <a:bodyPr/>
                    <a:lstStyle/>
                    <a:p>
                      <a:pPr algn="ctr" fontAlgn="b"/>
                      <a:r>
                        <a:rPr lang="es-MX" sz="1600" b="1" kern="1200"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Tres</a:t>
                      </a:r>
                    </a:p>
                  </a:txBody>
                  <a:tcPr marL="9525" marR="9525" marT="9525" marB="0" anchor="ctr">
                    <a:solidFill>
                      <a:schemeClr val="bg2">
                        <a:lumMod val="10000"/>
                      </a:schemeClr>
                    </a:solidFill>
                  </a:tcPr>
                </a:tc>
                <a:tc>
                  <a:txBody>
                    <a:bodyPr/>
                    <a:lstStyle/>
                    <a:p>
                      <a:endParaRPr lang="es-MX" dirty="0"/>
                    </a:p>
                  </a:txBody>
                  <a:tcPr/>
                </a:tc>
                <a:tc>
                  <a:txBody>
                    <a:bodyPr/>
                    <a:lstStyle/>
                    <a:p>
                      <a:endParaRPr lang="es-MX" dirty="0"/>
                    </a:p>
                  </a:txBody>
                  <a:tcPr>
                    <a:noFill/>
                  </a:tcPr>
                </a:tc>
                <a:tc>
                  <a:txBody>
                    <a:bodyPr/>
                    <a:lstStyle/>
                    <a:p>
                      <a:endParaRPr lang="es-MX" dirty="0"/>
                    </a:p>
                  </a:txBody>
                  <a:tcPr/>
                </a:tc>
                <a:tc>
                  <a:txBody>
                    <a:bodyPr/>
                    <a:lstStyle/>
                    <a:p>
                      <a:endParaRPr lang="es-MX" dirty="0"/>
                    </a:p>
                  </a:txBody>
                  <a:tcPr/>
                </a:tc>
                <a:extLst>
                  <a:ext uri="{0D108BD9-81ED-4DB2-BD59-A6C34878D82A}">
                    <a16:rowId xmlns:a16="http://schemas.microsoft.com/office/drawing/2014/main" val="2323141601"/>
                  </a:ext>
                </a:extLst>
              </a:tr>
              <a:tr h="792000">
                <a:tc>
                  <a:txBody>
                    <a:bodyPr/>
                    <a:lstStyle/>
                    <a:p>
                      <a:pPr algn="ctr" fontAlgn="b"/>
                      <a:r>
                        <a:rPr lang="es-MX" sz="1600" b="1" kern="1200"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Cuatro o más</a:t>
                      </a:r>
                    </a:p>
                  </a:txBody>
                  <a:tcPr marL="9525" marR="9525" marT="9525" marB="0" anchor="ctr">
                    <a:solidFill>
                      <a:schemeClr val="bg2">
                        <a:lumMod val="10000"/>
                      </a:schemeClr>
                    </a:solidFill>
                  </a:tcPr>
                </a:tc>
                <a:tc>
                  <a:txBody>
                    <a:bodyPr/>
                    <a:lstStyle/>
                    <a:p>
                      <a:endParaRPr lang="es-MX" dirty="0"/>
                    </a:p>
                  </a:txBody>
                  <a:tcPr>
                    <a:solidFill>
                      <a:schemeClr val="accent3">
                        <a:alpha val="20000"/>
                      </a:schemeClr>
                    </a:solidFill>
                  </a:tcPr>
                </a:tc>
                <a:tc>
                  <a:txBody>
                    <a:bodyPr/>
                    <a:lstStyle/>
                    <a:p>
                      <a:endParaRPr lang="es-MX" dirty="0"/>
                    </a:p>
                  </a:txBody>
                  <a:tcPr>
                    <a:solidFill>
                      <a:schemeClr val="accent3">
                        <a:lumMod val="40000"/>
                        <a:lumOff val="60000"/>
                      </a:schemeClr>
                    </a:solidFill>
                  </a:tcPr>
                </a:tc>
                <a:tc>
                  <a:txBody>
                    <a:bodyPr/>
                    <a:lstStyle/>
                    <a:p>
                      <a:endParaRPr lang="es-MX" dirty="0"/>
                    </a:p>
                  </a:txBody>
                  <a:tcPr/>
                </a:tc>
                <a:tc>
                  <a:txBody>
                    <a:bodyPr/>
                    <a:lstStyle/>
                    <a:p>
                      <a:endParaRPr lang="es-MX" dirty="0"/>
                    </a:p>
                  </a:txBody>
                  <a:tcPr/>
                </a:tc>
                <a:extLst>
                  <a:ext uri="{0D108BD9-81ED-4DB2-BD59-A6C34878D82A}">
                    <a16:rowId xmlns:a16="http://schemas.microsoft.com/office/drawing/2014/main" val="4004308402"/>
                  </a:ext>
                </a:extLst>
              </a:tr>
            </a:tbl>
          </a:graphicData>
        </a:graphic>
      </p:graphicFrame>
      <p:graphicFrame>
        <p:nvGraphicFramePr>
          <p:cNvPr id="5" name="7 Marcador de contenido">
            <a:extLst>
              <a:ext uri="{FF2B5EF4-FFF2-40B4-BE49-F238E27FC236}">
                <a16:creationId xmlns:a16="http://schemas.microsoft.com/office/drawing/2014/main" id="{D1729323-C43E-C051-D860-6438F1362645}"/>
              </a:ext>
            </a:extLst>
          </p:cNvPr>
          <p:cNvGraphicFramePr>
            <a:graphicFrameLocks/>
          </p:cNvGraphicFramePr>
          <p:nvPr>
            <p:extLst>
              <p:ext uri="{D42A27DB-BD31-4B8C-83A1-F6EECF244321}">
                <p14:modId xmlns:p14="http://schemas.microsoft.com/office/powerpoint/2010/main" val="2894863987"/>
              </p:ext>
            </p:extLst>
          </p:nvPr>
        </p:nvGraphicFramePr>
        <p:xfrm>
          <a:off x="3144474" y="1682972"/>
          <a:ext cx="1731572" cy="4162229"/>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7" name="7 Marcador de contenido">
            <a:extLst>
              <a:ext uri="{FF2B5EF4-FFF2-40B4-BE49-F238E27FC236}">
                <a16:creationId xmlns:a16="http://schemas.microsoft.com/office/drawing/2014/main" id="{75FE9635-38E4-AE2B-56CB-5CCC64DB91D2}"/>
              </a:ext>
            </a:extLst>
          </p:cNvPr>
          <p:cNvGraphicFramePr>
            <a:graphicFrameLocks/>
          </p:cNvGraphicFramePr>
          <p:nvPr>
            <p:extLst>
              <p:ext uri="{D42A27DB-BD31-4B8C-83A1-F6EECF244321}">
                <p14:modId xmlns:p14="http://schemas.microsoft.com/office/powerpoint/2010/main" val="1719293168"/>
              </p:ext>
            </p:extLst>
          </p:nvPr>
        </p:nvGraphicFramePr>
        <p:xfrm>
          <a:off x="4458294" y="1682973"/>
          <a:ext cx="1729855" cy="4162229"/>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0" name="7 Marcador de contenido">
            <a:extLst>
              <a:ext uri="{FF2B5EF4-FFF2-40B4-BE49-F238E27FC236}">
                <a16:creationId xmlns:a16="http://schemas.microsoft.com/office/drawing/2014/main" id="{AB6723D2-AECF-981F-CF0E-D35B9F38064B}"/>
              </a:ext>
            </a:extLst>
          </p:cNvPr>
          <p:cNvGraphicFramePr>
            <a:graphicFrameLocks/>
          </p:cNvGraphicFramePr>
          <p:nvPr>
            <p:extLst>
              <p:ext uri="{D42A27DB-BD31-4B8C-83A1-F6EECF244321}">
                <p14:modId xmlns:p14="http://schemas.microsoft.com/office/powerpoint/2010/main" val="4075502863"/>
              </p:ext>
            </p:extLst>
          </p:nvPr>
        </p:nvGraphicFramePr>
        <p:xfrm>
          <a:off x="5808260" y="1675303"/>
          <a:ext cx="1942712" cy="4162229"/>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1" name="7 Marcador de contenido">
            <a:extLst>
              <a:ext uri="{FF2B5EF4-FFF2-40B4-BE49-F238E27FC236}">
                <a16:creationId xmlns:a16="http://schemas.microsoft.com/office/drawing/2014/main" id="{C968255A-40D3-A12B-421E-DAE680EBAC8C}"/>
              </a:ext>
            </a:extLst>
          </p:cNvPr>
          <p:cNvGraphicFramePr>
            <a:graphicFrameLocks/>
          </p:cNvGraphicFramePr>
          <p:nvPr>
            <p:extLst>
              <p:ext uri="{D42A27DB-BD31-4B8C-83A1-F6EECF244321}">
                <p14:modId xmlns:p14="http://schemas.microsoft.com/office/powerpoint/2010/main" val="911274774"/>
              </p:ext>
            </p:extLst>
          </p:nvPr>
        </p:nvGraphicFramePr>
        <p:xfrm>
          <a:off x="7120363" y="1690644"/>
          <a:ext cx="1942712" cy="4162229"/>
        </p:xfrm>
        <a:graphic>
          <a:graphicData uri="http://schemas.openxmlformats.org/drawingml/2006/chart">
            <c:chart xmlns:c="http://schemas.openxmlformats.org/drawingml/2006/chart" xmlns:r="http://schemas.openxmlformats.org/officeDocument/2006/relationships" r:id="rId5"/>
          </a:graphicData>
        </a:graphic>
      </p:graphicFrame>
      <p:sp>
        <p:nvSpPr>
          <p:cNvPr id="8" name="CuadroTexto 7">
            <a:extLst>
              <a:ext uri="{FF2B5EF4-FFF2-40B4-BE49-F238E27FC236}">
                <a16:creationId xmlns:a16="http://schemas.microsoft.com/office/drawing/2014/main" id="{AAD60ACC-F5C5-7484-19AC-3759D5F50F95}"/>
              </a:ext>
            </a:extLst>
          </p:cNvPr>
          <p:cNvSpPr txBox="1"/>
          <p:nvPr/>
        </p:nvSpPr>
        <p:spPr>
          <a:xfrm>
            <a:off x="19017" y="6577799"/>
            <a:ext cx="8604899" cy="253916"/>
          </a:xfrm>
          <a:prstGeom prst="rect">
            <a:avLst/>
          </a:prstGeom>
          <a:noFill/>
        </p:spPr>
        <p:txBody>
          <a:bodyPr wrap="square" rtlCol="0" anchor="ctr">
            <a:spAutoFit/>
          </a:bodyPr>
          <a:lstStyle/>
          <a:p>
            <a:r>
              <a:rPr lang="es-MX" sz="1050" b="1" dirty="0">
                <a:solidFill>
                  <a:schemeClr val="tx1">
                    <a:lumMod val="65000"/>
                    <a:lumOff val="35000"/>
                  </a:schemeClr>
                </a:solidFill>
              </a:rPr>
              <a:t>PARAMETRIA; ENCUESTA CDMX / Del 24 de febrero al 14 de agosto de 2024.</a:t>
            </a:r>
          </a:p>
        </p:txBody>
      </p:sp>
    </p:spTree>
    <p:extLst>
      <p:ext uri="{BB962C8B-B14F-4D97-AF65-F5344CB8AC3E}">
        <p14:creationId xmlns:p14="http://schemas.microsoft.com/office/powerpoint/2010/main" val="100211705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a16="http://schemas.microsoft.com/office/drawing/2014/main" id="{C5F9901A-9EC0-923A-57CE-EDCB8CFE2216}"/>
              </a:ext>
            </a:extLst>
          </p:cNvPr>
          <p:cNvSpPr>
            <a:spLocks noGrp="1"/>
          </p:cNvSpPr>
          <p:nvPr>
            <p:ph type="body" sz="quarter" idx="13"/>
          </p:nvPr>
        </p:nvSpPr>
        <p:spPr/>
        <p:txBody>
          <a:bodyPr/>
          <a:lstStyle/>
          <a:p>
            <a:r>
              <a:rPr lang="es-MX" dirty="0"/>
              <a:t>CARACTERÍSTICAS DE LA VIVIENDA</a:t>
            </a:r>
          </a:p>
        </p:txBody>
      </p:sp>
      <p:sp>
        <p:nvSpPr>
          <p:cNvPr id="3" name="Marcador de número de diapositiva 2">
            <a:extLst>
              <a:ext uri="{FF2B5EF4-FFF2-40B4-BE49-F238E27FC236}">
                <a16:creationId xmlns:a16="http://schemas.microsoft.com/office/drawing/2014/main" id="{BAC63D65-F4A5-E9E4-3FF9-F7867D5C7C45}"/>
              </a:ext>
            </a:extLst>
          </p:cNvPr>
          <p:cNvSpPr>
            <a:spLocks noGrp="1"/>
          </p:cNvSpPr>
          <p:nvPr>
            <p:ph type="sldNum" sz="quarter" idx="12"/>
          </p:nvPr>
        </p:nvSpPr>
        <p:spPr/>
        <p:txBody>
          <a:bodyPr/>
          <a:lstStyle/>
          <a:p>
            <a:fld id="{B056FCF3-97EB-4DA5-BF7E-93EC395BEC37}" type="slidenum">
              <a:rPr lang="es-MX" smtClean="0"/>
              <a:pPr/>
              <a:t>16</a:t>
            </a:fld>
            <a:endParaRPr lang="es-MX" dirty="0"/>
          </a:p>
        </p:txBody>
      </p:sp>
      <p:graphicFrame>
        <p:nvGraphicFramePr>
          <p:cNvPr id="2" name="Tabla 1">
            <a:extLst>
              <a:ext uri="{FF2B5EF4-FFF2-40B4-BE49-F238E27FC236}">
                <a16:creationId xmlns:a16="http://schemas.microsoft.com/office/drawing/2014/main" id="{7BB36A02-072C-17F7-C150-B481955CF4B5}"/>
              </a:ext>
            </a:extLst>
          </p:cNvPr>
          <p:cNvGraphicFramePr>
            <a:graphicFrameLocks noGrp="1"/>
          </p:cNvGraphicFramePr>
          <p:nvPr>
            <p:extLst>
              <p:ext uri="{D42A27DB-BD31-4B8C-83A1-F6EECF244321}">
                <p14:modId xmlns:p14="http://schemas.microsoft.com/office/powerpoint/2010/main" val="1311183820"/>
              </p:ext>
            </p:extLst>
          </p:nvPr>
        </p:nvGraphicFramePr>
        <p:xfrm>
          <a:off x="1237299" y="873000"/>
          <a:ext cx="7128000" cy="5292000"/>
        </p:xfrm>
        <a:graphic>
          <a:graphicData uri="http://schemas.openxmlformats.org/drawingml/2006/table">
            <a:tbl>
              <a:tblPr firstRow="1" bandRow="1">
                <a:tableStyleId>{8799B23B-EC83-4686-B30A-512413B5E67A}</a:tableStyleId>
              </a:tblPr>
              <a:tblGrid>
                <a:gridCol w="2592000">
                  <a:extLst>
                    <a:ext uri="{9D8B030D-6E8A-4147-A177-3AD203B41FA5}">
                      <a16:colId xmlns:a16="http://schemas.microsoft.com/office/drawing/2014/main" val="2113801669"/>
                    </a:ext>
                  </a:extLst>
                </a:gridCol>
                <a:gridCol w="1512000">
                  <a:extLst>
                    <a:ext uri="{9D8B030D-6E8A-4147-A177-3AD203B41FA5}">
                      <a16:colId xmlns:a16="http://schemas.microsoft.com/office/drawing/2014/main" val="536585159"/>
                    </a:ext>
                  </a:extLst>
                </a:gridCol>
                <a:gridCol w="1512000">
                  <a:extLst>
                    <a:ext uri="{9D8B030D-6E8A-4147-A177-3AD203B41FA5}">
                      <a16:colId xmlns:a16="http://schemas.microsoft.com/office/drawing/2014/main" val="3062135165"/>
                    </a:ext>
                  </a:extLst>
                </a:gridCol>
                <a:gridCol w="1512000">
                  <a:extLst>
                    <a:ext uri="{9D8B030D-6E8A-4147-A177-3AD203B41FA5}">
                      <a16:colId xmlns:a16="http://schemas.microsoft.com/office/drawing/2014/main" val="268077206"/>
                    </a:ext>
                  </a:extLst>
                </a:gridCol>
              </a:tblGrid>
              <a:tr h="1152000">
                <a:tc>
                  <a:txBody>
                    <a:bodyPr/>
                    <a:lstStyle/>
                    <a:p>
                      <a:pPr algn="ctr"/>
                      <a:r>
                        <a:rPr lang="es-MX" sz="1600" kern="1200" dirty="0">
                          <a:solidFill>
                            <a:schemeClr val="tx1">
                              <a:lumMod val="85000"/>
                              <a:lumOff val="15000"/>
                            </a:schemeClr>
                          </a:solidFill>
                          <a:latin typeface="+mn-lt"/>
                          <a:ea typeface="+mj-ea"/>
                          <a:cs typeface="+mj-cs"/>
                        </a:rPr>
                        <a:t>Del total de cuartos de su vivienda ¿Cuántos cuartos tienen ventanas? </a:t>
                      </a:r>
                    </a:p>
                    <a:p>
                      <a:pPr algn="ctr"/>
                      <a:r>
                        <a:rPr lang="es-MX" sz="1400" kern="1200" dirty="0">
                          <a:solidFill>
                            <a:schemeClr val="tx1">
                              <a:lumMod val="85000"/>
                              <a:lumOff val="15000"/>
                            </a:schemeClr>
                          </a:solidFill>
                          <a:latin typeface="+mn-lt"/>
                          <a:ea typeface="+mj-ea"/>
                          <a:cs typeface="+mj-cs"/>
                        </a:rPr>
                        <a:t>(incluyendo cocina) </a:t>
                      </a:r>
                      <a:endParaRPr lang="es-MX" sz="1600" kern="1200" dirty="0">
                        <a:solidFill>
                          <a:schemeClr val="tx1">
                            <a:lumMod val="85000"/>
                            <a:lumOff val="15000"/>
                          </a:schemeClr>
                        </a:solidFill>
                        <a:latin typeface="+mn-lt"/>
                        <a:ea typeface="+mj-ea"/>
                        <a:cs typeface="+mj-cs"/>
                      </a:endParaRPr>
                    </a:p>
                  </a:txBody>
                  <a:tcPr anchor="ctr">
                    <a:noFill/>
                  </a:tcPr>
                </a:tc>
                <a:tc>
                  <a:txBody>
                    <a:bodyPr/>
                    <a:lstStyle/>
                    <a:p>
                      <a:pPr algn="ctr"/>
                      <a:r>
                        <a:rPr lang="es-ES" sz="1800" b="1" dirty="0">
                          <a:solidFill>
                            <a:schemeClr val="bg1"/>
                          </a:solidFill>
                          <a:effectLst/>
                          <a:latin typeface="Calibri" panose="020F0502020204030204" pitchFamily="34" charset="0"/>
                          <a:ea typeface="Calibri" panose="020F0502020204030204" pitchFamily="34" charset="0"/>
                        </a:rPr>
                        <a:t>EBH </a:t>
                      </a:r>
                    </a:p>
                    <a:p>
                      <a:pPr algn="ctr"/>
                      <a:r>
                        <a:rPr lang="es-ES" sz="1800" b="1" dirty="0">
                          <a:solidFill>
                            <a:schemeClr val="bg1"/>
                          </a:solidFill>
                          <a:effectLst/>
                          <a:latin typeface="Calibri" panose="020F0502020204030204" pitchFamily="34" charset="0"/>
                          <a:ea typeface="Calibri" panose="020F0502020204030204" pitchFamily="34" charset="0"/>
                        </a:rPr>
                        <a:t>2024</a:t>
                      </a:r>
                      <a:endParaRPr lang="es-MX" sz="1800" dirty="0">
                        <a:solidFill>
                          <a:schemeClr val="bg1"/>
                        </a:solidFill>
                        <a:effectLst/>
                        <a:latin typeface="Calibri" panose="020F0502020204030204" pitchFamily="34" charset="0"/>
                        <a:ea typeface="Calibri" panose="020F0502020204030204" pitchFamily="34" charset="0"/>
                      </a:endParaRPr>
                    </a:p>
                  </a:txBody>
                  <a:tcPr marL="68580" marR="68580" marT="0" marB="0" anchor="ctr">
                    <a:solidFill>
                      <a:schemeClr val="bg2">
                        <a:lumMod val="10000"/>
                      </a:schemeClr>
                    </a:solidFill>
                  </a:tcPr>
                </a:tc>
                <a:tc>
                  <a:txBody>
                    <a:bodyPr/>
                    <a:lstStyle/>
                    <a:p>
                      <a:pPr algn="ctr"/>
                      <a:r>
                        <a:rPr lang="es-ES" sz="1800" b="1" dirty="0">
                          <a:solidFill>
                            <a:schemeClr val="bg1"/>
                          </a:solidFill>
                          <a:effectLst/>
                          <a:latin typeface="Calibri" panose="020F0502020204030204" pitchFamily="34" charset="0"/>
                          <a:ea typeface="Calibri" panose="020F0502020204030204" pitchFamily="34" charset="0"/>
                        </a:rPr>
                        <a:t>ENCUBOS 2019</a:t>
                      </a:r>
                      <a:endParaRPr lang="es-MX" sz="1800" dirty="0">
                        <a:solidFill>
                          <a:schemeClr val="bg1"/>
                        </a:solidFill>
                        <a:effectLst/>
                        <a:latin typeface="Calibri" panose="020F0502020204030204" pitchFamily="34" charset="0"/>
                        <a:ea typeface="Calibri" panose="020F0502020204030204" pitchFamily="34" charset="0"/>
                      </a:endParaRPr>
                    </a:p>
                  </a:txBody>
                  <a:tcPr marL="68580" marR="68580" marT="0" marB="0" anchor="ctr">
                    <a:solidFill>
                      <a:schemeClr val="bg2">
                        <a:lumMod val="10000"/>
                      </a:schemeClr>
                    </a:solidFill>
                  </a:tcPr>
                </a:tc>
                <a:tc>
                  <a:txBody>
                    <a:bodyPr/>
                    <a:lstStyle/>
                    <a:p>
                      <a:pPr algn="ctr"/>
                      <a:r>
                        <a:rPr lang="es-MX" sz="1800" dirty="0">
                          <a:solidFill>
                            <a:schemeClr val="bg1"/>
                          </a:solidFill>
                          <a:effectLst/>
                          <a:latin typeface="Calibri" panose="020F0502020204030204" pitchFamily="34" charset="0"/>
                          <a:ea typeface="Calibri" panose="020F0502020204030204" pitchFamily="34" charset="0"/>
                        </a:rPr>
                        <a:t>ENCASB </a:t>
                      </a:r>
                    </a:p>
                    <a:p>
                      <a:pPr algn="ctr"/>
                      <a:r>
                        <a:rPr lang="es-MX" sz="1800" dirty="0">
                          <a:solidFill>
                            <a:schemeClr val="bg1"/>
                          </a:solidFill>
                          <a:effectLst/>
                          <a:latin typeface="Calibri" panose="020F0502020204030204" pitchFamily="34" charset="0"/>
                          <a:ea typeface="Calibri" panose="020F0502020204030204" pitchFamily="34" charset="0"/>
                        </a:rPr>
                        <a:t>2011</a:t>
                      </a:r>
                    </a:p>
                  </a:txBody>
                  <a:tcPr marL="68580" marR="68580" marT="0" marB="0" anchor="ctr">
                    <a:solidFill>
                      <a:schemeClr val="bg2">
                        <a:lumMod val="10000"/>
                      </a:schemeClr>
                    </a:solidFill>
                  </a:tcPr>
                </a:tc>
                <a:extLst>
                  <a:ext uri="{0D108BD9-81ED-4DB2-BD59-A6C34878D82A}">
                    <a16:rowId xmlns:a16="http://schemas.microsoft.com/office/drawing/2014/main" val="2464424806"/>
                  </a:ext>
                </a:extLst>
              </a:tr>
              <a:tr h="828000">
                <a:tc>
                  <a:txBody>
                    <a:bodyPr/>
                    <a:lstStyle/>
                    <a:p>
                      <a:pPr algn="ctr" fontAlgn="b"/>
                      <a:r>
                        <a:rPr lang="es-MX" sz="1600" b="1" kern="1200"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Ninguno</a:t>
                      </a:r>
                    </a:p>
                  </a:txBody>
                  <a:tcPr marL="9525" marR="9525" marT="9525" marB="0" anchor="ctr">
                    <a:solidFill>
                      <a:schemeClr val="bg2">
                        <a:lumMod val="10000"/>
                      </a:schemeClr>
                    </a:solidFill>
                  </a:tcPr>
                </a:tc>
                <a:tc>
                  <a:txBody>
                    <a:bodyPr/>
                    <a:lstStyle/>
                    <a:p>
                      <a:endParaRPr lang="es-MX" dirty="0"/>
                    </a:p>
                  </a:txBody>
                  <a:tcPr/>
                </a:tc>
                <a:tc>
                  <a:txBody>
                    <a:bodyPr/>
                    <a:lstStyle/>
                    <a:p>
                      <a:endParaRPr lang="es-MX" dirty="0"/>
                    </a:p>
                  </a:txBody>
                  <a:tcPr/>
                </a:tc>
                <a:tc>
                  <a:txBody>
                    <a:bodyPr/>
                    <a:lstStyle/>
                    <a:p>
                      <a:endParaRPr lang="es-MX" dirty="0"/>
                    </a:p>
                  </a:txBody>
                  <a:tcPr/>
                </a:tc>
                <a:extLst>
                  <a:ext uri="{0D108BD9-81ED-4DB2-BD59-A6C34878D82A}">
                    <a16:rowId xmlns:a16="http://schemas.microsoft.com/office/drawing/2014/main" val="1810970986"/>
                  </a:ext>
                </a:extLst>
              </a:tr>
              <a:tr h="828000">
                <a:tc>
                  <a:txBody>
                    <a:bodyPr/>
                    <a:lstStyle/>
                    <a:p>
                      <a:pPr algn="ctr" fontAlgn="b"/>
                      <a:r>
                        <a:rPr lang="es-MX" sz="1600" b="1" kern="1200"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Uno</a:t>
                      </a:r>
                    </a:p>
                  </a:txBody>
                  <a:tcPr marL="9525" marR="9525" marT="9525" marB="0" anchor="ctr">
                    <a:solidFill>
                      <a:schemeClr val="bg2">
                        <a:lumMod val="10000"/>
                      </a:schemeClr>
                    </a:solidFill>
                  </a:tcPr>
                </a:tc>
                <a:tc>
                  <a:txBody>
                    <a:bodyPr/>
                    <a:lstStyle/>
                    <a:p>
                      <a:endParaRPr lang="es-MX" dirty="0"/>
                    </a:p>
                  </a:txBody>
                  <a:tcPr/>
                </a:tc>
                <a:tc>
                  <a:txBody>
                    <a:bodyPr/>
                    <a:lstStyle/>
                    <a:p>
                      <a:endParaRPr lang="es-MX" dirty="0"/>
                    </a:p>
                  </a:txBody>
                  <a:tcPr/>
                </a:tc>
                <a:tc>
                  <a:txBody>
                    <a:bodyPr/>
                    <a:lstStyle/>
                    <a:p>
                      <a:endParaRPr lang="es-MX" dirty="0"/>
                    </a:p>
                  </a:txBody>
                  <a:tcPr/>
                </a:tc>
                <a:extLst>
                  <a:ext uri="{0D108BD9-81ED-4DB2-BD59-A6C34878D82A}">
                    <a16:rowId xmlns:a16="http://schemas.microsoft.com/office/drawing/2014/main" val="2497487136"/>
                  </a:ext>
                </a:extLst>
              </a:tr>
              <a:tr h="828000">
                <a:tc>
                  <a:txBody>
                    <a:bodyPr/>
                    <a:lstStyle/>
                    <a:p>
                      <a:pPr algn="ctr"/>
                      <a:r>
                        <a:rPr lang="es-ES" sz="1600"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Dos</a:t>
                      </a:r>
                      <a:endParaRPr lang="es-MX" sz="1600" dirty="0">
                        <a:solidFill>
                          <a:schemeClr val="bg1"/>
                        </a:solidFill>
                        <a:effectLst/>
                        <a:latin typeface="Calibri" panose="020F0502020204030204" pitchFamily="34" charset="0"/>
                        <a:ea typeface="Calibri" panose="020F0502020204030204" pitchFamily="34" charset="0"/>
                      </a:endParaRPr>
                    </a:p>
                  </a:txBody>
                  <a:tcPr marL="68580" marR="68580" marT="0" marB="0" anchor="ctr">
                    <a:solidFill>
                      <a:schemeClr val="bg2">
                        <a:lumMod val="10000"/>
                      </a:schemeClr>
                    </a:solidFill>
                  </a:tcPr>
                </a:tc>
                <a:tc>
                  <a:txBody>
                    <a:bodyPr/>
                    <a:lstStyle/>
                    <a:p>
                      <a:endParaRPr lang="es-MX" dirty="0"/>
                    </a:p>
                  </a:txBody>
                  <a:tcPr/>
                </a:tc>
                <a:tc>
                  <a:txBody>
                    <a:bodyPr/>
                    <a:lstStyle/>
                    <a:p>
                      <a:endParaRPr lang="es-MX" dirty="0"/>
                    </a:p>
                  </a:txBody>
                  <a:tcPr>
                    <a:solidFill>
                      <a:schemeClr val="accent3">
                        <a:lumMod val="20000"/>
                        <a:lumOff val="80000"/>
                      </a:schemeClr>
                    </a:solidFill>
                  </a:tcPr>
                </a:tc>
                <a:tc>
                  <a:txBody>
                    <a:bodyPr/>
                    <a:lstStyle/>
                    <a:p>
                      <a:endParaRPr lang="es-MX" dirty="0"/>
                    </a:p>
                  </a:txBody>
                  <a:tcPr/>
                </a:tc>
                <a:extLst>
                  <a:ext uri="{0D108BD9-81ED-4DB2-BD59-A6C34878D82A}">
                    <a16:rowId xmlns:a16="http://schemas.microsoft.com/office/drawing/2014/main" val="2662115267"/>
                  </a:ext>
                </a:extLst>
              </a:tr>
              <a:tr h="828000">
                <a:tc>
                  <a:txBody>
                    <a:bodyPr/>
                    <a:lstStyle/>
                    <a:p>
                      <a:pPr algn="ctr" fontAlgn="b"/>
                      <a:r>
                        <a:rPr lang="es-MX" sz="1600" b="1" kern="1200"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Tres</a:t>
                      </a:r>
                    </a:p>
                  </a:txBody>
                  <a:tcPr marL="9525" marR="9525" marT="9525" marB="0" anchor="ctr">
                    <a:solidFill>
                      <a:schemeClr val="bg2">
                        <a:lumMod val="10000"/>
                      </a:schemeClr>
                    </a:solidFill>
                  </a:tcPr>
                </a:tc>
                <a:tc>
                  <a:txBody>
                    <a:bodyPr/>
                    <a:lstStyle/>
                    <a:p>
                      <a:endParaRPr lang="es-MX" dirty="0"/>
                    </a:p>
                  </a:txBody>
                  <a:tcPr/>
                </a:tc>
                <a:tc>
                  <a:txBody>
                    <a:bodyPr/>
                    <a:lstStyle/>
                    <a:p>
                      <a:endParaRPr lang="es-MX" dirty="0"/>
                    </a:p>
                  </a:txBody>
                  <a:tcPr>
                    <a:noFill/>
                  </a:tcPr>
                </a:tc>
                <a:tc>
                  <a:txBody>
                    <a:bodyPr/>
                    <a:lstStyle/>
                    <a:p>
                      <a:endParaRPr lang="es-MX" dirty="0"/>
                    </a:p>
                  </a:txBody>
                  <a:tcPr/>
                </a:tc>
                <a:extLst>
                  <a:ext uri="{0D108BD9-81ED-4DB2-BD59-A6C34878D82A}">
                    <a16:rowId xmlns:a16="http://schemas.microsoft.com/office/drawing/2014/main" val="2323141601"/>
                  </a:ext>
                </a:extLst>
              </a:tr>
              <a:tr h="828000">
                <a:tc>
                  <a:txBody>
                    <a:bodyPr/>
                    <a:lstStyle/>
                    <a:p>
                      <a:pPr algn="ctr" fontAlgn="b"/>
                      <a:r>
                        <a:rPr lang="es-MX" sz="1600" b="1" kern="1200"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Cuatro o más</a:t>
                      </a:r>
                    </a:p>
                  </a:txBody>
                  <a:tcPr marL="9525" marR="9525" marT="9525" marB="0" anchor="ctr">
                    <a:solidFill>
                      <a:schemeClr val="bg2">
                        <a:lumMod val="10000"/>
                      </a:schemeClr>
                    </a:solidFill>
                  </a:tcPr>
                </a:tc>
                <a:tc>
                  <a:txBody>
                    <a:bodyPr/>
                    <a:lstStyle/>
                    <a:p>
                      <a:endParaRPr lang="es-MX" dirty="0"/>
                    </a:p>
                  </a:txBody>
                  <a:tcPr>
                    <a:solidFill>
                      <a:schemeClr val="accent3">
                        <a:alpha val="20000"/>
                      </a:schemeClr>
                    </a:solidFill>
                  </a:tcPr>
                </a:tc>
                <a:tc>
                  <a:txBody>
                    <a:bodyPr/>
                    <a:lstStyle/>
                    <a:p>
                      <a:endParaRPr lang="es-MX" dirty="0"/>
                    </a:p>
                  </a:txBody>
                  <a:tcPr>
                    <a:solidFill>
                      <a:schemeClr val="accent3">
                        <a:lumMod val="40000"/>
                        <a:lumOff val="60000"/>
                      </a:schemeClr>
                    </a:solidFill>
                  </a:tcPr>
                </a:tc>
                <a:tc>
                  <a:txBody>
                    <a:bodyPr/>
                    <a:lstStyle/>
                    <a:p>
                      <a:endParaRPr lang="es-MX" dirty="0"/>
                    </a:p>
                  </a:txBody>
                  <a:tcPr/>
                </a:tc>
                <a:extLst>
                  <a:ext uri="{0D108BD9-81ED-4DB2-BD59-A6C34878D82A}">
                    <a16:rowId xmlns:a16="http://schemas.microsoft.com/office/drawing/2014/main" val="4004308402"/>
                  </a:ext>
                </a:extLst>
              </a:tr>
            </a:tbl>
          </a:graphicData>
        </a:graphic>
      </p:graphicFrame>
      <p:graphicFrame>
        <p:nvGraphicFramePr>
          <p:cNvPr id="5" name="7 Marcador de contenido">
            <a:extLst>
              <a:ext uri="{FF2B5EF4-FFF2-40B4-BE49-F238E27FC236}">
                <a16:creationId xmlns:a16="http://schemas.microsoft.com/office/drawing/2014/main" id="{D1729323-C43E-C051-D860-6438F1362645}"/>
              </a:ext>
            </a:extLst>
          </p:cNvPr>
          <p:cNvGraphicFramePr>
            <a:graphicFrameLocks/>
          </p:cNvGraphicFramePr>
          <p:nvPr>
            <p:extLst>
              <p:ext uri="{D42A27DB-BD31-4B8C-83A1-F6EECF244321}">
                <p14:modId xmlns:p14="http://schemas.microsoft.com/office/powerpoint/2010/main" val="3821713534"/>
              </p:ext>
            </p:extLst>
          </p:nvPr>
        </p:nvGraphicFramePr>
        <p:xfrm>
          <a:off x="3744026" y="2004989"/>
          <a:ext cx="1881501" cy="4357130"/>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6" name="7 Marcador de contenido">
            <a:extLst>
              <a:ext uri="{FF2B5EF4-FFF2-40B4-BE49-F238E27FC236}">
                <a16:creationId xmlns:a16="http://schemas.microsoft.com/office/drawing/2014/main" id="{5D02D0D8-6272-1279-744D-A60F39D9DA43}"/>
              </a:ext>
            </a:extLst>
          </p:cNvPr>
          <p:cNvGraphicFramePr>
            <a:graphicFrameLocks/>
          </p:cNvGraphicFramePr>
          <p:nvPr>
            <p:extLst>
              <p:ext uri="{D42A27DB-BD31-4B8C-83A1-F6EECF244321}">
                <p14:modId xmlns:p14="http://schemas.microsoft.com/office/powerpoint/2010/main" val="251523084"/>
              </p:ext>
            </p:extLst>
          </p:nvPr>
        </p:nvGraphicFramePr>
        <p:xfrm>
          <a:off x="5260617" y="2000426"/>
          <a:ext cx="2140548" cy="4361693"/>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8" name="7 Marcador de contenido">
            <a:extLst>
              <a:ext uri="{FF2B5EF4-FFF2-40B4-BE49-F238E27FC236}">
                <a16:creationId xmlns:a16="http://schemas.microsoft.com/office/drawing/2014/main" id="{97C18911-644F-10BA-A39B-73C0716FFAB2}"/>
              </a:ext>
            </a:extLst>
          </p:cNvPr>
          <p:cNvGraphicFramePr>
            <a:graphicFrameLocks/>
          </p:cNvGraphicFramePr>
          <p:nvPr>
            <p:extLst>
              <p:ext uri="{D42A27DB-BD31-4B8C-83A1-F6EECF244321}">
                <p14:modId xmlns:p14="http://schemas.microsoft.com/office/powerpoint/2010/main" val="2216042260"/>
              </p:ext>
            </p:extLst>
          </p:nvPr>
        </p:nvGraphicFramePr>
        <p:xfrm>
          <a:off x="6673466" y="2004863"/>
          <a:ext cx="2371481" cy="4361693"/>
        </p:xfrm>
        <a:graphic>
          <a:graphicData uri="http://schemas.openxmlformats.org/drawingml/2006/chart">
            <c:chart xmlns:c="http://schemas.openxmlformats.org/drawingml/2006/chart" xmlns:r="http://schemas.openxmlformats.org/officeDocument/2006/relationships" r:id="rId4"/>
          </a:graphicData>
        </a:graphic>
      </p:graphicFrame>
      <p:sp>
        <p:nvSpPr>
          <p:cNvPr id="9" name="CuadroTexto 8">
            <a:extLst>
              <a:ext uri="{FF2B5EF4-FFF2-40B4-BE49-F238E27FC236}">
                <a16:creationId xmlns:a16="http://schemas.microsoft.com/office/drawing/2014/main" id="{0C1ED3AC-576F-5CFC-E723-2D2065B921D7}"/>
              </a:ext>
            </a:extLst>
          </p:cNvPr>
          <p:cNvSpPr txBox="1"/>
          <p:nvPr/>
        </p:nvSpPr>
        <p:spPr>
          <a:xfrm>
            <a:off x="19017" y="6577799"/>
            <a:ext cx="8604899" cy="253916"/>
          </a:xfrm>
          <a:prstGeom prst="rect">
            <a:avLst/>
          </a:prstGeom>
          <a:noFill/>
        </p:spPr>
        <p:txBody>
          <a:bodyPr wrap="square" rtlCol="0" anchor="ctr">
            <a:spAutoFit/>
          </a:bodyPr>
          <a:lstStyle/>
          <a:p>
            <a:r>
              <a:rPr lang="es-MX" sz="1050" b="1" dirty="0">
                <a:solidFill>
                  <a:schemeClr val="tx1">
                    <a:lumMod val="65000"/>
                    <a:lumOff val="35000"/>
                  </a:schemeClr>
                </a:solidFill>
              </a:rPr>
              <a:t>PARAMETRIA; ENCUESTA CDMX / Del 24 de febrero al 14 de agosto de 2024.</a:t>
            </a:r>
          </a:p>
        </p:txBody>
      </p:sp>
    </p:spTree>
    <p:extLst>
      <p:ext uri="{BB962C8B-B14F-4D97-AF65-F5344CB8AC3E}">
        <p14:creationId xmlns:p14="http://schemas.microsoft.com/office/powerpoint/2010/main" val="358680419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a16="http://schemas.microsoft.com/office/drawing/2014/main" id="{C5F9901A-9EC0-923A-57CE-EDCB8CFE2216}"/>
              </a:ext>
            </a:extLst>
          </p:cNvPr>
          <p:cNvSpPr>
            <a:spLocks noGrp="1"/>
          </p:cNvSpPr>
          <p:nvPr>
            <p:ph type="body" sz="quarter" idx="13"/>
          </p:nvPr>
        </p:nvSpPr>
        <p:spPr/>
        <p:txBody>
          <a:bodyPr/>
          <a:lstStyle/>
          <a:p>
            <a:r>
              <a:rPr lang="es-MX" dirty="0"/>
              <a:t>CARACTERÍSTICAS DE LA VIVIENDA</a:t>
            </a:r>
          </a:p>
        </p:txBody>
      </p:sp>
      <p:sp>
        <p:nvSpPr>
          <p:cNvPr id="3" name="Marcador de número de diapositiva 2">
            <a:extLst>
              <a:ext uri="{FF2B5EF4-FFF2-40B4-BE49-F238E27FC236}">
                <a16:creationId xmlns:a16="http://schemas.microsoft.com/office/drawing/2014/main" id="{BAC63D65-F4A5-E9E4-3FF9-F7867D5C7C45}"/>
              </a:ext>
            </a:extLst>
          </p:cNvPr>
          <p:cNvSpPr>
            <a:spLocks noGrp="1"/>
          </p:cNvSpPr>
          <p:nvPr>
            <p:ph type="sldNum" sz="quarter" idx="12"/>
          </p:nvPr>
        </p:nvSpPr>
        <p:spPr/>
        <p:txBody>
          <a:bodyPr/>
          <a:lstStyle/>
          <a:p>
            <a:fld id="{B056FCF3-97EB-4DA5-BF7E-93EC395BEC37}" type="slidenum">
              <a:rPr lang="es-MX" smtClean="0"/>
              <a:pPr/>
              <a:t>17</a:t>
            </a:fld>
            <a:endParaRPr lang="es-MX" dirty="0"/>
          </a:p>
        </p:txBody>
      </p:sp>
      <p:graphicFrame>
        <p:nvGraphicFramePr>
          <p:cNvPr id="2" name="Tabla 1">
            <a:extLst>
              <a:ext uri="{FF2B5EF4-FFF2-40B4-BE49-F238E27FC236}">
                <a16:creationId xmlns:a16="http://schemas.microsoft.com/office/drawing/2014/main" id="{7BB36A02-072C-17F7-C150-B481955CF4B5}"/>
              </a:ext>
            </a:extLst>
          </p:cNvPr>
          <p:cNvGraphicFramePr>
            <a:graphicFrameLocks noGrp="1"/>
          </p:cNvGraphicFramePr>
          <p:nvPr>
            <p:extLst>
              <p:ext uri="{D42A27DB-BD31-4B8C-83A1-F6EECF244321}">
                <p14:modId xmlns:p14="http://schemas.microsoft.com/office/powerpoint/2010/main" val="846827622"/>
              </p:ext>
            </p:extLst>
          </p:nvPr>
        </p:nvGraphicFramePr>
        <p:xfrm>
          <a:off x="954000" y="433420"/>
          <a:ext cx="7236000" cy="5580000"/>
        </p:xfrm>
        <a:graphic>
          <a:graphicData uri="http://schemas.openxmlformats.org/drawingml/2006/table">
            <a:tbl>
              <a:tblPr firstRow="1" bandRow="1">
                <a:tableStyleId>{8799B23B-EC83-4686-B30A-512413B5E67A}</a:tableStyleId>
              </a:tblPr>
              <a:tblGrid>
                <a:gridCol w="2592000">
                  <a:extLst>
                    <a:ext uri="{9D8B030D-6E8A-4147-A177-3AD203B41FA5}">
                      <a16:colId xmlns:a16="http://schemas.microsoft.com/office/drawing/2014/main" val="2113801669"/>
                    </a:ext>
                  </a:extLst>
                </a:gridCol>
                <a:gridCol w="1548000">
                  <a:extLst>
                    <a:ext uri="{9D8B030D-6E8A-4147-A177-3AD203B41FA5}">
                      <a16:colId xmlns:a16="http://schemas.microsoft.com/office/drawing/2014/main" val="536585159"/>
                    </a:ext>
                  </a:extLst>
                </a:gridCol>
                <a:gridCol w="1693662">
                  <a:extLst>
                    <a:ext uri="{9D8B030D-6E8A-4147-A177-3AD203B41FA5}">
                      <a16:colId xmlns:a16="http://schemas.microsoft.com/office/drawing/2014/main" val="3062135165"/>
                    </a:ext>
                  </a:extLst>
                </a:gridCol>
                <a:gridCol w="1402338">
                  <a:extLst>
                    <a:ext uri="{9D8B030D-6E8A-4147-A177-3AD203B41FA5}">
                      <a16:colId xmlns:a16="http://schemas.microsoft.com/office/drawing/2014/main" val="268077206"/>
                    </a:ext>
                  </a:extLst>
                </a:gridCol>
              </a:tblGrid>
              <a:tr h="1044000">
                <a:tc>
                  <a:txBody>
                    <a:bodyPr/>
                    <a:lstStyle/>
                    <a:p>
                      <a:pPr algn="ctr"/>
                      <a:r>
                        <a:rPr lang="es-MX" sz="1600" kern="1200" dirty="0">
                          <a:solidFill>
                            <a:schemeClr val="tx1">
                              <a:lumMod val="85000"/>
                              <a:lumOff val="15000"/>
                            </a:schemeClr>
                          </a:solidFill>
                          <a:latin typeface="+mn-lt"/>
                          <a:ea typeface="+mj-ea"/>
                          <a:cs typeface="+mj-cs"/>
                        </a:rPr>
                        <a:t>¿De qué tipo de material son sus ventanas? </a:t>
                      </a:r>
                    </a:p>
                    <a:p>
                      <a:pPr marL="0" marR="0" lvl="0" indent="0" algn="ctr" defTabSz="914400" rtl="0" eaLnBrk="1" fontAlgn="auto" latinLnBrk="0" hangingPunct="1">
                        <a:lnSpc>
                          <a:spcPct val="100000"/>
                        </a:lnSpc>
                        <a:spcBef>
                          <a:spcPts val="0"/>
                        </a:spcBef>
                        <a:spcAft>
                          <a:spcPts val="0"/>
                        </a:spcAft>
                        <a:buClrTx/>
                        <a:buSzTx/>
                        <a:buFontTx/>
                        <a:buNone/>
                        <a:tabLst/>
                        <a:defRPr/>
                      </a:pPr>
                      <a:r>
                        <a:rPr lang="es-MX" sz="900" b="1" kern="1200" dirty="0">
                          <a:solidFill>
                            <a:schemeClr val="bg2">
                              <a:lumMod val="25000"/>
                            </a:schemeClr>
                          </a:solidFill>
                          <a:latin typeface="+mn-lt"/>
                          <a:ea typeface="+mn-ea"/>
                          <a:cs typeface="+mn-cs"/>
                        </a:rPr>
                        <a:t>(% sólo quienes tienen cuartos con ventanas)</a:t>
                      </a:r>
                      <a:endParaRPr lang="es-MX" sz="1600" kern="1200" dirty="0">
                        <a:solidFill>
                          <a:schemeClr val="tx1">
                            <a:lumMod val="85000"/>
                            <a:lumOff val="15000"/>
                          </a:schemeClr>
                        </a:solidFill>
                        <a:latin typeface="+mn-lt"/>
                        <a:ea typeface="+mj-ea"/>
                        <a:cs typeface="+mj-cs"/>
                      </a:endParaRPr>
                    </a:p>
                  </a:txBody>
                  <a:tcPr anchor="ctr">
                    <a:noFill/>
                  </a:tcPr>
                </a:tc>
                <a:tc>
                  <a:txBody>
                    <a:bodyPr/>
                    <a:lstStyle/>
                    <a:p>
                      <a:pPr algn="ctr"/>
                      <a:r>
                        <a:rPr lang="es-ES" sz="1800" b="1" dirty="0">
                          <a:solidFill>
                            <a:schemeClr val="bg1"/>
                          </a:solidFill>
                          <a:effectLst/>
                          <a:latin typeface="Calibri" panose="020F0502020204030204" pitchFamily="34" charset="0"/>
                          <a:ea typeface="Calibri" panose="020F0502020204030204" pitchFamily="34" charset="0"/>
                        </a:rPr>
                        <a:t>EBH </a:t>
                      </a:r>
                    </a:p>
                    <a:p>
                      <a:pPr algn="ctr"/>
                      <a:r>
                        <a:rPr lang="es-ES" sz="1800" b="1" dirty="0">
                          <a:solidFill>
                            <a:schemeClr val="bg1"/>
                          </a:solidFill>
                          <a:effectLst/>
                          <a:latin typeface="Calibri" panose="020F0502020204030204" pitchFamily="34" charset="0"/>
                          <a:ea typeface="Calibri" panose="020F0502020204030204" pitchFamily="34" charset="0"/>
                        </a:rPr>
                        <a:t>2024</a:t>
                      </a:r>
                      <a:endParaRPr lang="es-MX" sz="1800" dirty="0">
                        <a:solidFill>
                          <a:schemeClr val="bg1"/>
                        </a:solidFill>
                        <a:effectLst/>
                        <a:latin typeface="Calibri" panose="020F0502020204030204" pitchFamily="34" charset="0"/>
                        <a:ea typeface="Calibri" panose="020F0502020204030204" pitchFamily="34" charset="0"/>
                      </a:endParaRPr>
                    </a:p>
                  </a:txBody>
                  <a:tcPr marL="68580" marR="68580" marT="0" marB="0" anchor="ctr">
                    <a:solidFill>
                      <a:schemeClr val="bg2">
                        <a:lumMod val="10000"/>
                      </a:schemeClr>
                    </a:solidFill>
                  </a:tcPr>
                </a:tc>
                <a:tc>
                  <a:txBody>
                    <a:bodyPr/>
                    <a:lstStyle/>
                    <a:p>
                      <a:pPr algn="ctr"/>
                      <a:r>
                        <a:rPr lang="es-ES" sz="1800" b="1" dirty="0">
                          <a:solidFill>
                            <a:schemeClr val="bg1"/>
                          </a:solidFill>
                          <a:effectLst/>
                          <a:latin typeface="Calibri" panose="020F0502020204030204" pitchFamily="34" charset="0"/>
                          <a:ea typeface="Calibri" panose="020F0502020204030204" pitchFamily="34" charset="0"/>
                        </a:rPr>
                        <a:t>ENCUBOS 2019</a:t>
                      </a:r>
                      <a:endParaRPr lang="es-MX" sz="1800" dirty="0">
                        <a:solidFill>
                          <a:schemeClr val="bg1"/>
                        </a:solidFill>
                        <a:effectLst/>
                        <a:latin typeface="Calibri" panose="020F0502020204030204" pitchFamily="34" charset="0"/>
                        <a:ea typeface="Calibri" panose="020F0502020204030204" pitchFamily="34" charset="0"/>
                      </a:endParaRPr>
                    </a:p>
                  </a:txBody>
                  <a:tcPr marL="68580" marR="68580" marT="0" marB="0" anchor="ctr">
                    <a:solidFill>
                      <a:schemeClr val="bg2">
                        <a:lumMod val="10000"/>
                      </a:schemeClr>
                    </a:solidFill>
                  </a:tcPr>
                </a:tc>
                <a:tc>
                  <a:txBody>
                    <a:bodyPr/>
                    <a:lstStyle/>
                    <a:p>
                      <a:pPr algn="ctr"/>
                      <a:r>
                        <a:rPr lang="es-MX" sz="1800" dirty="0">
                          <a:solidFill>
                            <a:schemeClr val="bg1"/>
                          </a:solidFill>
                          <a:effectLst/>
                          <a:latin typeface="Calibri" panose="020F0502020204030204" pitchFamily="34" charset="0"/>
                          <a:ea typeface="Calibri" panose="020F0502020204030204" pitchFamily="34" charset="0"/>
                        </a:rPr>
                        <a:t>ENCASB </a:t>
                      </a:r>
                    </a:p>
                    <a:p>
                      <a:pPr algn="ctr"/>
                      <a:r>
                        <a:rPr lang="es-MX" sz="1800" dirty="0">
                          <a:solidFill>
                            <a:schemeClr val="bg1"/>
                          </a:solidFill>
                          <a:effectLst/>
                          <a:latin typeface="Calibri" panose="020F0502020204030204" pitchFamily="34" charset="0"/>
                          <a:ea typeface="Calibri" panose="020F0502020204030204" pitchFamily="34" charset="0"/>
                        </a:rPr>
                        <a:t>2011</a:t>
                      </a:r>
                    </a:p>
                  </a:txBody>
                  <a:tcPr marL="68580" marR="68580" marT="0" marB="0" anchor="ctr">
                    <a:solidFill>
                      <a:schemeClr val="bg2">
                        <a:lumMod val="10000"/>
                      </a:schemeClr>
                    </a:solidFill>
                  </a:tcPr>
                </a:tc>
                <a:extLst>
                  <a:ext uri="{0D108BD9-81ED-4DB2-BD59-A6C34878D82A}">
                    <a16:rowId xmlns:a16="http://schemas.microsoft.com/office/drawing/2014/main" val="2464424806"/>
                  </a:ext>
                </a:extLst>
              </a:tr>
              <a:tr h="756000">
                <a:tc>
                  <a:txBody>
                    <a:bodyPr/>
                    <a:lstStyle/>
                    <a:p>
                      <a:pPr algn="ctr" fontAlgn="b"/>
                      <a:r>
                        <a:rPr lang="es-MX" sz="1450" b="1" kern="1200"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 Plástico</a:t>
                      </a:r>
                    </a:p>
                  </a:txBody>
                  <a:tcPr marL="9525" marR="9525" marT="9525" marB="0" anchor="ctr">
                    <a:solidFill>
                      <a:schemeClr val="bg2">
                        <a:lumMod val="10000"/>
                      </a:schemeClr>
                    </a:solidFill>
                  </a:tcPr>
                </a:tc>
                <a:tc>
                  <a:txBody>
                    <a:bodyPr/>
                    <a:lstStyle/>
                    <a:p>
                      <a:endParaRPr lang="es-MX" dirty="0"/>
                    </a:p>
                  </a:txBody>
                  <a:tcPr/>
                </a:tc>
                <a:tc>
                  <a:txBody>
                    <a:bodyPr/>
                    <a:lstStyle/>
                    <a:p>
                      <a:endParaRPr lang="es-MX" dirty="0"/>
                    </a:p>
                  </a:txBody>
                  <a:tcPr/>
                </a:tc>
                <a:tc>
                  <a:txBody>
                    <a:bodyPr/>
                    <a:lstStyle/>
                    <a:p>
                      <a:endParaRPr lang="es-MX" dirty="0"/>
                    </a:p>
                  </a:txBody>
                  <a:tcPr/>
                </a:tc>
                <a:extLst>
                  <a:ext uri="{0D108BD9-81ED-4DB2-BD59-A6C34878D82A}">
                    <a16:rowId xmlns:a16="http://schemas.microsoft.com/office/drawing/2014/main" val="1810970986"/>
                  </a:ext>
                </a:extLst>
              </a:tr>
              <a:tr h="756000">
                <a:tc>
                  <a:txBody>
                    <a:bodyPr/>
                    <a:lstStyle/>
                    <a:p>
                      <a:pPr algn="ctr" fontAlgn="b"/>
                      <a:r>
                        <a:rPr lang="es-MX" sz="1450" b="1" kern="1200"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Madera o cartón</a:t>
                      </a:r>
                    </a:p>
                  </a:txBody>
                  <a:tcPr marL="9525" marR="9525" marT="9525" marB="0" anchor="ctr">
                    <a:solidFill>
                      <a:schemeClr val="bg2">
                        <a:lumMod val="10000"/>
                      </a:schemeClr>
                    </a:solidFill>
                  </a:tcPr>
                </a:tc>
                <a:tc>
                  <a:txBody>
                    <a:bodyPr/>
                    <a:lstStyle/>
                    <a:p>
                      <a:endParaRPr lang="es-MX" dirty="0"/>
                    </a:p>
                  </a:txBody>
                  <a:tcPr/>
                </a:tc>
                <a:tc>
                  <a:txBody>
                    <a:bodyPr/>
                    <a:lstStyle/>
                    <a:p>
                      <a:endParaRPr lang="es-MX" dirty="0"/>
                    </a:p>
                  </a:txBody>
                  <a:tcPr/>
                </a:tc>
                <a:tc>
                  <a:txBody>
                    <a:bodyPr/>
                    <a:lstStyle/>
                    <a:p>
                      <a:endParaRPr lang="es-MX" dirty="0"/>
                    </a:p>
                  </a:txBody>
                  <a:tcPr/>
                </a:tc>
                <a:extLst>
                  <a:ext uri="{0D108BD9-81ED-4DB2-BD59-A6C34878D82A}">
                    <a16:rowId xmlns:a16="http://schemas.microsoft.com/office/drawing/2014/main" val="2497487136"/>
                  </a:ext>
                </a:extLst>
              </a:tr>
              <a:tr h="756000">
                <a:tc>
                  <a:txBody>
                    <a:bodyPr/>
                    <a:lstStyle/>
                    <a:p>
                      <a:pPr algn="ctr"/>
                      <a:r>
                        <a:rPr lang="es-MX" sz="1450" b="1"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Algunas con plástico, madera</a:t>
                      </a:r>
                    </a:p>
                    <a:p>
                      <a:pPr algn="ctr"/>
                      <a:r>
                        <a:rPr lang="es-MX" sz="1450" b="1"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 o cartón y otras con vidrio</a:t>
                      </a:r>
                      <a:endParaRPr lang="es-MX" sz="1450" b="1"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endParaRPr>
                    </a:p>
                  </a:txBody>
                  <a:tcPr marL="68580" marR="68580" marT="0" marB="0" anchor="ctr">
                    <a:solidFill>
                      <a:schemeClr val="bg2">
                        <a:lumMod val="10000"/>
                      </a:schemeClr>
                    </a:solidFill>
                  </a:tcPr>
                </a:tc>
                <a:tc>
                  <a:txBody>
                    <a:bodyPr/>
                    <a:lstStyle/>
                    <a:p>
                      <a:endParaRPr lang="es-MX" dirty="0"/>
                    </a:p>
                  </a:txBody>
                  <a:tcPr/>
                </a:tc>
                <a:tc>
                  <a:txBody>
                    <a:bodyPr/>
                    <a:lstStyle/>
                    <a:p>
                      <a:endParaRPr lang="es-MX" dirty="0"/>
                    </a:p>
                  </a:txBody>
                  <a:tcPr>
                    <a:solidFill>
                      <a:schemeClr val="accent3">
                        <a:lumMod val="20000"/>
                        <a:lumOff val="80000"/>
                      </a:schemeClr>
                    </a:solidFill>
                  </a:tcPr>
                </a:tc>
                <a:tc>
                  <a:txBody>
                    <a:bodyPr/>
                    <a:lstStyle/>
                    <a:p>
                      <a:endParaRPr lang="es-MX" dirty="0"/>
                    </a:p>
                  </a:txBody>
                  <a:tcPr/>
                </a:tc>
                <a:extLst>
                  <a:ext uri="{0D108BD9-81ED-4DB2-BD59-A6C34878D82A}">
                    <a16:rowId xmlns:a16="http://schemas.microsoft.com/office/drawing/2014/main" val="2662115267"/>
                  </a:ext>
                </a:extLst>
              </a:tr>
              <a:tr h="756000">
                <a:tc>
                  <a:txBody>
                    <a:bodyPr/>
                    <a:lstStyle/>
                    <a:p>
                      <a:pPr algn="ctr" fontAlgn="b"/>
                      <a:r>
                        <a:rPr lang="es-MX" sz="1450" b="1" kern="1200"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Todas con vidrio en buen estado</a:t>
                      </a:r>
                    </a:p>
                  </a:txBody>
                  <a:tcPr marL="9525" marR="9525" marT="9525" marB="0" anchor="ctr">
                    <a:solidFill>
                      <a:schemeClr val="bg2">
                        <a:lumMod val="10000"/>
                      </a:schemeClr>
                    </a:solidFill>
                  </a:tcPr>
                </a:tc>
                <a:tc>
                  <a:txBody>
                    <a:bodyPr/>
                    <a:lstStyle/>
                    <a:p>
                      <a:endParaRPr lang="es-MX" dirty="0"/>
                    </a:p>
                  </a:txBody>
                  <a:tcPr/>
                </a:tc>
                <a:tc>
                  <a:txBody>
                    <a:bodyPr/>
                    <a:lstStyle/>
                    <a:p>
                      <a:endParaRPr lang="es-MX" dirty="0"/>
                    </a:p>
                  </a:txBody>
                  <a:tcPr>
                    <a:noFill/>
                  </a:tcPr>
                </a:tc>
                <a:tc>
                  <a:txBody>
                    <a:bodyPr/>
                    <a:lstStyle/>
                    <a:p>
                      <a:endParaRPr lang="es-MX" dirty="0"/>
                    </a:p>
                  </a:txBody>
                  <a:tcPr/>
                </a:tc>
                <a:extLst>
                  <a:ext uri="{0D108BD9-81ED-4DB2-BD59-A6C34878D82A}">
                    <a16:rowId xmlns:a16="http://schemas.microsoft.com/office/drawing/2014/main" val="2323141601"/>
                  </a:ext>
                </a:extLst>
              </a:tr>
              <a:tr h="756000">
                <a:tc>
                  <a:txBody>
                    <a:bodyPr/>
                    <a:lstStyle/>
                    <a:p>
                      <a:pPr algn="ctr" fontAlgn="b"/>
                      <a:r>
                        <a:rPr lang="es-MX" sz="1450" b="1" kern="1200"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Todas con vidrio, pero algunos rotos </a:t>
                      </a:r>
                    </a:p>
                  </a:txBody>
                  <a:tcPr marL="9525" marR="9525" marT="9525" marB="0" anchor="ctr">
                    <a:solidFill>
                      <a:schemeClr val="bg2">
                        <a:lumMod val="10000"/>
                      </a:schemeClr>
                    </a:solidFill>
                  </a:tcPr>
                </a:tc>
                <a:tc>
                  <a:txBody>
                    <a:bodyPr/>
                    <a:lstStyle/>
                    <a:p>
                      <a:endParaRPr lang="es-MX" dirty="0"/>
                    </a:p>
                  </a:txBody>
                  <a:tcPr>
                    <a:solidFill>
                      <a:schemeClr val="accent3">
                        <a:alpha val="20000"/>
                      </a:schemeClr>
                    </a:solidFill>
                  </a:tcPr>
                </a:tc>
                <a:tc>
                  <a:txBody>
                    <a:bodyPr/>
                    <a:lstStyle/>
                    <a:p>
                      <a:endParaRPr lang="es-MX" dirty="0"/>
                    </a:p>
                  </a:txBody>
                  <a:tcPr>
                    <a:solidFill>
                      <a:schemeClr val="accent3">
                        <a:lumMod val="40000"/>
                        <a:lumOff val="60000"/>
                      </a:schemeClr>
                    </a:solidFill>
                  </a:tcPr>
                </a:tc>
                <a:tc>
                  <a:txBody>
                    <a:bodyPr/>
                    <a:lstStyle/>
                    <a:p>
                      <a:endParaRPr lang="es-MX" dirty="0"/>
                    </a:p>
                  </a:txBody>
                  <a:tcPr/>
                </a:tc>
                <a:extLst>
                  <a:ext uri="{0D108BD9-81ED-4DB2-BD59-A6C34878D82A}">
                    <a16:rowId xmlns:a16="http://schemas.microsoft.com/office/drawing/2014/main" val="4004308402"/>
                  </a:ext>
                </a:extLst>
              </a:tr>
              <a:tr h="756000">
                <a:tc>
                  <a:txBody>
                    <a:bodyPr/>
                    <a:lstStyle/>
                    <a:p>
                      <a:pPr algn="ctr" fontAlgn="b"/>
                      <a:r>
                        <a:rPr lang="es-MX" sz="1450" b="1" kern="1200"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Otro, ¿cuál? </a:t>
                      </a:r>
                    </a:p>
                  </a:txBody>
                  <a:tcPr marL="9525" marR="9525" marT="9525" marB="0" anchor="ctr">
                    <a:solidFill>
                      <a:schemeClr val="bg2">
                        <a:lumMod val="10000"/>
                      </a:schemeClr>
                    </a:solidFill>
                  </a:tcPr>
                </a:tc>
                <a:tc>
                  <a:txBody>
                    <a:bodyPr/>
                    <a:lstStyle/>
                    <a:p>
                      <a:endParaRPr lang="es-MX" dirty="0"/>
                    </a:p>
                  </a:txBody>
                  <a:tcPr>
                    <a:solidFill>
                      <a:schemeClr val="accent3">
                        <a:alpha val="20000"/>
                      </a:schemeClr>
                    </a:solidFill>
                  </a:tcPr>
                </a:tc>
                <a:tc>
                  <a:txBody>
                    <a:bodyPr/>
                    <a:lstStyle/>
                    <a:p>
                      <a:endParaRPr lang="es-MX" dirty="0"/>
                    </a:p>
                  </a:txBody>
                  <a:tcPr>
                    <a:solidFill>
                      <a:schemeClr val="tx1"/>
                    </a:solidFill>
                  </a:tcPr>
                </a:tc>
                <a:tc>
                  <a:txBody>
                    <a:bodyPr/>
                    <a:lstStyle/>
                    <a:p>
                      <a:endParaRPr lang="es-MX" dirty="0"/>
                    </a:p>
                  </a:txBody>
                  <a:tcPr>
                    <a:solidFill>
                      <a:schemeClr val="tx1"/>
                    </a:solidFill>
                  </a:tcPr>
                </a:tc>
                <a:extLst>
                  <a:ext uri="{0D108BD9-81ED-4DB2-BD59-A6C34878D82A}">
                    <a16:rowId xmlns:a16="http://schemas.microsoft.com/office/drawing/2014/main" val="2749975975"/>
                  </a:ext>
                </a:extLst>
              </a:tr>
            </a:tbl>
          </a:graphicData>
        </a:graphic>
      </p:graphicFrame>
      <p:graphicFrame>
        <p:nvGraphicFramePr>
          <p:cNvPr id="5" name="7 Marcador de contenido">
            <a:extLst>
              <a:ext uri="{FF2B5EF4-FFF2-40B4-BE49-F238E27FC236}">
                <a16:creationId xmlns:a16="http://schemas.microsoft.com/office/drawing/2014/main" id="{D1729323-C43E-C051-D860-6438F1362645}"/>
              </a:ext>
            </a:extLst>
          </p:cNvPr>
          <p:cNvGraphicFramePr>
            <a:graphicFrameLocks/>
          </p:cNvGraphicFramePr>
          <p:nvPr>
            <p:extLst>
              <p:ext uri="{D42A27DB-BD31-4B8C-83A1-F6EECF244321}">
                <p14:modId xmlns:p14="http://schemas.microsoft.com/office/powerpoint/2010/main" val="2910867070"/>
              </p:ext>
            </p:extLst>
          </p:nvPr>
        </p:nvGraphicFramePr>
        <p:xfrm>
          <a:off x="3462472" y="1271642"/>
          <a:ext cx="1717987" cy="4767412"/>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7" name="7 Marcador de contenido">
            <a:extLst>
              <a:ext uri="{FF2B5EF4-FFF2-40B4-BE49-F238E27FC236}">
                <a16:creationId xmlns:a16="http://schemas.microsoft.com/office/drawing/2014/main" id="{C88C25F7-A8D9-CE4C-7B32-31871923E77D}"/>
              </a:ext>
            </a:extLst>
          </p:cNvPr>
          <p:cNvGraphicFramePr>
            <a:graphicFrameLocks/>
          </p:cNvGraphicFramePr>
          <p:nvPr>
            <p:extLst>
              <p:ext uri="{D42A27DB-BD31-4B8C-83A1-F6EECF244321}">
                <p14:modId xmlns:p14="http://schemas.microsoft.com/office/powerpoint/2010/main" val="3169143338"/>
              </p:ext>
            </p:extLst>
          </p:nvPr>
        </p:nvGraphicFramePr>
        <p:xfrm>
          <a:off x="4934561" y="1412320"/>
          <a:ext cx="1855044" cy="3950389"/>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9" name="7 Marcador de contenido">
            <a:extLst>
              <a:ext uri="{FF2B5EF4-FFF2-40B4-BE49-F238E27FC236}">
                <a16:creationId xmlns:a16="http://schemas.microsoft.com/office/drawing/2014/main" id="{409FD64A-2DC6-BE7C-FBF3-85102EE8CCD3}"/>
              </a:ext>
            </a:extLst>
          </p:cNvPr>
          <p:cNvGraphicFramePr>
            <a:graphicFrameLocks/>
          </p:cNvGraphicFramePr>
          <p:nvPr>
            <p:extLst>
              <p:ext uri="{D42A27DB-BD31-4B8C-83A1-F6EECF244321}">
                <p14:modId xmlns:p14="http://schemas.microsoft.com/office/powerpoint/2010/main" val="520997878"/>
              </p:ext>
            </p:extLst>
          </p:nvPr>
        </p:nvGraphicFramePr>
        <p:xfrm>
          <a:off x="6652548" y="1263448"/>
          <a:ext cx="1614886" cy="4037785"/>
        </p:xfrm>
        <a:graphic>
          <a:graphicData uri="http://schemas.openxmlformats.org/drawingml/2006/chart">
            <c:chart xmlns:c="http://schemas.openxmlformats.org/drawingml/2006/chart" xmlns:r="http://schemas.openxmlformats.org/officeDocument/2006/relationships" r:id="rId4"/>
          </a:graphicData>
        </a:graphic>
      </p:graphicFrame>
      <p:sp>
        <p:nvSpPr>
          <p:cNvPr id="8" name="CuadroTexto 7">
            <a:extLst>
              <a:ext uri="{FF2B5EF4-FFF2-40B4-BE49-F238E27FC236}">
                <a16:creationId xmlns:a16="http://schemas.microsoft.com/office/drawing/2014/main" id="{8923B4C5-669C-863D-55C9-1312B70D46E8}"/>
              </a:ext>
            </a:extLst>
          </p:cNvPr>
          <p:cNvSpPr txBox="1"/>
          <p:nvPr/>
        </p:nvSpPr>
        <p:spPr>
          <a:xfrm>
            <a:off x="19017" y="6577799"/>
            <a:ext cx="8604899" cy="253916"/>
          </a:xfrm>
          <a:prstGeom prst="rect">
            <a:avLst/>
          </a:prstGeom>
          <a:noFill/>
        </p:spPr>
        <p:txBody>
          <a:bodyPr wrap="square" rtlCol="0" anchor="ctr">
            <a:spAutoFit/>
          </a:bodyPr>
          <a:lstStyle/>
          <a:p>
            <a:r>
              <a:rPr lang="es-MX" sz="1050" b="1" dirty="0">
                <a:solidFill>
                  <a:schemeClr val="tx1">
                    <a:lumMod val="65000"/>
                    <a:lumOff val="35000"/>
                  </a:schemeClr>
                </a:solidFill>
              </a:rPr>
              <a:t>PARAMETRIA; ENCUESTA CDMX / Del 24 de febrero al 14 de agosto de 2024.</a:t>
            </a:r>
          </a:p>
        </p:txBody>
      </p:sp>
      <p:sp>
        <p:nvSpPr>
          <p:cNvPr id="10" name="CuadroTexto 9">
            <a:extLst>
              <a:ext uri="{FF2B5EF4-FFF2-40B4-BE49-F238E27FC236}">
                <a16:creationId xmlns:a16="http://schemas.microsoft.com/office/drawing/2014/main" id="{1D577551-BD0A-2905-488D-1798AFB8B901}"/>
              </a:ext>
            </a:extLst>
          </p:cNvPr>
          <p:cNvSpPr txBox="1"/>
          <p:nvPr/>
        </p:nvSpPr>
        <p:spPr>
          <a:xfrm>
            <a:off x="441451" y="6071392"/>
            <a:ext cx="4572000" cy="400110"/>
          </a:xfrm>
          <a:prstGeom prst="rect">
            <a:avLst/>
          </a:prstGeom>
          <a:noFill/>
        </p:spPr>
        <p:txBody>
          <a:bodyPr wrap="square">
            <a:spAutoFit/>
          </a:bodyPr>
          <a:lstStyle/>
          <a:p>
            <a:r>
              <a:rPr lang="es-ES" sz="1000" dirty="0">
                <a:solidFill>
                  <a:schemeClr val="tx1">
                    <a:lumMod val="75000"/>
                    <a:lumOff val="25000"/>
                  </a:schemeClr>
                </a:solidFill>
                <a:latin typeface="Calibri" panose="020F0502020204030204" pitchFamily="34" charset="0"/>
                <a:ea typeface="Calibri" panose="020F0502020204030204" pitchFamily="34" charset="0"/>
                <a:cs typeface="Calibri" panose="020F0502020204030204" pitchFamily="34" charset="0"/>
              </a:rPr>
              <a:t>Los cuadros negros son opciones de respuesta no incluidas en las preguntas</a:t>
            </a:r>
          </a:p>
          <a:p>
            <a:r>
              <a:rPr lang="es-ES" sz="1000" dirty="0">
                <a:solidFill>
                  <a:schemeClr val="tx1">
                    <a:lumMod val="65000"/>
                    <a:lumOff val="35000"/>
                  </a:schemeClr>
                </a:solidFill>
                <a:effectLst/>
                <a:latin typeface="Calibri" panose="020F0502020204030204" pitchFamily="34" charset="0"/>
                <a:ea typeface="Calibri" panose="020F0502020204030204" pitchFamily="34" charset="0"/>
              </a:rPr>
              <a:t>Suma 100% con la respuesta NS/NC</a:t>
            </a:r>
            <a:endParaRPr lang="es-MX" sz="1000" dirty="0">
              <a:solidFill>
                <a:schemeClr val="tx1">
                  <a:lumMod val="65000"/>
                  <a:lumOff val="35000"/>
                </a:schemeClr>
              </a:solidFill>
            </a:endParaRPr>
          </a:p>
        </p:txBody>
      </p:sp>
    </p:spTree>
    <p:extLst>
      <p:ext uri="{BB962C8B-B14F-4D97-AF65-F5344CB8AC3E}">
        <p14:creationId xmlns:p14="http://schemas.microsoft.com/office/powerpoint/2010/main" val="18783783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a16="http://schemas.microsoft.com/office/drawing/2014/main" id="{C5F9901A-9EC0-923A-57CE-EDCB8CFE2216}"/>
              </a:ext>
            </a:extLst>
          </p:cNvPr>
          <p:cNvSpPr>
            <a:spLocks noGrp="1"/>
          </p:cNvSpPr>
          <p:nvPr>
            <p:ph type="body" sz="quarter" idx="13"/>
          </p:nvPr>
        </p:nvSpPr>
        <p:spPr/>
        <p:txBody>
          <a:bodyPr/>
          <a:lstStyle/>
          <a:p>
            <a:r>
              <a:rPr lang="es-MX" dirty="0"/>
              <a:t>CARACTERÍSTICAS DE LA VIVIENDA</a:t>
            </a:r>
          </a:p>
        </p:txBody>
      </p:sp>
      <p:sp>
        <p:nvSpPr>
          <p:cNvPr id="3" name="Marcador de número de diapositiva 2">
            <a:extLst>
              <a:ext uri="{FF2B5EF4-FFF2-40B4-BE49-F238E27FC236}">
                <a16:creationId xmlns:a16="http://schemas.microsoft.com/office/drawing/2014/main" id="{BAC63D65-F4A5-E9E4-3FF9-F7867D5C7C45}"/>
              </a:ext>
            </a:extLst>
          </p:cNvPr>
          <p:cNvSpPr>
            <a:spLocks noGrp="1"/>
          </p:cNvSpPr>
          <p:nvPr>
            <p:ph type="sldNum" sz="quarter" idx="12"/>
          </p:nvPr>
        </p:nvSpPr>
        <p:spPr/>
        <p:txBody>
          <a:bodyPr/>
          <a:lstStyle/>
          <a:p>
            <a:fld id="{B056FCF3-97EB-4DA5-BF7E-93EC395BEC37}" type="slidenum">
              <a:rPr lang="es-MX" smtClean="0"/>
              <a:pPr/>
              <a:t>18</a:t>
            </a:fld>
            <a:endParaRPr lang="es-MX" dirty="0"/>
          </a:p>
        </p:txBody>
      </p:sp>
      <p:graphicFrame>
        <p:nvGraphicFramePr>
          <p:cNvPr id="2" name="Tabla 1">
            <a:extLst>
              <a:ext uri="{FF2B5EF4-FFF2-40B4-BE49-F238E27FC236}">
                <a16:creationId xmlns:a16="http://schemas.microsoft.com/office/drawing/2014/main" id="{7BB36A02-072C-17F7-C150-B481955CF4B5}"/>
              </a:ext>
            </a:extLst>
          </p:cNvPr>
          <p:cNvGraphicFramePr>
            <a:graphicFrameLocks noGrp="1"/>
          </p:cNvGraphicFramePr>
          <p:nvPr>
            <p:extLst>
              <p:ext uri="{D42A27DB-BD31-4B8C-83A1-F6EECF244321}">
                <p14:modId xmlns:p14="http://schemas.microsoft.com/office/powerpoint/2010/main" val="1677611245"/>
              </p:ext>
            </p:extLst>
          </p:nvPr>
        </p:nvGraphicFramePr>
        <p:xfrm>
          <a:off x="1362746" y="1017584"/>
          <a:ext cx="6120000" cy="4223627"/>
        </p:xfrm>
        <a:graphic>
          <a:graphicData uri="http://schemas.openxmlformats.org/drawingml/2006/table">
            <a:tbl>
              <a:tblPr firstRow="1" bandRow="1">
                <a:tableStyleId>{8799B23B-EC83-4686-B30A-512413B5E67A}</a:tableStyleId>
              </a:tblPr>
              <a:tblGrid>
                <a:gridCol w="2016000">
                  <a:extLst>
                    <a:ext uri="{9D8B030D-6E8A-4147-A177-3AD203B41FA5}">
                      <a16:colId xmlns:a16="http://schemas.microsoft.com/office/drawing/2014/main" val="2113801669"/>
                    </a:ext>
                  </a:extLst>
                </a:gridCol>
                <a:gridCol w="1368000">
                  <a:extLst>
                    <a:ext uri="{9D8B030D-6E8A-4147-A177-3AD203B41FA5}">
                      <a16:colId xmlns:a16="http://schemas.microsoft.com/office/drawing/2014/main" val="536585159"/>
                    </a:ext>
                  </a:extLst>
                </a:gridCol>
                <a:gridCol w="1368000">
                  <a:extLst>
                    <a:ext uri="{9D8B030D-6E8A-4147-A177-3AD203B41FA5}">
                      <a16:colId xmlns:a16="http://schemas.microsoft.com/office/drawing/2014/main" val="3062135165"/>
                    </a:ext>
                  </a:extLst>
                </a:gridCol>
                <a:gridCol w="1368000">
                  <a:extLst>
                    <a:ext uri="{9D8B030D-6E8A-4147-A177-3AD203B41FA5}">
                      <a16:colId xmlns:a16="http://schemas.microsoft.com/office/drawing/2014/main" val="268077206"/>
                    </a:ext>
                  </a:extLst>
                </a:gridCol>
              </a:tblGrid>
              <a:tr h="983627">
                <a:tc>
                  <a:txBody>
                    <a:bodyPr/>
                    <a:lstStyle/>
                    <a:p>
                      <a:pPr algn="ctr"/>
                      <a:r>
                        <a:rPr lang="es-MX" sz="1600" kern="1200" dirty="0">
                          <a:solidFill>
                            <a:schemeClr val="tx1">
                              <a:lumMod val="85000"/>
                              <a:lumOff val="15000"/>
                            </a:schemeClr>
                          </a:solidFill>
                          <a:latin typeface="+mn-lt"/>
                          <a:ea typeface="+mj-ea"/>
                          <a:cs typeface="+mj-cs"/>
                        </a:rPr>
                        <a:t>¿Se pueden abrir y cerrar las ventanas? </a:t>
                      </a:r>
                    </a:p>
                  </a:txBody>
                  <a:tcPr anchor="ctr">
                    <a:noFill/>
                  </a:tcPr>
                </a:tc>
                <a:tc>
                  <a:txBody>
                    <a:bodyPr/>
                    <a:lstStyle/>
                    <a:p>
                      <a:pPr algn="ctr"/>
                      <a:r>
                        <a:rPr lang="es-ES" sz="1800" b="1" dirty="0">
                          <a:solidFill>
                            <a:schemeClr val="bg1"/>
                          </a:solidFill>
                          <a:effectLst/>
                          <a:latin typeface="Calibri" panose="020F0502020204030204" pitchFamily="34" charset="0"/>
                          <a:ea typeface="Calibri" panose="020F0502020204030204" pitchFamily="34" charset="0"/>
                        </a:rPr>
                        <a:t>EBH </a:t>
                      </a:r>
                    </a:p>
                    <a:p>
                      <a:pPr algn="ctr"/>
                      <a:r>
                        <a:rPr lang="es-ES" sz="1800" b="1" dirty="0">
                          <a:solidFill>
                            <a:schemeClr val="bg1"/>
                          </a:solidFill>
                          <a:effectLst/>
                          <a:latin typeface="Calibri" panose="020F0502020204030204" pitchFamily="34" charset="0"/>
                          <a:ea typeface="Calibri" panose="020F0502020204030204" pitchFamily="34" charset="0"/>
                        </a:rPr>
                        <a:t>2024</a:t>
                      </a:r>
                      <a:endParaRPr lang="es-MX" sz="1800" dirty="0">
                        <a:solidFill>
                          <a:schemeClr val="bg1"/>
                        </a:solidFill>
                        <a:effectLst/>
                        <a:latin typeface="Calibri" panose="020F0502020204030204" pitchFamily="34" charset="0"/>
                        <a:ea typeface="Calibri" panose="020F0502020204030204" pitchFamily="34" charset="0"/>
                      </a:endParaRPr>
                    </a:p>
                  </a:txBody>
                  <a:tcPr marL="68580" marR="68580" marT="0" marB="0" anchor="ctr">
                    <a:solidFill>
                      <a:schemeClr val="bg2">
                        <a:lumMod val="10000"/>
                      </a:schemeClr>
                    </a:solidFill>
                  </a:tcPr>
                </a:tc>
                <a:tc>
                  <a:txBody>
                    <a:bodyPr/>
                    <a:lstStyle/>
                    <a:p>
                      <a:pPr algn="ctr"/>
                      <a:r>
                        <a:rPr lang="es-ES" sz="1800" b="1" dirty="0">
                          <a:solidFill>
                            <a:schemeClr val="bg1"/>
                          </a:solidFill>
                          <a:effectLst/>
                          <a:latin typeface="Calibri" panose="020F0502020204030204" pitchFamily="34" charset="0"/>
                          <a:ea typeface="Calibri" panose="020F0502020204030204" pitchFamily="34" charset="0"/>
                        </a:rPr>
                        <a:t>ENCUBOS 2019*</a:t>
                      </a:r>
                      <a:endParaRPr lang="es-MX" sz="1800" dirty="0">
                        <a:solidFill>
                          <a:schemeClr val="bg1"/>
                        </a:solidFill>
                        <a:effectLst/>
                        <a:latin typeface="Calibri" panose="020F0502020204030204" pitchFamily="34" charset="0"/>
                        <a:ea typeface="Calibri" panose="020F0502020204030204" pitchFamily="34" charset="0"/>
                      </a:endParaRPr>
                    </a:p>
                  </a:txBody>
                  <a:tcPr marL="68580" marR="68580" marT="0" marB="0" anchor="ctr">
                    <a:solidFill>
                      <a:schemeClr val="bg2">
                        <a:lumMod val="10000"/>
                      </a:schemeClr>
                    </a:solidFill>
                  </a:tcPr>
                </a:tc>
                <a:tc>
                  <a:txBody>
                    <a:bodyPr/>
                    <a:lstStyle/>
                    <a:p>
                      <a:pPr algn="ctr"/>
                      <a:r>
                        <a:rPr lang="es-MX" sz="1800" dirty="0">
                          <a:solidFill>
                            <a:schemeClr val="bg1"/>
                          </a:solidFill>
                          <a:effectLst/>
                          <a:latin typeface="Calibri" panose="020F0502020204030204" pitchFamily="34" charset="0"/>
                          <a:ea typeface="Calibri" panose="020F0502020204030204" pitchFamily="34" charset="0"/>
                        </a:rPr>
                        <a:t>ENCASB 2011*</a:t>
                      </a:r>
                    </a:p>
                  </a:txBody>
                  <a:tcPr marL="68580" marR="68580" marT="0" marB="0" anchor="ctr">
                    <a:solidFill>
                      <a:schemeClr val="bg2">
                        <a:lumMod val="10000"/>
                      </a:schemeClr>
                    </a:solidFill>
                  </a:tcPr>
                </a:tc>
                <a:extLst>
                  <a:ext uri="{0D108BD9-81ED-4DB2-BD59-A6C34878D82A}">
                    <a16:rowId xmlns:a16="http://schemas.microsoft.com/office/drawing/2014/main" val="2464424806"/>
                  </a:ext>
                </a:extLst>
              </a:tr>
              <a:tr h="1080000">
                <a:tc>
                  <a:txBody>
                    <a:bodyPr/>
                    <a:lstStyle/>
                    <a:p>
                      <a:pPr algn="ctr" fontAlgn="b"/>
                      <a:r>
                        <a:rPr lang="es-MX" sz="1600" b="1" kern="1200"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Si</a:t>
                      </a:r>
                    </a:p>
                  </a:txBody>
                  <a:tcPr marL="9525" marR="9525" marT="9525" marB="0" anchor="ctr">
                    <a:solidFill>
                      <a:schemeClr val="bg2">
                        <a:lumMod val="10000"/>
                      </a:schemeClr>
                    </a:solidFill>
                  </a:tcPr>
                </a:tc>
                <a:tc>
                  <a:txBody>
                    <a:bodyPr/>
                    <a:lstStyle/>
                    <a:p>
                      <a:endParaRPr lang="es-MX" dirty="0"/>
                    </a:p>
                  </a:txBody>
                  <a:tcPr/>
                </a:tc>
                <a:tc>
                  <a:txBody>
                    <a:bodyPr/>
                    <a:lstStyle/>
                    <a:p>
                      <a:endParaRPr lang="es-MX" dirty="0"/>
                    </a:p>
                  </a:txBody>
                  <a:tcPr/>
                </a:tc>
                <a:tc>
                  <a:txBody>
                    <a:bodyPr/>
                    <a:lstStyle/>
                    <a:p>
                      <a:endParaRPr lang="es-MX" dirty="0"/>
                    </a:p>
                  </a:txBody>
                  <a:tcPr/>
                </a:tc>
                <a:extLst>
                  <a:ext uri="{0D108BD9-81ED-4DB2-BD59-A6C34878D82A}">
                    <a16:rowId xmlns:a16="http://schemas.microsoft.com/office/drawing/2014/main" val="1810970986"/>
                  </a:ext>
                </a:extLst>
              </a:tr>
              <a:tr h="1080000">
                <a:tc>
                  <a:txBody>
                    <a:bodyPr/>
                    <a:lstStyle/>
                    <a:p>
                      <a:pPr algn="ctr" fontAlgn="b"/>
                      <a:r>
                        <a:rPr lang="es-MX" sz="1600" b="1" kern="1200"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No</a:t>
                      </a:r>
                    </a:p>
                  </a:txBody>
                  <a:tcPr marL="9525" marR="9525" marT="9525" marB="0" anchor="ctr">
                    <a:solidFill>
                      <a:schemeClr val="bg2">
                        <a:lumMod val="10000"/>
                      </a:schemeClr>
                    </a:solidFill>
                  </a:tcPr>
                </a:tc>
                <a:tc>
                  <a:txBody>
                    <a:bodyPr/>
                    <a:lstStyle/>
                    <a:p>
                      <a:endParaRPr lang="es-MX" dirty="0"/>
                    </a:p>
                  </a:txBody>
                  <a:tcPr/>
                </a:tc>
                <a:tc>
                  <a:txBody>
                    <a:bodyPr/>
                    <a:lstStyle/>
                    <a:p>
                      <a:endParaRPr lang="es-MX" dirty="0"/>
                    </a:p>
                  </a:txBody>
                  <a:tcPr/>
                </a:tc>
                <a:tc>
                  <a:txBody>
                    <a:bodyPr/>
                    <a:lstStyle/>
                    <a:p>
                      <a:endParaRPr lang="es-MX" dirty="0"/>
                    </a:p>
                  </a:txBody>
                  <a:tcPr/>
                </a:tc>
                <a:extLst>
                  <a:ext uri="{0D108BD9-81ED-4DB2-BD59-A6C34878D82A}">
                    <a16:rowId xmlns:a16="http://schemas.microsoft.com/office/drawing/2014/main" val="2497487136"/>
                  </a:ext>
                </a:extLst>
              </a:tr>
              <a:tr h="1080000">
                <a:tc>
                  <a:txBody>
                    <a:bodyPr/>
                    <a:lstStyle/>
                    <a:p>
                      <a:pPr algn="ctr" fontAlgn="b"/>
                      <a:r>
                        <a:rPr lang="es-MX" sz="1600" b="1" kern="1200"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NC</a:t>
                      </a:r>
                    </a:p>
                  </a:txBody>
                  <a:tcPr marL="9525" marR="9525" marT="9525" marB="0" anchor="ctr">
                    <a:solidFill>
                      <a:schemeClr val="bg2">
                        <a:lumMod val="10000"/>
                      </a:schemeClr>
                    </a:solidFill>
                  </a:tcPr>
                </a:tc>
                <a:tc>
                  <a:txBody>
                    <a:bodyPr/>
                    <a:lstStyle/>
                    <a:p>
                      <a:endParaRPr lang="es-MX" dirty="0"/>
                    </a:p>
                  </a:txBody>
                  <a:tcPr/>
                </a:tc>
                <a:tc>
                  <a:txBody>
                    <a:bodyPr/>
                    <a:lstStyle/>
                    <a:p>
                      <a:endParaRPr lang="es-MX" dirty="0"/>
                    </a:p>
                  </a:txBody>
                  <a:tcPr>
                    <a:solidFill>
                      <a:schemeClr val="tx1"/>
                    </a:solidFill>
                  </a:tcPr>
                </a:tc>
                <a:tc>
                  <a:txBody>
                    <a:bodyPr/>
                    <a:lstStyle/>
                    <a:p>
                      <a:endParaRPr lang="es-MX" dirty="0"/>
                    </a:p>
                  </a:txBody>
                  <a:tcPr>
                    <a:solidFill>
                      <a:schemeClr val="accent3">
                        <a:lumMod val="20000"/>
                        <a:lumOff val="80000"/>
                        <a:alpha val="20000"/>
                      </a:schemeClr>
                    </a:solidFill>
                  </a:tcPr>
                </a:tc>
                <a:extLst>
                  <a:ext uri="{0D108BD9-81ED-4DB2-BD59-A6C34878D82A}">
                    <a16:rowId xmlns:a16="http://schemas.microsoft.com/office/drawing/2014/main" val="2662115267"/>
                  </a:ext>
                </a:extLst>
              </a:tr>
            </a:tbl>
          </a:graphicData>
        </a:graphic>
      </p:graphicFrame>
      <p:graphicFrame>
        <p:nvGraphicFramePr>
          <p:cNvPr id="5" name="7 Marcador de contenido">
            <a:extLst>
              <a:ext uri="{FF2B5EF4-FFF2-40B4-BE49-F238E27FC236}">
                <a16:creationId xmlns:a16="http://schemas.microsoft.com/office/drawing/2014/main" id="{D1729323-C43E-C051-D860-6438F1362645}"/>
              </a:ext>
            </a:extLst>
          </p:cNvPr>
          <p:cNvGraphicFramePr>
            <a:graphicFrameLocks/>
          </p:cNvGraphicFramePr>
          <p:nvPr>
            <p:extLst>
              <p:ext uri="{D42A27DB-BD31-4B8C-83A1-F6EECF244321}">
                <p14:modId xmlns:p14="http://schemas.microsoft.com/office/powerpoint/2010/main" val="804920570"/>
              </p:ext>
            </p:extLst>
          </p:nvPr>
        </p:nvGraphicFramePr>
        <p:xfrm>
          <a:off x="3302462" y="2004750"/>
          <a:ext cx="1864961" cy="3236461"/>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6" name="7 Marcador de contenido">
            <a:extLst>
              <a:ext uri="{FF2B5EF4-FFF2-40B4-BE49-F238E27FC236}">
                <a16:creationId xmlns:a16="http://schemas.microsoft.com/office/drawing/2014/main" id="{85848DF9-B8B4-2550-1069-1BFD167524B1}"/>
              </a:ext>
            </a:extLst>
          </p:cNvPr>
          <p:cNvGraphicFramePr>
            <a:graphicFrameLocks/>
          </p:cNvGraphicFramePr>
          <p:nvPr>
            <p:extLst>
              <p:ext uri="{D42A27DB-BD31-4B8C-83A1-F6EECF244321}">
                <p14:modId xmlns:p14="http://schemas.microsoft.com/office/powerpoint/2010/main" val="1801957762"/>
              </p:ext>
            </p:extLst>
          </p:nvPr>
        </p:nvGraphicFramePr>
        <p:xfrm>
          <a:off x="4678784" y="1998438"/>
          <a:ext cx="1700751" cy="2213077"/>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8" name="7 Marcador de contenido">
            <a:extLst>
              <a:ext uri="{FF2B5EF4-FFF2-40B4-BE49-F238E27FC236}">
                <a16:creationId xmlns:a16="http://schemas.microsoft.com/office/drawing/2014/main" id="{8B742E50-EE56-70C2-34B2-DC9D7EEFC5EC}"/>
              </a:ext>
            </a:extLst>
          </p:cNvPr>
          <p:cNvGraphicFramePr>
            <a:graphicFrameLocks/>
          </p:cNvGraphicFramePr>
          <p:nvPr>
            <p:extLst>
              <p:ext uri="{D42A27DB-BD31-4B8C-83A1-F6EECF244321}">
                <p14:modId xmlns:p14="http://schemas.microsoft.com/office/powerpoint/2010/main" val="1282393751"/>
              </p:ext>
            </p:extLst>
          </p:nvPr>
        </p:nvGraphicFramePr>
        <p:xfrm>
          <a:off x="6039138" y="1998439"/>
          <a:ext cx="1700751" cy="3387497"/>
        </p:xfrm>
        <a:graphic>
          <a:graphicData uri="http://schemas.openxmlformats.org/drawingml/2006/chart">
            <c:chart xmlns:c="http://schemas.openxmlformats.org/drawingml/2006/chart" xmlns:r="http://schemas.openxmlformats.org/officeDocument/2006/relationships" r:id="rId4"/>
          </a:graphicData>
        </a:graphic>
      </p:graphicFrame>
      <p:sp>
        <p:nvSpPr>
          <p:cNvPr id="19" name="CuadroTexto 18">
            <a:extLst>
              <a:ext uri="{FF2B5EF4-FFF2-40B4-BE49-F238E27FC236}">
                <a16:creationId xmlns:a16="http://schemas.microsoft.com/office/drawing/2014/main" id="{FCD4698B-D3A0-7D3A-0D4A-7F6C2F8EE6CE}"/>
              </a:ext>
            </a:extLst>
          </p:cNvPr>
          <p:cNvSpPr txBox="1"/>
          <p:nvPr/>
        </p:nvSpPr>
        <p:spPr>
          <a:xfrm>
            <a:off x="1299411" y="6148137"/>
            <a:ext cx="184731" cy="369332"/>
          </a:xfrm>
          <a:prstGeom prst="rect">
            <a:avLst/>
          </a:prstGeom>
          <a:noFill/>
        </p:spPr>
        <p:txBody>
          <a:bodyPr wrap="none" rtlCol="0">
            <a:spAutoFit/>
          </a:bodyPr>
          <a:lstStyle/>
          <a:p>
            <a:endParaRPr lang="es-MX" dirty="0"/>
          </a:p>
        </p:txBody>
      </p:sp>
      <p:sp>
        <p:nvSpPr>
          <p:cNvPr id="23" name="CuadroTexto 22">
            <a:extLst>
              <a:ext uri="{FF2B5EF4-FFF2-40B4-BE49-F238E27FC236}">
                <a16:creationId xmlns:a16="http://schemas.microsoft.com/office/drawing/2014/main" id="{05C2E519-6CC1-D76D-306A-FD49A003A974}"/>
              </a:ext>
            </a:extLst>
          </p:cNvPr>
          <p:cNvSpPr txBox="1"/>
          <p:nvPr/>
        </p:nvSpPr>
        <p:spPr>
          <a:xfrm>
            <a:off x="1299411" y="5594195"/>
            <a:ext cx="4572000" cy="246221"/>
          </a:xfrm>
          <a:prstGeom prst="rect">
            <a:avLst/>
          </a:prstGeom>
          <a:noFill/>
        </p:spPr>
        <p:txBody>
          <a:bodyPr wrap="square">
            <a:spAutoFit/>
          </a:bodyPr>
          <a:lstStyle/>
          <a:p>
            <a:pPr algn="just"/>
            <a:r>
              <a:rPr lang="es-ES" sz="1000" dirty="0">
                <a:solidFill>
                  <a:schemeClr val="tx1">
                    <a:lumMod val="65000"/>
                    <a:lumOff val="35000"/>
                  </a:schemeClr>
                </a:solidFill>
                <a:effectLst/>
                <a:latin typeface="Calibri" panose="020F0502020204030204" pitchFamily="34" charset="0"/>
                <a:ea typeface="Calibri" panose="020F0502020204030204" pitchFamily="34" charset="0"/>
                <a:cs typeface="Calibri" panose="020F0502020204030204" pitchFamily="34" charset="0"/>
              </a:rPr>
              <a:t>* La respuesta “si” es separada en dos opciones “todas” y “algunas”</a:t>
            </a:r>
            <a:endParaRPr lang="es-MX" sz="1000" dirty="0">
              <a:solidFill>
                <a:schemeClr val="tx1">
                  <a:lumMod val="65000"/>
                  <a:lumOff val="35000"/>
                </a:schemeClr>
              </a:solidFill>
              <a:effectLst/>
              <a:latin typeface="Calibri" panose="020F0502020204030204" pitchFamily="34" charset="0"/>
              <a:ea typeface="Calibri" panose="020F0502020204030204" pitchFamily="34" charset="0"/>
            </a:endParaRPr>
          </a:p>
        </p:txBody>
      </p:sp>
      <p:sp>
        <p:nvSpPr>
          <p:cNvPr id="9" name="CuadroTexto 8">
            <a:extLst>
              <a:ext uri="{FF2B5EF4-FFF2-40B4-BE49-F238E27FC236}">
                <a16:creationId xmlns:a16="http://schemas.microsoft.com/office/drawing/2014/main" id="{C3C1936D-80C3-E16D-CD0D-1A60E4E732B5}"/>
              </a:ext>
            </a:extLst>
          </p:cNvPr>
          <p:cNvSpPr txBox="1"/>
          <p:nvPr/>
        </p:nvSpPr>
        <p:spPr>
          <a:xfrm>
            <a:off x="19017" y="6577799"/>
            <a:ext cx="8604899" cy="253916"/>
          </a:xfrm>
          <a:prstGeom prst="rect">
            <a:avLst/>
          </a:prstGeom>
          <a:noFill/>
        </p:spPr>
        <p:txBody>
          <a:bodyPr wrap="square" rtlCol="0" anchor="ctr">
            <a:spAutoFit/>
          </a:bodyPr>
          <a:lstStyle/>
          <a:p>
            <a:r>
              <a:rPr lang="es-MX" sz="1050" b="1" dirty="0">
                <a:solidFill>
                  <a:schemeClr val="tx1">
                    <a:lumMod val="65000"/>
                    <a:lumOff val="35000"/>
                  </a:schemeClr>
                </a:solidFill>
              </a:rPr>
              <a:t>PARAMETRIA; ENCUESTA CDMX / Del 24 de febrero al 14 de agosto de 2024.</a:t>
            </a:r>
          </a:p>
        </p:txBody>
      </p:sp>
    </p:spTree>
    <p:extLst>
      <p:ext uri="{BB962C8B-B14F-4D97-AF65-F5344CB8AC3E}">
        <p14:creationId xmlns:p14="http://schemas.microsoft.com/office/powerpoint/2010/main" val="400481971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a16="http://schemas.microsoft.com/office/drawing/2014/main" id="{C5F9901A-9EC0-923A-57CE-EDCB8CFE2216}"/>
              </a:ext>
            </a:extLst>
          </p:cNvPr>
          <p:cNvSpPr>
            <a:spLocks noGrp="1"/>
          </p:cNvSpPr>
          <p:nvPr>
            <p:ph type="body" sz="quarter" idx="13"/>
          </p:nvPr>
        </p:nvSpPr>
        <p:spPr/>
        <p:txBody>
          <a:bodyPr/>
          <a:lstStyle/>
          <a:p>
            <a:r>
              <a:rPr lang="es-MX" dirty="0"/>
              <a:t>CARACTERÍSTICAS DE LA VIVIENDA</a:t>
            </a:r>
          </a:p>
        </p:txBody>
      </p:sp>
      <p:sp>
        <p:nvSpPr>
          <p:cNvPr id="3" name="Marcador de número de diapositiva 2">
            <a:extLst>
              <a:ext uri="{FF2B5EF4-FFF2-40B4-BE49-F238E27FC236}">
                <a16:creationId xmlns:a16="http://schemas.microsoft.com/office/drawing/2014/main" id="{BAC63D65-F4A5-E9E4-3FF9-F7867D5C7C45}"/>
              </a:ext>
            </a:extLst>
          </p:cNvPr>
          <p:cNvSpPr>
            <a:spLocks noGrp="1"/>
          </p:cNvSpPr>
          <p:nvPr>
            <p:ph type="sldNum" sz="quarter" idx="12"/>
          </p:nvPr>
        </p:nvSpPr>
        <p:spPr/>
        <p:txBody>
          <a:bodyPr/>
          <a:lstStyle/>
          <a:p>
            <a:fld id="{B056FCF3-97EB-4DA5-BF7E-93EC395BEC37}" type="slidenum">
              <a:rPr lang="es-MX" smtClean="0"/>
              <a:pPr/>
              <a:t>19</a:t>
            </a:fld>
            <a:endParaRPr lang="es-MX" dirty="0"/>
          </a:p>
        </p:txBody>
      </p:sp>
      <p:graphicFrame>
        <p:nvGraphicFramePr>
          <p:cNvPr id="8" name="Tabla 7">
            <a:extLst>
              <a:ext uri="{FF2B5EF4-FFF2-40B4-BE49-F238E27FC236}">
                <a16:creationId xmlns:a16="http://schemas.microsoft.com/office/drawing/2014/main" id="{6F4854FE-69B8-C091-233C-217D02753727}"/>
              </a:ext>
            </a:extLst>
          </p:cNvPr>
          <p:cNvGraphicFramePr>
            <a:graphicFrameLocks noGrp="1"/>
          </p:cNvGraphicFramePr>
          <p:nvPr>
            <p:extLst>
              <p:ext uri="{D42A27DB-BD31-4B8C-83A1-F6EECF244321}">
                <p14:modId xmlns:p14="http://schemas.microsoft.com/office/powerpoint/2010/main" val="3684394039"/>
              </p:ext>
            </p:extLst>
          </p:nvPr>
        </p:nvGraphicFramePr>
        <p:xfrm>
          <a:off x="396240" y="333212"/>
          <a:ext cx="8393700" cy="5492404"/>
        </p:xfrm>
        <a:graphic>
          <a:graphicData uri="http://schemas.openxmlformats.org/drawingml/2006/table">
            <a:tbl>
              <a:tblPr firstRow="1" bandRow="1">
                <a:tableStyleId>{8799B23B-EC83-4686-B30A-512413B5E67A}</a:tableStyleId>
              </a:tblPr>
              <a:tblGrid>
                <a:gridCol w="1908000">
                  <a:extLst>
                    <a:ext uri="{9D8B030D-6E8A-4147-A177-3AD203B41FA5}">
                      <a16:colId xmlns:a16="http://schemas.microsoft.com/office/drawing/2014/main" val="2113801669"/>
                    </a:ext>
                  </a:extLst>
                </a:gridCol>
                <a:gridCol w="1297140">
                  <a:extLst>
                    <a:ext uri="{9D8B030D-6E8A-4147-A177-3AD203B41FA5}">
                      <a16:colId xmlns:a16="http://schemas.microsoft.com/office/drawing/2014/main" val="1351054386"/>
                    </a:ext>
                  </a:extLst>
                </a:gridCol>
                <a:gridCol w="1297140">
                  <a:extLst>
                    <a:ext uri="{9D8B030D-6E8A-4147-A177-3AD203B41FA5}">
                      <a16:colId xmlns:a16="http://schemas.microsoft.com/office/drawing/2014/main" val="3062135165"/>
                    </a:ext>
                  </a:extLst>
                </a:gridCol>
                <a:gridCol w="1297140">
                  <a:extLst>
                    <a:ext uri="{9D8B030D-6E8A-4147-A177-3AD203B41FA5}">
                      <a16:colId xmlns:a16="http://schemas.microsoft.com/office/drawing/2014/main" val="4249374077"/>
                    </a:ext>
                  </a:extLst>
                </a:gridCol>
                <a:gridCol w="1297140">
                  <a:extLst>
                    <a:ext uri="{9D8B030D-6E8A-4147-A177-3AD203B41FA5}">
                      <a16:colId xmlns:a16="http://schemas.microsoft.com/office/drawing/2014/main" val="2908491992"/>
                    </a:ext>
                  </a:extLst>
                </a:gridCol>
                <a:gridCol w="1297140">
                  <a:extLst>
                    <a:ext uri="{9D8B030D-6E8A-4147-A177-3AD203B41FA5}">
                      <a16:colId xmlns:a16="http://schemas.microsoft.com/office/drawing/2014/main" val="2788306771"/>
                    </a:ext>
                  </a:extLst>
                </a:gridCol>
              </a:tblGrid>
              <a:tr h="734652">
                <a:tc>
                  <a:txBody>
                    <a:bodyPr/>
                    <a:lstStyle/>
                    <a:p>
                      <a:pPr algn="ctr"/>
                      <a:r>
                        <a:rPr lang="es-MX" sz="1600" kern="1200" dirty="0">
                          <a:solidFill>
                            <a:schemeClr val="tx1">
                              <a:lumMod val="85000"/>
                              <a:lumOff val="15000"/>
                            </a:schemeClr>
                          </a:solidFill>
                          <a:latin typeface="+mn-lt"/>
                          <a:ea typeface="+mj-ea"/>
                          <a:cs typeface="+mj-cs"/>
                        </a:rPr>
                        <a:t>¿En esta vivienda tienen?</a:t>
                      </a:r>
                    </a:p>
                  </a:txBody>
                  <a:tcPr anchor="ctr">
                    <a:noFill/>
                  </a:tcPr>
                </a:tc>
                <a:tc>
                  <a:txBody>
                    <a:bodyPr/>
                    <a:lstStyle/>
                    <a:p>
                      <a:pPr algn="ctr"/>
                      <a:r>
                        <a:rPr lang="es-ES" sz="1800" b="1" dirty="0">
                          <a:solidFill>
                            <a:schemeClr val="bg1"/>
                          </a:solidFill>
                          <a:effectLst/>
                          <a:latin typeface="Calibri" panose="020F0502020204030204" pitchFamily="34" charset="0"/>
                          <a:ea typeface="Calibri" panose="020F0502020204030204" pitchFamily="34" charset="0"/>
                        </a:rPr>
                        <a:t>EBH </a:t>
                      </a:r>
                    </a:p>
                    <a:p>
                      <a:pPr algn="ctr"/>
                      <a:r>
                        <a:rPr lang="es-ES" sz="1800" b="1" dirty="0">
                          <a:solidFill>
                            <a:schemeClr val="bg1"/>
                          </a:solidFill>
                          <a:effectLst/>
                          <a:latin typeface="Calibri" panose="020F0502020204030204" pitchFamily="34" charset="0"/>
                          <a:ea typeface="Calibri" panose="020F0502020204030204" pitchFamily="34" charset="0"/>
                        </a:rPr>
                        <a:t>2024</a:t>
                      </a:r>
                      <a:endParaRPr lang="es-MX" sz="1800" dirty="0">
                        <a:solidFill>
                          <a:schemeClr val="bg1"/>
                        </a:solidFill>
                        <a:effectLst/>
                        <a:latin typeface="Calibri" panose="020F0502020204030204" pitchFamily="34" charset="0"/>
                        <a:ea typeface="Calibri" panose="020F0502020204030204" pitchFamily="34" charset="0"/>
                      </a:endParaRPr>
                    </a:p>
                  </a:txBody>
                  <a:tcPr marL="68580" marR="68580" marT="0" marB="0" anchor="ctr">
                    <a:solidFill>
                      <a:schemeClr val="bg2">
                        <a:lumMod val="10000"/>
                      </a:schemeClr>
                    </a:solidFill>
                  </a:tcPr>
                </a:tc>
                <a:tc>
                  <a:txBody>
                    <a:bodyPr/>
                    <a:lstStyle/>
                    <a:p>
                      <a:pPr algn="ctr"/>
                      <a:r>
                        <a:rPr lang="es-ES" sz="1800" b="1" dirty="0">
                          <a:solidFill>
                            <a:schemeClr val="bg1"/>
                          </a:solidFill>
                          <a:effectLst/>
                          <a:latin typeface="Calibri" panose="020F0502020204030204" pitchFamily="34" charset="0"/>
                          <a:ea typeface="Calibri" panose="020F0502020204030204" pitchFamily="34" charset="0"/>
                        </a:rPr>
                        <a:t>ENCOVID 2021*</a:t>
                      </a:r>
                      <a:endParaRPr lang="es-MX" sz="1800" dirty="0">
                        <a:solidFill>
                          <a:schemeClr val="bg1"/>
                        </a:solidFill>
                        <a:effectLst/>
                        <a:latin typeface="Calibri" panose="020F0502020204030204" pitchFamily="34" charset="0"/>
                        <a:ea typeface="Calibri" panose="020F0502020204030204" pitchFamily="34" charset="0"/>
                      </a:endParaRPr>
                    </a:p>
                  </a:txBody>
                  <a:tcPr marL="68580" marR="68580" marT="0" marB="0" anchor="ctr">
                    <a:solidFill>
                      <a:schemeClr val="bg2">
                        <a:lumMod val="10000"/>
                      </a:schemeClr>
                    </a:solidFill>
                  </a:tcPr>
                </a:tc>
                <a:tc>
                  <a:txBody>
                    <a:bodyPr/>
                    <a:lstStyle/>
                    <a:p>
                      <a:pPr marL="0" algn="ctr" defTabSz="914400" rtl="0" eaLnBrk="1" latinLnBrk="0" hangingPunct="1"/>
                      <a:r>
                        <a:rPr lang="es-ES" sz="1800" b="1" kern="1200" dirty="0">
                          <a:solidFill>
                            <a:schemeClr val="bg1"/>
                          </a:solidFill>
                          <a:effectLst/>
                          <a:latin typeface="Calibri" panose="020F0502020204030204" pitchFamily="34" charset="0"/>
                          <a:ea typeface="Calibri" panose="020F0502020204030204" pitchFamily="34" charset="0"/>
                          <a:cs typeface="+mn-cs"/>
                        </a:rPr>
                        <a:t>EBH </a:t>
                      </a:r>
                    </a:p>
                    <a:p>
                      <a:pPr marL="0" algn="ctr" defTabSz="914400" rtl="0" eaLnBrk="1" latinLnBrk="0" hangingPunct="1"/>
                      <a:r>
                        <a:rPr lang="es-ES" sz="1800" b="1" kern="1200" dirty="0">
                          <a:solidFill>
                            <a:schemeClr val="bg1"/>
                          </a:solidFill>
                          <a:effectLst/>
                          <a:latin typeface="Calibri" panose="020F0502020204030204" pitchFamily="34" charset="0"/>
                          <a:ea typeface="Calibri" panose="020F0502020204030204" pitchFamily="34" charset="0"/>
                          <a:cs typeface="+mn-cs"/>
                        </a:rPr>
                        <a:t> 2021</a:t>
                      </a:r>
                      <a:endParaRPr lang="es-MX" sz="1800" b="1" kern="1200" dirty="0">
                        <a:solidFill>
                          <a:schemeClr val="bg1"/>
                        </a:solidFill>
                        <a:effectLst/>
                        <a:latin typeface="Calibri" panose="020F0502020204030204" pitchFamily="34" charset="0"/>
                        <a:ea typeface="Calibri" panose="020F0502020204030204" pitchFamily="34" charset="0"/>
                        <a:cs typeface="+mn-cs"/>
                      </a:endParaRPr>
                    </a:p>
                  </a:txBody>
                  <a:tcPr marL="68580" marR="68580" marT="0" marB="0" anchor="ctr">
                    <a:solidFill>
                      <a:schemeClr val="bg2">
                        <a:lumMod val="10000"/>
                      </a:schemeClr>
                    </a:solidFill>
                  </a:tcPr>
                </a:tc>
                <a:tc>
                  <a:txBody>
                    <a:bodyPr/>
                    <a:lstStyle/>
                    <a:p>
                      <a:pPr marL="0" algn="ctr" defTabSz="914400" rtl="0" eaLnBrk="1" latinLnBrk="0" hangingPunct="1"/>
                      <a:r>
                        <a:rPr lang="es-ES" sz="1800" b="1" kern="1200" dirty="0">
                          <a:solidFill>
                            <a:schemeClr val="bg1"/>
                          </a:solidFill>
                          <a:effectLst/>
                          <a:latin typeface="Calibri" panose="020F0502020204030204" pitchFamily="34" charset="0"/>
                          <a:ea typeface="Calibri" panose="020F0502020204030204" pitchFamily="34" charset="0"/>
                          <a:cs typeface="+mn-cs"/>
                        </a:rPr>
                        <a:t>ENCUBOS 2019**</a:t>
                      </a:r>
                      <a:endParaRPr lang="es-MX" sz="1800" b="1" kern="1200" dirty="0">
                        <a:solidFill>
                          <a:schemeClr val="bg1"/>
                        </a:solidFill>
                        <a:effectLst/>
                        <a:latin typeface="Calibri" panose="020F0502020204030204" pitchFamily="34" charset="0"/>
                        <a:ea typeface="Calibri" panose="020F0502020204030204" pitchFamily="34" charset="0"/>
                        <a:cs typeface="+mn-cs"/>
                      </a:endParaRPr>
                    </a:p>
                  </a:txBody>
                  <a:tcPr marL="68580" marR="68580" marT="0" marB="0" anchor="ctr">
                    <a:solidFill>
                      <a:schemeClr val="bg2">
                        <a:lumMod val="10000"/>
                      </a:schemeClr>
                    </a:solidFill>
                  </a:tcPr>
                </a:tc>
                <a:tc>
                  <a:txBody>
                    <a:bodyPr/>
                    <a:lstStyle/>
                    <a:p>
                      <a:pPr marL="0" algn="ctr" defTabSz="914400" rtl="0" eaLnBrk="1" latinLnBrk="0" hangingPunct="1"/>
                      <a:r>
                        <a:rPr lang="es-MX" sz="1800" b="1" kern="1200" dirty="0">
                          <a:solidFill>
                            <a:schemeClr val="bg1"/>
                          </a:solidFill>
                          <a:effectLst/>
                          <a:latin typeface="Calibri" panose="020F0502020204030204" pitchFamily="34" charset="0"/>
                          <a:ea typeface="Calibri" panose="020F0502020204030204" pitchFamily="34" charset="0"/>
                          <a:cs typeface="+mn-cs"/>
                        </a:rPr>
                        <a:t>ENCASB 2011**</a:t>
                      </a:r>
                    </a:p>
                  </a:txBody>
                  <a:tcPr marL="68580" marR="68580" marT="0" marB="0" anchor="ctr">
                    <a:solidFill>
                      <a:schemeClr val="bg2">
                        <a:lumMod val="10000"/>
                      </a:schemeClr>
                    </a:solidFill>
                  </a:tcPr>
                </a:tc>
                <a:extLst>
                  <a:ext uri="{0D108BD9-81ED-4DB2-BD59-A6C34878D82A}">
                    <a16:rowId xmlns:a16="http://schemas.microsoft.com/office/drawing/2014/main" val="2464424806"/>
                  </a:ext>
                </a:extLst>
              </a:tr>
              <a:tr h="594719">
                <a:tc>
                  <a:txBody>
                    <a:bodyPr/>
                    <a:lstStyle/>
                    <a:p>
                      <a:pPr algn="ctr" fontAlgn="b"/>
                      <a:r>
                        <a:rPr lang="es-MX" sz="1200" b="1" kern="1200"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agua entubada dentro de la vivienda </a:t>
                      </a:r>
                    </a:p>
                  </a:txBody>
                  <a:tcPr marL="9525" marR="9525" marT="9525" marB="0" anchor="ctr">
                    <a:solidFill>
                      <a:schemeClr val="bg2">
                        <a:lumMod val="10000"/>
                      </a:schemeClr>
                    </a:solidFill>
                  </a:tcPr>
                </a:tc>
                <a:tc>
                  <a:txBody>
                    <a:bodyPr/>
                    <a:lstStyle/>
                    <a:p>
                      <a:endParaRPr lang="es-MX" dirty="0"/>
                    </a:p>
                  </a:txBody>
                  <a:tcPr/>
                </a:tc>
                <a:tc>
                  <a:txBody>
                    <a:bodyPr/>
                    <a:lstStyle/>
                    <a:p>
                      <a:endParaRPr lang="es-MX" dirty="0"/>
                    </a:p>
                  </a:txBody>
                  <a:tcPr/>
                </a:tc>
                <a:tc>
                  <a:txBody>
                    <a:bodyPr/>
                    <a:lstStyle/>
                    <a:p>
                      <a:endParaRPr lang="es-MX" dirty="0"/>
                    </a:p>
                  </a:txBody>
                  <a:tcPr/>
                </a:tc>
                <a:tc>
                  <a:txBody>
                    <a:bodyPr/>
                    <a:lstStyle/>
                    <a:p>
                      <a:endParaRPr lang="es-MX" dirty="0"/>
                    </a:p>
                  </a:txBody>
                  <a:tcPr>
                    <a:solidFill>
                      <a:schemeClr val="accent3">
                        <a:lumMod val="20000"/>
                        <a:lumOff val="80000"/>
                      </a:schemeClr>
                    </a:solidFill>
                  </a:tcPr>
                </a:tc>
                <a:tc>
                  <a:txBody>
                    <a:bodyPr/>
                    <a:lstStyle/>
                    <a:p>
                      <a:endParaRPr lang="es-MX" dirty="0"/>
                    </a:p>
                  </a:txBody>
                  <a:tcPr>
                    <a:solidFill>
                      <a:schemeClr val="accent3">
                        <a:lumMod val="20000"/>
                        <a:lumOff val="80000"/>
                      </a:schemeClr>
                    </a:solidFill>
                  </a:tcPr>
                </a:tc>
                <a:extLst>
                  <a:ext uri="{0D108BD9-81ED-4DB2-BD59-A6C34878D82A}">
                    <a16:rowId xmlns:a16="http://schemas.microsoft.com/office/drawing/2014/main" val="1810970986"/>
                  </a:ext>
                </a:extLst>
              </a:tr>
              <a:tr h="594719">
                <a:tc>
                  <a:txBody>
                    <a:bodyPr/>
                    <a:lstStyle/>
                    <a:p>
                      <a:pPr algn="ctr" fontAlgn="b"/>
                      <a:r>
                        <a:rPr lang="es-MX" sz="1200" b="1" kern="1200"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agua entubada fuera de la vivienda, pero dentro del terreno </a:t>
                      </a:r>
                    </a:p>
                  </a:txBody>
                  <a:tcPr marL="9525" marR="9525" marT="9525" marB="0" anchor="ctr">
                    <a:solidFill>
                      <a:schemeClr val="bg2">
                        <a:lumMod val="10000"/>
                      </a:schemeClr>
                    </a:solidFill>
                  </a:tcPr>
                </a:tc>
                <a:tc>
                  <a:txBody>
                    <a:bodyPr/>
                    <a:lstStyle/>
                    <a:p>
                      <a:endParaRPr lang="es-MX" dirty="0"/>
                    </a:p>
                  </a:txBody>
                  <a:tcPr/>
                </a:tc>
                <a:tc rowSpan="2">
                  <a:txBody>
                    <a:bodyPr/>
                    <a:lstStyle/>
                    <a:p>
                      <a:endParaRPr lang="es-MX" dirty="0"/>
                    </a:p>
                  </a:txBody>
                  <a:tcPr/>
                </a:tc>
                <a:tc>
                  <a:txBody>
                    <a:bodyPr/>
                    <a:lstStyle/>
                    <a:p>
                      <a:endParaRPr lang="es-MX" dirty="0"/>
                    </a:p>
                  </a:txBody>
                  <a:tcPr/>
                </a:tc>
                <a:tc>
                  <a:txBody>
                    <a:bodyPr/>
                    <a:lstStyle/>
                    <a:p>
                      <a:endParaRPr lang="es-MX" dirty="0"/>
                    </a:p>
                  </a:txBody>
                  <a:tcPr/>
                </a:tc>
                <a:tc>
                  <a:txBody>
                    <a:bodyPr/>
                    <a:lstStyle/>
                    <a:p>
                      <a:endParaRPr lang="es-MX" dirty="0"/>
                    </a:p>
                  </a:txBody>
                  <a:tcPr/>
                </a:tc>
                <a:extLst>
                  <a:ext uri="{0D108BD9-81ED-4DB2-BD59-A6C34878D82A}">
                    <a16:rowId xmlns:a16="http://schemas.microsoft.com/office/drawing/2014/main" val="765615005"/>
                  </a:ext>
                </a:extLst>
              </a:tr>
              <a:tr h="594719">
                <a:tc>
                  <a:txBody>
                    <a:bodyPr/>
                    <a:lstStyle/>
                    <a:p>
                      <a:pPr algn="ctr" fontAlgn="b"/>
                      <a:r>
                        <a:rPr lang="pt-BR" sz="1200" b="1" kern="1200"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agua entubada de </a:t>
                      </a:r>
                      <a:r>
                        <a:rPr lang="pt-BR" sz="1200" b="1" kern="1200" dirty="0" err="1">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llave</a:t>
                      </a:r>
                      <a:r>
                        <a:rPr lang="pt-BR" sz="1200" b="1" kern="1200"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 pública (o hidrante)? </a:t>
                      </a:r>
                    </a:p>
                  </a:txBody>
                  <a:tcPr marL="9525" marR="9525" marT="9525" marB="0" anchor="ctr">
                    <a:solidFill>
                      <a:schemeClr val="bg2">
                        <a:lumMod val="10000"/>
                      </a:schemeClr>
                    </a:solidFill>
                  </a:tcPr>
                </a:tc>
                <a:tc>
                  <a:txBody>
                    <a:bodyPr/>
                    <a:lstStyle/>
                    <a:p>
                      <a:endParaRPr lang="es-MX" dirty="0"/>
                    </a:p>
                  </a:txBody>
                  <a:tcPr/>
                </a:tc>
                <a:tc vMerge="1">
                  <a:txBody>
                    <a:bodyPr/>
                    <a:lstStyle/>
                    <a:p>
                      <a:endParaRPr lang="es-MX" dirty="0"/>
                    </a:p>
                  </a:txBody>
                  <a:tcPr/>
                </a:tc>
                <a:tc>
                  <a:txBody>
                    <a:bodyPr/>
                    <a:lstStyle/>
                    <a:p>
                      <a:endParaRPr lang="es-MX" dirty="0"/>
                    </a:p>
                  </a:txBody>
                  <a:tcPr/>
                </a:tc>
                <a:tc>
                  <a:txBody>
                    <a:bodyPr/>
                    <a:lstStyle/>
                    <a:p>
                      <a:endParaRPr lang="es-MX" dirty="0"/>
                    </a:p>
                  </a:txBody>
                  <a:tcPr/>
                </a:tc>
                <a:tc>
                  <a:txBody>
                    <a:bodyPr/>
                    <a:lstStyle/>
                    <a:p>
                      <a:endParaRPr lang="es-MX" dirty="0"/>
                    </a:p>
                  </a:txBody>
                  <a:tcPr/>
                </a:tc>
                <a:extLst>
                  <a:ext uri="{0D108BD9-81ED-4DB2-BD59-A6C34878D82A}">
                    <a16:rowId xmlns:a16="http://schemas.microsoft.com/office/drawing/2014/main" val="3381968886"/>
                  </a:ext>
                </a:extLst>
              </a:tr>
              <a:tr h="594719">
                <a:tc>
                  <a:txBody>
                    <a:bodyPr/>
                    <a:lstStyle/>
                    <a:p>
                      <a:pPr algn="ctr" fontAlgn="b"/>
                      <a:r>
                        <a:rPr lang="es-MX" sz="1200" b="1" kern="1200"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acceso al agua, a través de captadores de lluvia </a:t>
                      </a:r>
                      <a:endParaRPr lang="pt-BR" sz="1200" b="1" kern="1200"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0" anchor="ctr">
                    <a:solidFill>
                      <a:schemeClr val="bg2">
                        <a:lumMod val="10000"/>
                      </a:schemeClr>
                    </a:solidFill>
                  </a:tcPr>
                </a:tc>
                <a:tc>
                  <a:txBody>
                    <a:bodyPr/>
                    <a:lstStyle/>
                    <a:p>
                      <a:endParaRPr lang="es-MX" dirty="0"/>
                    </a:p>
                  </a:txBody>
                  <a:tcPr/>
                </a:tc>
                <a:tc>
                  <a:txBody>
                    <a:bodyPr/>
                    <a:lstStyle/>
                    <a:p>
                      <a:endParaRPr lang="es-MX" dirty="0"/>
                    </a:p>
                  </a:txBody>
                  <a:tcPr>
                    <a:solidFill>
                      <a:schemeClr val="tx1"/>
                    </a:solidFill>
                  </a:tcPr>
                </a:tc>
                <a:tc>
                  <a:txBody>
                    <a:bodyPr/>
                    <a:lstStyle/>
                    <a:p>
                      <a:endParaRPr lang="es-MX" dirty="0"/>
                    </a:p>
                  </a:txBody>
                  <a:tcPr/>
                </a:tc>
                <a:tc>
                  <a:txBody>
                    <a:bodyPr/>
                    <a:lstStyle/>
                    <a:p>
                      <a:endParaRPr lang="es-MX" dirty="0"/>
                    </a:p>
                  </a:txBody>
                  <a:tcPr>
                    <a:noFill/>
                  </a:tcPr>
                </a:tc>
                <a:tc>
                  <a:txBody>
                    <a:bodyPr/>
                    <a:lstStyle/>
                    <a:p>
                      <a:endParaRPr lang="es-MX" dirty="0"/>
                    </a:p>
                  </a:txBody>
                  <a:tcPr>
                    <a:noFill/>
                  </a:tcPr>
                </a:tc>
                <a:extLst>
                  <a:ext uri="{0D108BD9-81ED-4DB2-BD59-A6C34878D82A}">
                    <a16:rowId xmlns:a16="http://schemas.microsoft.com/office/drawing/2014/main" val="3391485622"/>
                  </a:ext>
                </a:extLst>
              </a:tr>
              <a:tr h="594719">
                <a:tc>
                  <a:txBody>
                    <a:bodyPr/>
                    <a:lstStyle/>
                    <a:p>
                      <a:pPr algn="ctr" fontAlgn="b"/>
                      <a:r>
                        <a:rPr lang="es-MX" sz="1200" b="1" kern="1200"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agua entubada que acarrean de otra vivienda </a:t>
                      </a:r>
                    </a:p>
                  </a:txBody>
                  <a:tcPr marL="9525" marR="9525" marT="9525" marB="0" anchor="ctr">
                    <a:solidFill>
                      <a:schemeClr val="bg2">
                        <a:lumMod val="10000"/>
                      </a:schemeClr>
                    </a:solidFill>
                  </a:tcPr>
                </a:tc>
                <a:tc>
                  <a:txBody>
                    <a:bodyPr/>
                    <a:lstStyle/>
                    <a:p>
                      <a:endParaRPr lang="es-MX" dirty="0"/>
                    </a:p>
                  </a:txBody>
                  <a:tcPr/>
                </a:tc>
                <a:tc>
                  <a:txBody>
                    <a:bodyPr/>
                    <a:lstStyle/>
                    <a:p>
                      <a:endParaRPr lang="es-MX" dirty="0"/>
                    </a:p>
                  </a:txBody>
                  <a:tcPr>
                    <a:solidFill>
                      <a:schemeClr val="tx1"/>
                    </a:solidFill>
                  </a:tcPr>
                </a:tc>
                <a:tc>
                  <a:txBody>
                    <a:bodyPr/>
                    <a:lstStyle/>
                    <a:p>
                      <a:endParaRPr lang="es-MX" dirty="0"/>
                    </a:p>
                  </a:txBody>
                  <a:tcPr/>
                </a:tc>
                <a:tc>
                  <a:txBody>
                    <a:bodyPr/>
                    <a:lstStyle/>
                    <a:p>
                      <a:endParaRPr lang="es-MX" dirty="0"/>
                    </a:p>
                  </a:txBody>
                  <a:tcPr>
                    <a:solidFill>
                      <a:schemeClr val="accent3">
                        <a:lumMod val="40000"/>
                        <a:lumOff val="60000"/>
                      </a:schemeClr>
                    </a:solidFill>
                  </a:tcPr>
                </a:tc>
                <a:tc>
                  <a:txBody>
                    <a:bodyPr/>
                    <a:lstStyle/>
                    <a:p>
                      <a:endParaRPr lang="es-MX" dirty="0"/>
                    </a:p>
                  </a:txBody>
                  <a:tcPr>
                    <a:solidFill>
                      <a:schemeClr val="accent3">
                        <a:lumMod val="40000"/>
                        <a:lumOff val="60000"/>
                      </a:schemeClr>
                    </a:solidFill>
                  </a:tcPr>
                </a:tc>
                <a:extLst>
                  <a:ext uri="{0D108BD9-81ED-4DB2-BD59-A6C34878D82A}">
                    <a16:rowId xmlns:a16="http://schemas.microsoft.com/office/drawing/2014/main" val="3586493779"/>
                  </a:ext>
                </a:extLst>
              </a:tr>
              <a:tr h="594719">
                <a:tc>
                  <a:txBody>
                    <a:bodyPr/>
                    <a:lstStyle/>
                    <a:p>
                      <a:pPr algn="ctr" fontAlgn="b"/>
                      <a:r>
                        <a:rPr lang="es-MX" sz="1200" b="1" kern="1200"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agua de pipa </a:t>
                      </a:r>
                    </a:p>
                  </a:txBody>
                  <a:tcPr marL="9525" marR="9525" marT="9525" marB="0" anchor="ctr">
                    <a:solidFill>
                      <a:schemeClr val="bg2">
                        <a:lumMod val="10000"/>
                      </a:schemeClr>
                    </a:solidFill>
                  </a:tcPr>
                </a:tc>
                <a:tc>
                  <a:txBody>
                    <a:bodyPr/>
                    <a:lstStyle/>
                    <a:p>
                      <a:endParaRPr lang="es-MX" dirty="0"/>
                    </a:p>
                  </a:txBody>
                  <a:tcPr/>
                </a:tc>
                <a:tc>
                  <a:txBody>
                    <a:bodyPr/>
                    <a:lstStyle/>
                    <a:p>
                      <a:endParaRPr lang="es-MX" dirty="0"/>
                    </a:p>
                  </a:txBody>
                  <a:tcPr>
                    <a:solidFill>
                      <a:schemeClr val="tx1"/>
                    </a:solidFill>
                  </a:tcPr>
                </a:tc>
                <a:tc>
                  <a:txBody>
                    <a:bodyPr/>
                    <a:lstStyle/>
                    <a:p>
                      <a:endParaRPr lang="es-MX" dirty="0"/>
                    </a:p>
                  </a:txBody>
                  <a:tcPr/>
                </a:tc>
                <a:tc>
                  <a:txBody>
                    <a:bodyPr/>
                    <a:lstStyle/>
                    <a:p>
                      <a:endParaRPr lang="es-MX" dirty="0"/>
                    </a:p>
                  </a:txBody>
                  <a:tcPr>
                    <a:solidFill>
                      <a:schemeClr val="accent3">
                        <a:lumMod val="20000"/>
                        <a:lumOff val="80000"/>
                      </a:schemeClr>
                    </a:solidFill>
                  </a:tcPr>
                </a:tc>
                <a:tc>
                  <a:txBody>
                    <a:bodyPr/>
                    <a:lstStyle/>
                    <a:p>
                      <a:endParaRPr lang="es-MX" dirty="0"/>
                    </a:p>
                  </a:txBody>
                  <a:tcPr>
                    <a:solidFill>
                      <a:schemeClr val="accent3">
                        <a:lumMod val="20000"/>
                        <a:lumOff val="80000"/>
                      </a:schemeClr>
                    </a:solidFill>
                  </a:tcPr>
                </a:tc>
                <a:extLst>
                  <a:ext uri="{0D108BD9-81ED-4DB2-BD59-A6C34878D82A}">
                    <a16:rowId xmlns:a16="http://schemas.microsoft.com/office/drawing/2014/main" val="3662250840"/>
                  </a:ext>
                </a:extLst>
              </a:tr>
              <a:tr h="594719">
                <a:tc>
                  <a:txBody>
                    <a:bodyPr/>
                    <a:lstStyle/>
                    <a:p>
                      <a:pPr algn="ctr" fontAlgn="b"/>
                      <a:r>
                        <a:rPr lang="es-MX" sz="1200" b="1" kern="1200"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agua de un pozo, río, lago, arroyo u otra </a:t>
                      </a:r>
                    </a:p>
                  </a:txBody>
                  <a:tcPr marL="9525" marR="9525" marT="9525" marB="0" anchor="ctr">
                    <a:solidFill>
                      <a:schemeClr val="bg2">
                        <a:lumMod val="10000"/>
                      </a:schemeClr>
                    </a:solidFill>
                  </a:tcPr>
                </a:tc>
                <a:tc>
                  <a:txBody>
                    <a:bodyPr/>
                    <a:lstStyle/>
                    <a:p>
                      <a:endParaRPr lang="es-MX" dirty="0"/>
                    </a:p>
                  </a:txBody>
                  <a:tcPr/>
                </a:tc>
                <a:tc>
                  <a:txBody>
                    <a:bodyPr/>
                    <a:lstStyle/>
                    <a:p>
                      <a:endParaRPr lang="es-MX" dirty="0"/>
                    </a:p>
                  </a:txBody>
                  <a:tcPr>
                    <a:solidFill>
                      <a:schemeClr val="tx1"/>
                    </a:solidFill>
                  </a:tcPr>
                </a:tc>
                <a:tc>
                  <a:txBody>
                    <a:bodyPr/>
                    <a:lstStyle/>
                    <a:p>
                      <a:endParaRPr lang="es-MX" dirty="0"/>
                    </a:p>
                  </a:txBody>
                  <a:tcPr/>
                </a:tc>
                <a:tc>
                  <a:txBody>
                    <a:bodyPr/>
                    <a:lstStyle/>
                    <a:p>
                      <a:endParaRPr lang="es-MX" dirty="0"/>
                    </a:p>
                  </a:txBody>
                  <a:tcPr/>
                </a:tc>
                <a:tc>
                  <a:txBody>
                    <a:bodyPr/>
                    <a:lstStyle/>
                    <a:p>
                      <a:endParaRPr lang="es-MX" dirty="0"/>
                    </a:p>
                  </a:txBody>
                  <a:tcPr/>
                </a:tc>
                <a:extLst>
                  <a:ext uri="{0D108BD9-81ED-4DB2-BD59-A6C34878D82A}">
                    <a16:rowId xmlns:a16="http://schemas.microsoft.com/office/drawing/2014/main" val="1990684624"/>
                  </a:ext>
                </a:extLst>
              </a:tr>
              <a:tr h="594719">
                <a:tc>
                  <a:txBody>
                    <a:bodyPr/>
                    <a:lstStyle/>
                    <a:p>
                      <a:pPr algn="ctr" fontAlgn="b"/>
                      <a:r>
                        <a:rPr lang="es-MX" sz="1200" b="1" kern="1200"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No sabe/ No contesta </a:t>
                      </a:r>
                    </a:p>
                  </a:txBody>
                  <a:tcPr marL="9525" marR="9525" marT="9525" marB="0" anchor="ctr">
                    <a:solidFill>
                      <a:schemeClr val="bg2">
                        <a:lumMod val="10000"/>
                      </a:schemeClr>
                    </a:solidFill>
                  </a:tcPr>
                </a:tc>
                <a:tc>
                  <a:txBody>
                    <a:bodyPr/>
                    <a:lstStyle/>
                    <a:p>
                      <a:endParaRPr lang="es-MX" dirty="0"/>
                    </a:p>
                  </a:txBody>
                  <a:tcPr/>
                </a:tc>
                <a:tc>
                  <a:txBody>
                    <a:bodyPr/>
                    <a:lstStyle/>
                    <a:p>
                      <a:endParaRPr lang="es-MX" dirty="0"/>
                    </a:p>
                  </a:txBody>
                  <a:tcPr>
                    <a:solidFill>
                      <a:schemeClr val="tx1"/>
                    </a:solidFill>
                  </a:tcPr>
                </a:tc>
                <a:tc>
                  <a:txBody>
                    <a:bodyPr/>
                    <a:lstStyle/>
                    <a:p>
                      <a:endParaRPr lang="es-MX" dirty="0"/>
                    </a:p>
                  </a:txBody>
                  <a:tcPr/>
                </a:tc>
                <a:tc>
                  <a:txBody>
                    <a:bodyPr/>
                    <a:lstStyle/>
                    <a:p>
                      <a:endParaRPr lang="es-MX" dirty="0"/>
                    </a:p>
                  </a:txBody>
                  <a:tcPr>
                    <a:solidFill>
                      <a:schemeClr val="tx1"/>
                    </a:solidFill>
                  </a:tcPr>
                </a:tc>
                <a:tc>
                  <a:txBody>
                    <a:bodyPr/>
                    <a:lstStyle/>
                    <a:p>
                      <a:endParaRPr lang="es-MX" dirty="0"/>
                    </a:p>
                  </a:txBody>
                  <a:tcPr/>
                </a:tc>
                <a:extLst>
                  <a:ext uri="{0D108BD9-81ED-4DB2-BD59-A6C34878D82A}">
                    <a16:rowId xmlns:a16="http://schemas.microsoft.com/office/drawing/2014/main" val="1929568466"/>
                  </a:ext>
                </a:extLst>
              </a:tr>
            </a:tbl>
          </a:graphicData>
        </a:graphic>
      </p:graphicFrame>
      <p:sp>
        <p:nvSpPr>
          <p:cNvPr id="10" name="CuadroTexto 9">
            <a:extLst>
              <a:ext uri="{FF2B5EF4-FFF2-40B4-BE49-F238E27FC236}">
                <a16:creationId xmlns:a16="http://schemas.microsoft.com/office/drawing/2014/main" id="{2F37ECD5-1A00-2983-B877-80A6E3ED03AC}"/>
              </a:ext>
            </a:extLst>
          </p:cNvPr>
          <p:cNvSpPr txBox="1"/>
          <p:nvPr/>
        </p:nvSpPr>
        <p:spPr>
          <a:xfrm>
            <a:off x="321822" y="5847764"/>
            <a:ext cx="8517378" cy="707886"/>
          </a:xfrm>
          <a:prstGeom prst="rect">
            <a:avLst/>
          </a:prstGeom>
          <a:noFill/>
        </p:spPr>
        <p:txBody>
          <a:bodyPr wrap="square">
            <a:spAutoFit/>
          </a:bodyPr>
          <a:lstStyle/>
          <a:p>
            <a:pPr algn="just"/>
            <a:r>
              <a:rPr lang="es-ES" sz="1000" dirty="0">
                <a:solidFill>
                  <a:schemeClr val="tx1">
                    <a:lumMod val="75000"/>
                    <a:lumOff val="25000"/>
                  </a:schemeClr>
                </a:solidFill>
                <a:latin typeface="Calibri" panose="020F0502020204030204" pitchFamily="34" charset="0"/>
                <a:ea typeface="Calibri" panose="020F0502020204030204" pitchFamily="34" charset="0"/>
                <a:cs typeface="Calibri" panose="020F0502020204030204" pitchFamily="34" charset="0"/>
              </a:rPr>
              <a:t>Los cuadros negros son opciones de respuesta no incluidas en las preguntas</a:t>
            </a:r>
          </a:p>
          <a:p>
            <a:pPr algn="just"/>
            <a:r>
              <a:rPr lang="es-MX" sz="1000" dirty="0">
                <a:solidFill>
                  <a:schemeClr val="tx1">
                    <a:lumMod val="65000"/>
                    <a:lumOff val="35000"/>
                  </a:schemeClr>
                </a:solidFill>
                <a:latin typeface="Calibri" panose="020F0502020204030204" pitchFamily="34" charset="0"/>
                <a:ea typeface="Calibri" panose="020F0502020204030204" pitchFamily="34" charset="0"/>
                <a:cs typeface="Calibri" panose="020F0502020204030204" pitchFamily="34" charset="0"/>
              </a:rPr>
              <a:t>* Pregunta original “</a:t>
            </a:r>
            <a:r>
              <a:rPr lang="es-ES" sz="1000" dirty="0">
                <a:solidFill>
                  <a:schemeClr val="tx1">
                    <a:lumMod val="65000"/>
                    <a:lumOff val="35000"/>
                  </a:schemeClr>
                </a:solidFill>
                <a:latin typeface="Calibri" panose="020F0502020204030204" pitchFamily="34" charset="0"/>
                <a:ea typeface="Calibri" panose="020F0502020204030204" pitchFamily="34" charset="0"/>
                <a:cs typeface="Calibri" panose="020F0502020204030204" pitchFamily="34" charset="0"/>
              </a:rPr>
              <a:t>¿La toma de agua está dentro o fuera de su vivienda?”. Suma 100% con la opción de “otra”. El fraseo de las opciones de respuesta es diferente</a:t>
            </a:r>
            <a:endParaRPr lang="es-MX" sz="1000" dirty="0">
              <a:solidFill>
                <a:schemeClr val="tx1">
                  <a:lumMod val="65000"/>
                  <a:lumOff val="35000"/>
                </a:schemeClr>
              </a:solidFill>
              <a:latin typeface="Calibri" panose="020F0502020204030204" pitchFamily="34" charset="0"/>
              <a:ea typeface="Calibri" panose="020F0502020204030204" pitchFamily="34" charset="0"/>
              <a:cs typeface="Calibri" panose="020F0502020204030204" pitchFamily="34" charset="0"/>
            </a:endParaRPr>
          </a:p>
          <a:p>
            <a:pPr algn="just"/>
            <a:r>
              <a:rPr lang="es-MX" sz="1000" dirty="0">
                <a:solidFill>
                  <a:schemeClr val="tx1">
                    <a:lumMod val="65000"/>
                    <a:lumOff val="35000"/>
                  </a:schemeClr>
                </a:solidFill>
                <a:latin typeface="Calibri" panose="020F0502020204030204" pitchFamily="34" charset="0"/>
                <a:ea typeface="Calibri" panose="020F0502020204030204" pitchFamily="34" charset="0"/>
                <a:cs typeface="Calibri" panose="020F0502020204030204" pitchFamily="34" charset="0"/>
              </a:rPr>
              <a:t>** Pregunta original “</a:t>
            </a:r>
            <a:r>
              <a:rPr lang="es-ES" sz="1000" dirty="0">
                <a:solidFill>
                  <a:schemeClr val="tx1">
                    <a:lumMod val="65000"/>
                    <a:lumOff val="35000"/>
                  </a:schemeClr>
                </a:solidFill>
                <a:latin typeface="Calibri" panose="020F0502020204030204" pitchFamily="34" charset="0"/>
                <a:ea typeface="Calibri" panose="020F0502020204030204" pitchFamily="34" charset="0"/>
                <a:cs typeface="Calibri" panose="020F0502020204030204" pitchFamily="34" charset="0"/>
              </a:rPr>
              <a:t>¿En esta vivienda tienen agua de …”. El fraseo de las opciones de respuesta es diferente</a:t>
            </a:r>
            <a:endParaRPr lang="es-MX" sz="1000" dirty="0">
              <a:solidFill>
                <a:schemeClr val="tx1">
                  <a:lumMod val="65000"/>
                  <a:lumOff val="35000"/>
                </a:schemeClr>
              </a:solidFill>
              <a:latin typeface="Calibri" panose="020F0502020204030204" pitchFamily="34" charset="0"/>
              <a:ea typeface="Calibri" panose="020F0502020204030204" pitchFamily="34" charset="0"/>
              <a:cs typeface="Calibri" panose="020F0502020204030204" pitchFamily="34" charset="0"/>
            </a:endParaRPr>
          </a:p>
        </p:txBody>
      </p:sp>
      <p:graphicFrame>
        <p:nvGraphicFramePr>
          <p:cNvPr id="11" name="7 Marcador de contenido">
            <a:extLst>
              <a:ext uri="{FF2B5EF4-FFF2-40B4-BE49-F238E27FC236}">
                <a16:creationId xmlns:a16="http://schemas.microsoft.com/office/drawing/2014/main" id="{FD3BFAD4-097E-AD19-C3F4-021B20D3B8AE}"/>
              </a:ext>
            </a:extLst>
          </p:cNvPr>
          <p:cNvGraphicFramePr>
            <a:graphicFrameLocks/>
          </p:cNvGraphicFramePr>
          <p:nvPr>
            <p:extLst>
              <p:ext uri="{D42A27DB-BD31-4B8C-83A1-F6EECF244321}">
                <p14:modId xmlns:p14="http://schemas.microsoft.com/office/powerpoint/2010/main" val="4274953765"/>
              </p:ext>
            </p:extLst>
          </p:nvPr>
        </p:nvGraphicFramePr>
        <p:xfrm>
          <a:off x="2223747" y="1008466"/>
          <a:ext cx="1778139" cy="4944114"/>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9" name="7 Marcador de contenido">
            <a:extLst>
              <a:ext uri="{FF2B5EF4-FFF2-40B4-BE49-F238E27FC236}">
                <a16:creationId xmlns:a16="http://schemas.microsoft.com/office/drawing/2014/main" id="{E92EF669-573A-E8D7-2853-CCAEAE7E487B}"/>
              </a:ext>
            </a:extLst>
          </p:cNvPr>
          <p:cNvGraphicFramePr>
            <a:graphicFrameLocks/>
          </p:cNvGraphicFramePr>
          <p:nvPr>
            <p:extLst>
              <p:ext uri="{D42A27DB-BD31-4B8C-83A1-F6EECF244321}">
                <p14:modId xmlns:p14="http://schemas.microsoft.com/office/powerpoint/2010/main" val="3855015573"/>
              </p:ext>
            </p:extLst>
          </p:nvPr>
        </p:nvGraphicFramePr>
        <p:xfrm>
          <a:off x="3504263" y="1004432"/>
          <a:ext cx="1808494" cy="2029224"/>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5" name="7 Marcador de contenido">
            <a:extLst>
              <a:ext uri="{FF2B5EF4-FFF2-40B4-BE49-F238E27FC236}">
                <a16:creationId xmlns:a16="http://schemas.microsoft.com/office/drawing/2014/main" id="{FFCB686E-A651-09DF-4814-DDCEEEACF02B}"/>
              </a:ext>
            </a:extLst>
          </p:cNvPr>
          <p:cNvGraphicFramePr>
            <a:graphicFrameLocks/>
          </p:cNvGraphicFramePr>
          <p:nvPr>
            <p:extLst>
              <p:ext uri="{D42A27DB-BD31-4B8C-83A1-F6EECF244321}">
                <p14:modId xmlns:p14="http://schemas.microsoft.com/office/powerpoint/2010/main" val="1727853875"/>
              </p:ext>
            </p:extLst>
          </p:nvPr>
        </p:nvGraphicFramePr>
        <p:xfrm>
          <a:off x="4813120" y="1004432"/>
          <a:ext cx="1681649" cy="4948147"/>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16" name="7 Marcador de contenido">
            <a:extLst>
              <a:ext uri="{FF2B5EF4-FFF2-40B4-BE49-F238E27FC236}">
                <a16:creationId xmlns:a16="http://schemas.microsoft.com/office/drawing/2014/main" id="{5E99FDEE-B94B-AD47-7685-C1EDF56535F5}"/>
              </a:ext>
            </a:extLst>
          </p:cNvPr>
          <p:cNvGraphicFramePr>
            <a:graphicFrameLocks/>
          </p:cNvGraphicFramePr>
          <p:nvPr>
            <p:extLst>
              <p:ext uri="{D42A27DB-BD31-4B8C-83A1-F6EECF244321}">
                <p14:modId xmlns:p14="http://schemas.microsoft.com/office/powerpoint/2010/main" val="2671077451"/>
              </p:ext>
            </p:extLst>
          </p:nvPr>
        </p:nvGraphicFramePr>
        <p:xfrm>
          <a:off x="6106716" y="1005674"/>
          <a:ext cx="1681649" cy="4401596"/>
        </p:xfrm>
        <a:graphic>
          <a:graphicData uri="http://schemas.openxmlformats.org/drawingml/2006/chart">
            <c:chart xmlns:c="http://schemas.openxmlformats.org/drawingml/2006/chart" xmlns:r="http://schemas.openxmlformats.org/officeDocument/2006/relationships" r:id="rId6"/>
          </a:graphicData>
        </a:graphic>
      </p:graphicFrame>
      <p:graphicFrame>
        <p:nvGraphicFramePr>
          <p:cNvPr id="17" name="7 Marcador de contenido">
            <a:extLst>
              <a:ext uri="{FF2B5EF4-FFF2-40B4-BE49-F238E27FC236}">
                <a16:creationId xmlns:a16="http://schemas.microsoft.com/office/drawing/2014/main" id="{2299C092-17F7-258A-2855-1B60EBAB5F79}"/>
              </a:ext>
            </a:extLst>
          </p:cNvPr>
          <p:cNvGraphicFramePr>
            <a:graphicFrameLocks/>
          </p:cNvGraphicFramePr>
          <p:nvPr>
            <p:extLst>
              <p:ext uri="{D42A27DB-BD31-4B8C-83A1-F6EECF244321}">
                <p14:modId xmlns:p14="http://schemas.microsoft.com/office/powerpoint/2010/main" val="4210080794"/>
              </p:ext>
            </p:extLst>
          </p:nvPr>
        </p:nvGraphicFramePr>
        <p:xfrm>
          <a:off x="7412032" y="1006652"/>
          <a:ext cx="1651044" cy="5025837"/>
        </p:xfrm>
        <a:graphic>
          <a:graphicData uri="http://schemas.openxmlformats.org/drawingml/2006/chart">
            <c:chart xmlns:c="http://schemas.openxmlformats.org/drawingml/2006/chart" xmlns:r="http://schemas.openxmlformats.org/officeDocument/2006/relationships" r:id="rId7"/>
          </a:graphicData>
        </a:graphic>
      </p:graphicFrame>
      <p:sp>
        <p:nvSpPr>
          <p:cNvPr id="6" name="CuadroTexto 5">
            <a:extLst>
              <a:ext uri="{FF2B5EF4-FFF2-40B4-BE49-F238E27FC236}">
                <a16:creationId xmlns:a16="http://schemas.microsoft.com/office/drawing/2014/main" id="{9592474A-75D2-CF3D-4A9E-E14595276E37}"/>
              </a:ext>
            </a:extLst>
          </p:cNvPr>
          <p:cNvSpPr txBox="1"/>
          <p:nvPr/>
        </p:nvSpPr>
        <p:spPr>
          <a:xfrm>
            <a:off x="19017" y="6577799"/>
            <a:ext cx="8604899" cy="253916"/>
          </a:xfrm>
          <a:prstGeom prst="rect">
            <a:avLst/>
          </a:prstGeom>
          <a:noFill/>
        </p:spPr>
        <p:txBody>
          <a:bodyPr wrap="square" rtlCol="0" anchor="ctr">
            <a:spAutoFit/>
          </a:bodyPr>
          <a:lstStyle/>
          <a:p>
            <a:r>
              <a:rPr lang="es-MX" sz="1050" b="1" dirty="0">
                <a:solidFill>
                  <a:schemeClr val="tx1">
                    <a:lumMod val="65000"/>
                    <a:lumOff val="35000"/>
                  </a:schemeClr>
                </a:solidFill>
              </a:rPr>
              <a:t>PARAMETRIA; ENCUESTA CDMX / Del 24 de febrero al 14 de agosto de 2024.</a:t>
            </a:r>
          </a:p>
        </p:txBody>
      </p:sp>
    </p:spTree>
    <p:extLst>
      <p:ext uri="{BB962C8B-B14F-4D97-AF65-F5344CB8AC3E}">
        <p14:creationId xmlns:p14="http://schemas.microsoft.com/office/powerpoint/2010/main" val="304127358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Marcador de texto 3">
            <a:extLst>
              <a:ext uri="{FF2B5EF4-FFF2-40B4-BE49-F238E27FC236}">
                <a16:creationId xmlns:a16="http://schemas.microsoft.com/office/drawing/2014/main" id="{8584AE88-FA96-1934-93AE-9B49E3982F76}"/>
              </a:ext>
            </a:extLst>
          </p:cNvPr>
          <p:cNvSpPr>
            <a:spLocks noGrp="1"/>
          </p:cNvSpPr>
          <p:nvPr>
            <p:ph type="body" sz="quarter" idx="13"/>
          </p:nvPr>
        </p:nvSpPr>
        <p:spPr/>
        <p:txBody>
          <a:bodyPr/>
          <a:lstStyle/>
          <a:p>
            <a:r>
              <a:rPr lang="es-MX" dirty="0"/>
              <a:t>NOTA METODOLÓGICA</a:t>
            </a:r>
          </a:p>
        </p:txBody>
      </p:sp>
      <p:graphicFrame>
        <p:nvGraphicFramePr>
          <p:cNvPr id="5" name="2 Tabla">
            <a:extLst>
              <a:ext uri="{FF2B5EF4-FFF2-40B4-BE49-F238E27FC236}">
                <a16:creationId xmlns:a16="http://schemas.microsoft.com/office/drawing/2014/main" id="{8F59785E-144F-D417-AE12-DF024A734794}"/>
              </a:ext>
            </a:extLst>
          </p:cNvPr>
          <p:cNvGraphicFramePr>
            <a:graphicFrameLocks noGrp="1"/>
          </p:cNvGraphicFramePr>
          <p:nvPr>
            <p:extLst>
              <p:ext uri="{D42A27DB-BD31-4B8C-83A1-F6EECF244321}">
                <p14:modId xmlns:p14="http://schemas.microsoft.com/office/powerpoint/2010/main" val="3332027625"/>
              </p:ext>
            </p:extLst>
          </p:nvPr>
        </p:nvGraphicFramePr>
        <p:xfrm>
          <a:off x="218240" y="365127"/>
          <a:ext cx="4276567" cy="5061858"/>
        </p:xfrm>
        <a:graphic>
          <a:graphicData uri="http://schemas.openxmlformats.org/drawingml/2006/table">
            <a:tbl>
              <a:tblPr firstRow="1" bandRow="1">
                <a:tableStyleId>{5940675A-B579-460E-94D1-54222C63F5DA}</a:tableStyleId>
              </a:tblPr>
              <a:tblGrid>
                <a:gridCol w="1900697">
                  <a:extLst>
                    <a:ext uri="{9D8B030D-6E8A-4147-A177-3AD203B41FA5}">
                      <a16:colId xmlns:a16="http://schemas.microsoft.com/office/drawing/2014/main" val="20000"/>
                    </a:ext>
                  </a:extLst>
                </a:gridCol>
                <a:gridCol w="2375870">
                  <a:extLst>
                    <a:ext uri="{9D8B030D-6E8A-4147-A177-3AD203B41FA5}">
                      <a16:colId xmlns:a16="http://schemas.microsoft.com/office/drawing/2014/main" val="20001"/>
                    </a:ext>
                  </a:extLst>
                </a:gridCol>
              </a:tblGrid>
              <a:tr h="843643">
                <a:tc>
                  <a:txBody>
                    <a:bodyPr/>
                    <a:lstStyle/>
                    <a:p>
                      <a:pPr algn="l" rtl="0" fontAlgn="b"/>
                      <a:r>
                        <a:rPr lang="es-MX" sz="1100" b="1" i="0" u="none" strike="noStrike" dirty="0">
                          <a:solidFill>
                            <a:schemeClr val="tx2">
                              <a:lumMod val="20000"/>
                              <a:lumOff val="80000"/>
                            </a:schemeClr>
                          </a:solidFill>
                          <a:effectLst>
                            <a:outerShdw blurRad="50800" dist="38100" algn="tr" rotWithShape="0">
                              <a:prstClr val="black">
                                <a:alpha val="40000"/>
                              </a:prstClr>
                            </a:outerShdw>
                          </a:effectLst>
                          <a:latin typeface="+mn-lt"/>
                        </a:rPr>
                        <a:t>Tipo de estudio</a:t>
                      </a:r>
                    </a:p>
                  </a:txBody>
                  <a:tcPr marL="94282" marR="10475" marT="9526" marB="0" anchor="ct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762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75000"/>
                        <a:lumOff val="25000"/>
                      </a:schemeClr>
                    </a:solidFill>
                  </a:tcPr>
                </a:tc>
                <a:tc>
                  <a:txBody>
                    <a:bodyPr/>
                    <a:lstStyle/>
                    <a:p>
                      <a:pPr algn="ctr" rtl="0" fontAlgn="b"/>
                      <a:r>
                        <a:rPr lang="es-MX" sz="1400" b="1" i="0" u="none" strike="noStrike" dirty="0">
                          <a:solidFill>
                            <a:schemeClr val="tx2">
                              <a:lumMod val="20000"/>
                              <a:lumOff val="80000"/>
                            </a:schemeClr>
                          </a:solidFill>
                          <a:effectLst>
                            <a:outerShdw blurRad="38100" dist="38100" dir="2700000" algn="tl">
                              <a:srgbClr val="000000">
                                <a:alpha val="43137"/>
                              </a:srgbClr>
                            </a:outerShdw>
                          </a:effectLst>
                          <a:latin typeface="+mn-lt"/>
                        </a:rPr>
                        <a:t>Encuesta en vivienda</a:t>
                      </a:r>
                    </a:p>
                  </a:txBody>
                  <a:tcPr marL="94282" marR="10475" marT="9526"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solidFill>
                      <a:schemeClr val="tx1">
                        <a:lumMod val="75000"/>
                        <a:lumOff val="25000"/>
                      </a:schemeClr>
                    </a:solidFill>
                  </a:tcPr>
                </a:tc>
                <a:extLst>
                  <a:ext uri="{0D108BD9-81ED-4DB2-BD59-A6C34878D82A}">
                    <a16:rowId xmlns:a16="http://schemas.microsoft.com/office/drawing/2014/main" val="10000"/>
                  </a:ext>
                </a:extLst>
              </a:tr>
              <a:tr h="843643">
                <a:tc>
                  <a:txBody>
                    <a:bodyPr/>
                    <a:lstStyle/>
                    <a:p>
                      <a:pPr marL="0" marR="0" indent="0" algn="l" defTabSz="914400" rtl="0" eaLnBrk="1" fontAlgn="b" latinLnBrk="0" hangingPunct="1">
                        <a:lnSpc>
                          <a:spcPct val="100000"/>
                        </a:lnSpc>
                        <a:spcBef>
                          <a:spcPts val="0"/>
                        </a:spcBef>
                        <a:spcAft>
                          <a:spcPts val="0"/>
                        </a:spcAft>
                        <a:buClrTx/>
                        <a:buSzTx/>
                        <a:buFontTx/>
                        <a:buNone/>
                        <a:tabLst/>
                        <a:defRPr/>
                      </a:pPr>
                      <a:r>
                        <a:rPr lang="es-MX" sz="1100" b="1" i="0" u="none" strike="noStrike" dirty="0">
                          <a:solidFill>
                            <a:srgbClr val="002060"/>
                          </a:solidFill>
                          <a:effectLst>
                            <a:outerShdw blurRad="50800" dist="38100" algn="tr" rotWithShape="0">
                              <a:prstClr val="black">
                                <a:alpha val="40000"/>
                              </a:prstClr>
                            </a:outerShdw>
                          </a:effectLst>
                          <a:latin typeface="+mn-lt"/>
                        </a:rPr>
                        <a:t>Objetivo de investigación</a:t>
                      </a:r>
                    </a:p>
                  </a:txBody>
                  <a:tcPr marL="94282" marR="10475" marT="9526" marB="0" anchor="ct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3">
                        <a:lumMod val="20000"/>
                        <a:lumOff val="80000"/>
                      </a:schemeClr>
                    </a:solidFill>
                  </a:tcPr>
                </a:tc>
                <a:tc>
                  <a:txBody>
                    <a:bodyPr/>
                    <a:lstStyle/>
                    <a:p>
                      <a:pPr marL="0" indent="0" algn="ctr">
                        <a:buFont typeface="Arial" pitchFamily="34" charset="0"/>
                        <a:buNone/>
                      </a:pPr>
                      <a:r>
                        <a:rPr lang="es-MX" sz="1000" b="0" i="0" u="none" strike="noStrike" kern="1200" dirty="0">
                          <a:solidFill>
                            <a:srgbClr val="002060"/>
                          </a:solidFill>
                          <a:effectLst>
                            <a:outerShdw blurRad="38100" dist="38100" dir="2700000" algn="tl">
                              <a:srgbClr val="000000">
                                <a:alpha val="43137"/>
                              </a:srgbClr>
                            </a:outerShdw>
                          </a:effectLst>
                          <a:latin typeface="+mn-lt"/>
                          <a:ea typeface="+mn-ea"/>
                          <a:cs typeface="+mn-cs"/>
                        </a:rPr>
                        <a:t>Conocer las condiciones sociales de bienestar de los hogares en la Ciudad de México</a:t>
                      </a:r>
                    </a:p>
                  </a:txBody>
                  <a:tcPr marL="94282" marR="10475" marT="9526" marB="0" anchor="ctr">
                    <a:lnL w="762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76200" cap="flat" cmpd="sng" algn="ctr">
                      <a:no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20000"/>
                        <a:lumOff val="80000"/>
                      </a:schemeClr>
                    </a:solidFill>
                  </a:tcPr>
                </a:tc>
                <a:extLst>
                  <a:ext uri="{0D108BD9-81ED-4DB2-BD59-A6C34878D82A}">
                    <a16:rowId xmlns:a16="http://schemas.microsoft.com/office/drawing/2014/main" val="10001"/>
                  </a:ext>
                </a:extLst>
              </a:tr>
              <a:tr h="843643">
                <a:tc>
                  <a:txBody>
                    <a:bodyPr/>
                    <a:lstStyle/>
                    <a:p>
                      <a:pPr marL="0" marR="0" indent="0" algn="l" defTabSz="914400" rtl="0" eaLnBrk="1" fontAlgn="b" latinLnBrk="0" hangingPunct="1">
                        <a:lnSpc>
                          <a:spcPct val="100000"/>
                        </a:lnSpc>
                        <a:spcBef>
                          <a:spcPts val="0"/>
                        </a:spcBef>
                        <a:spcAft>
                          <a:spcPts val="0"/>
                        </a:spcAft>
                        <a:buClrTx/>
                        <a:buSzTx/>
                        <a:buFontTx/>
                        <a:buNone/>
                        <a:tabLst/>
                        <a:defRPr/>
                      </a:pPr>
                      <a:r>
                        <a:rPr lang="es-MX" sz="1100" b="1" i="0" u="none" strike="noStrike" dirty="0">
                          <a:solidFill>
                            <a:schemeClr val="tx2">
                              <a:lumMod val="20000"/>
                              <a:lumOff val="80000"/>
                            </a:schemeClr>
                          </a:solidFill>
                          <a:effectLst>
                            <a:outerShdw blurRad="50800" dist="38100" algn="tr" rotWithShape="0">
                              <a:prstClr val="black">
                                <a:alpha val="40000"/>
                              </a:prstClr>
                            </a:outerShdw>
                          </a:effectLst>
                          <a:latin typeface="+mn-lt"/>
                        </a:rPr>
                        <a:t>Fecha de levantamiento</a:t>
                      </a:r>
                    </a:p>
                  </a:txBody>
                  <a:tcPr marL="94282" marR="10475" marT="9526" marB="0" anchor="ct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75000"/>
                        <a:lumOff val="25000"/>
                      </a:schemeClr>
                    </a:solidFill>
                  </a:tcPr>
                </a:tc>
                <a:tc>
                  <a:txBody>
                    <a:bodyPr/>
                    <a:lstStyle/>
                    <a:p>
                      <a:pPr algn="ctr" rtl="0" fontAlgn="b"/>
                      <a:r>
                        <a:rPr lang="es-MX" sz="1000" b="1" i="0" u="none" strike="noStrike" dirty="0">
                          <a:solidFill>
                            <a:schemeClr val="tx2">
                              <a:lumMod val="20000"/>
                              <a:lumOff val="80000"/>
                            </a:schemeClr>
                          </a:solidFill>
                          <a:effectLst>
                            <a:outerShdw blurRad="38100" dist="38100" dir="2700000" algn="tl">
                              <a:srgbClr val="000000">
                                <a:alpha val="43137"/>
                              </a:srgbClr>
                            </a:outerShdw>
                          </a:effectLst>
                          <a:latin typeface="+mn-lt"/>
                        </a:rPr>
                        <a:t>Del 24 de febrero al 14 de agosto de 2024</a:t>
                      </a:r>
                    </a:p>
                  </a:txBody>
                  <a:tcPr marL="94282" marR="10475" marT="9526"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76200" cap="flat" cmpd="sng" algn="ctr">
                      <a:no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solidFill>
                      <a:schemeClr val="tx1">
                        <a:lumMod val="75000"/>
                        <a:lumOff val="25000"/>
                      </a:schemeClr>
                    </a:solidFill>
                  </a:tcPr>
                </a:tc>
                <a:extLst>
                  <a:ext uri="{0D108BD9-81ED-4DB2-BD59-A6C34878D82A}">
                    <a16:rowId xmlns:a16="http://schemas.microsoft.com/office/drawing/2014/main" val="10002"/>
                  </a:ext>
                </a:extLst>
              </a:tr>
              <a:tr h="843643">
                <a:tc>
                  <a:txBody>
                    <a:bodyPr/>
                    <a:lstStyle/>
                    <a:p>
                      <a:pPr algn="l" rtl="0" fontAlgn="b"/>
                      <a:r>
                        <a:rPr lang="es-MX" sz="1100" b="1" i="0" u="none" strike="noStrike" dirty="0">
                          <a:solidFill>
                            <a:srgbClr val="002060"/>
                          </a:solidFill>
                          <a:effectLst>
                            <a:outerShdw blurRad="50800" dist="38100" algn="tr" rotWithShape="0">
                              <a:prstClr val="black">
                                <a:alpha val="40000"/>
                              </a:prstClr>
                            </a:outerShdw>
                          </a:effectLst>
                          <a:latin typeface="+mn-lt"/>
                        </a:rPr>
                        <a:t>Población objetivo</a:t>
                      </a:r>
                    </a:p>
                  </a:txBody>
                  <a:tcPr marL="94282" marR="10475" marT="9526" marB="0" anchor="ct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3">
                        <a:lumMod val="20000"/>
                        <a:lumOff val="80000"/>
                      </a:schemeClr>
                    </a:solidFill>
                  </a:tcPr>
                </a:tc>
                <a:tc>
                  <a:txBody>
                    <a:bodyPr/>
                    <a:lstStyle/>
                    <a:p>
                      <a:pPr marL="0" indent="0" algn="ctr">
                        <a:buFont typeface="Arial" pitchFamily="34" charset="0"/>
                        <a:buNone/>
                      </a:pPr>
                      <a:r>
                        <a:rPr lang="es-MX" sz="1000" b="0" i="0" u="none" strike="noStrike" kern="1200" dirty="0">
                          <a:solidFill>
                            <a:srgbClr val="002060"/>
                          </a:solidFill>
                          <a:effectLst>
                            <a:outerShdw blurRad="38100" dist="38100" dir="2700000" algn="tl">
                              <a:srgbClr val="000000">
                                <a:alpha val="43137"/>
                              </a:srgbClr>
                            </a:outerShdw>
                          </a:effectLst>
                          <a:latin typeface="+mn-lt"/>
                          <a:ea typeface="+mn-ea"/>
                          <a:cs typeface="+mn-cs"/>
                        </a:rPr>
                        <a:t>Hogares de la Ciudad de México</a:t>
                      </a:r>
                    </a:p>
                  </a:txBody>
                  <a:tcPr marL="94282" marR="10475" marT="9526" marB="0" anchor="ctr">
                    <a:lnL w="762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76200" cap="flat" cmpd="sng" algn="ctr">
                      <a:no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20000"/>
                        <a:lumOff val="80000"/>
                      </a:schemeClr>
                    </a:solidFill>
                  </a:tcPr>
                </a:tc>
                <a:extLst>
                  <a:ext uri="{0D108BD9-81ED-4DB2-BD59-A6C34878D82A}">
                    <a16:rowId xmlns:a16="http://schemas.microsoft.com/office/drawing/2014/main" val="10003"/>
                  </a:ext>
                </a:extLst>
              </a:tr>
              <a:tr h="843643">
                <a:tc>
                  <a:txBody>
                    <a:bodyPr/>
                    <a:lstStyle/>
                    <a:p>
                      <a:pPr algn="l" rtl="0" fontAlgn="b"/>
                      <a:r>
                        <a:rPr lang="es-MX" sz="1100" b="1" i="0" u="none" strike="noStrike" dirty="0">
                          <a:solidFill>
                            <a:schemeClr val="tx2">
                              <a:lumMod val="20000"/>
                              <a:lumOff val="80000"/>
                            </a:schemeClr>
                          </a:solidFill>
                          <a:effectLst>
                            <a:outerShdw blurRad="50800" dist="38100" algn="tr" rotWithShape="0">
                              <a:prstClr val="black">
                                <a:alpha val="40000"/>
                              </a:prstClr>
                            </a:outerShdw>
                          </a:effectLst>
                          <a:latin typeface="+mn-lt"/>
                        </a:rPr>
                        <a:t>Marco muestral</a:t>
                      </a:r>
                    </a:p>
                  </a:txBody>
                  <a:tcPr marL="94282" marR="10475" marT="9526" marB="0" anchor="ct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75000"/>
                        <a:lumOff val="25000"/>
                      </a:schemeClr>
                    </a:solidFill>
                  </a:tcPr>
                </a:tc>
                <a:tc>
                  <a:txBody>
                    <a:bodyPr/>
                    <a:lstStyle/>
                    <a:p>
                      <a:pPr algn="ctr" rtl="0" fontAlgn="b"/>
                      <a:r>
                        <a:rPr lang="es-MX" sz="1000" b="0" i="0" u="none" strike="noStrike" dirty="0">
                          <a:solidFill>
                            <a:schemeClr val="tx2">
                              <a:lumMod val="20000"/>
                              <a:lumOff val="80000"/>
                            </a:schemeClr>
                          </a:solidFill>
                          <a:effectLst>
                            <a:outerShdw blurRad="38100" dist="38100" dir="2700000" algn="tl">
                              <a:srgbClr val="000000">
                                <a:alpha val="43137"/>
                              </a:srgbClr>
                            </a:outerShdw>
                          </a:effectLst>
                          <a:latin typeface="+mn-lt"/>
                        </a:rPr>
                        <a:t> Listado de Área Geoestadística Básica (AGEB), con base en el Censo de Población y Vivienda 2020, del INEGI</a:t>
                      </a:r>
                    </a:p>
                  </a:txBody>
                  <a:tcPr marL="94282" marR="10475" marT="9526"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76200" cap="flat" cmpd="sng" algn="ctr">
                      <a:no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solidFill>
                      <a:schemeClr val="tx1">
                        <a:lumMod val="75000"/>
                        <a:lumOff val="25000"/>
                      </a:schemeClr>
                    </a:solidFill>
                  </a:tcPr>
                </a:tc>
                <a:extLst>
                  <a:ext uri="{0D108BD9-81ED-4DB2-BD59-A6C34878D82A}">
                    <a16:rowId xmlns:a16="http://schemas.microsoft.com/office/drawing/2014/main" val="10004"/>
                  </a:ext>
                </a:extLst>
              </a:tr>
              <a:tr h="843643">
                <a:tc>
                  <a:txBody>
                    <a:bodyPr/>
                    <a:lstStyle/>
                    <a:p>
                      <a:pPr marL="0" marR="0" indent="0" algn="l" defTabSz="914400" rtl="0" eaLnBrk="1" fontAlgn="b" latinLnBrk="0" hangingPunct="1">
                        <a:lnSpc>
                          <a:spcPct val="100000"/>
                        </a:lnSpc>
                        <a:spcBef>
                          <a:spcPts val="0"/>
                        </a:spcBef>
                        <a:spcAft>
                          <a:spcPts val="0"/>
                        </a:spcAft>
                        <a:buClrTx/>
                        <a:buSzTx/>
                        <a:buFontTx/>
                        <a:buNone/>
                        <a:tabLst/>
                        <a:defRPr/>
                      </a:pPr>
                      <a:r>
                        <a:rPr lang="es-MX" sz="1100" b="1" i="0" u="none" strike="noStrike" dirty="0">
                          <a:solidFill>
                            <a:srgbClr val="002060"/>
                          </a:solidFill>
                          <a:effectLst>
                            <a:outerShdw blurRad="50800" dist="38100" algn="tr" rotWithShape="0">
                              <a:prstClr val="black">
                                <a:alpha val="40000"/>
                              </a:prstClr>
                            </a:outerShdw>
                          </a:effectLst>
                          <a:latin typeface="+mn-lt"/>
                        </a:rPr>
                        <a:t>Método de selección </a:t>
                      </a:r>
                    </a:p>
                    <a:p>
                      <a:pPr marL="0" marR="0" indent="0" algn="l" defTabSz="914400" rtl="0" eaLnBrk="1" fontAlgn="b" latinLnBrk="0" hangingPunct="1">
                        <a:lnSpc>
                          <a:spcPct val="100000"/>
                        </a:lnSpc>
                        <a:spcBef>
                          <a:spcPts val="0"/>
                        </a:spcBef>
                        <a:spcAft>
                          <a:spcPts val="0"/>
                        </a:spcAft>
                        <a:buClrTx/>
                        <a:buSzTx/>
                        <a:buFontTx/>
                        <a:buNone/>
                        <a:tabLst/>
                        <a:defRPr/>
                      </a:pPr>
                      <a:r>
                        <a:rPr lang="es-MX" sz="1100" b="1" i="0" u="none" strike="noStrike" dirty="0">
                          <a:solidFill>
                            <a:srgbClr val="002060"/>
                          </a:solidFill>
                          <a:effectLst>
                            <a:outerShdw blurRad="50800" dist="38100" algn="tr" rotWithShape="0">
                              <a:prstClr val="black">
                                <a:alpha val="40000"/>
                              </a:prstClr>
                            </a:outerShdw>
                          </a:effectLst>
                          <a:latin typeface="+mn-lt"/>
                        </a:rPr>
                        <a:t>de viviendas</a:t>
                      </a:r>
                    </a:p>
                  </a:txBody>
                  <a:tcPr marL="94282" marR="10475" marT="9526" marB="0" anchor="ct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3">
                        <a:lumMod val="20000"/>
                        <a:lumOff val="80000"/>
                      </a:schemeClr>
                    </a:solidFill>
                  </a:tcPr>
                </a:tc>
                <a:tc>
                  <a:txBody>
                    <a:bodyPr/>
                    <a:lstStyle/>
                    <a:p>
                      <a:pPr algn="ctr" rtl="0" fontAlgn="b"/>
                      <a:r>
                        <a:rPr lang="es-MX" sz="1000" b="0" i="0" u="none" strike="noStrike" dirty="0">
                          <a:solidFill>
                            <a:srgbClr val="002060"/>
                          </a:solidFill>
                          <a:effectLst>
                            <a:outerShdw blurRad="38100" dist="38100" dir="2700000" algn="tl">
                              <a:srgbClr val="000000">
                                <a:alpha val="43137"/>
                              </a:srgbClr>
                            </a:outerShdw>
                          </a:effectLst>
                          <a:latin typeface="+mn-lt"/>
                        </a:rPr>
                        <a:t>Sistemático con arranque </a:t>
                      </a:r>
                    </a:p>
                    <a:p>
                      <a:pPr algn="ctr" rtl="0" fontAlgn="b"/>
                      <a:r>
                        <a:rPr lang="es-MX" sz="1000" b="0" i="0" u="none" strike="noStrike" dirty="0">
                          <a:solidFill>
                            <a:srgbClr val="002060"/>
                          </a:solidFill>
                          <a:effectLst>
                            <a:outerShdw blurRad="38100" dist="38100" dir="2700000" algn="tl">
                              <a:srgbClr val="000000">
                                <a:alpha val="43137"/>
                              </a:srgbClr>
                            </a:outerShdw>
                          </a:effectLst>
                          <a:latin typeface="+mn-lt"/>
                        </a:rPr>
                        <a:t>aleatorio simple</a:t>
                      </a:r>
                    </a:p>
                  </a:txBody>
                  <a:tcPr marL="94282" marR="10475" marT="9526"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76200" cap="flat" cmpd="sng" algn="ctr">
                      <a:no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20000"/>
                        <a:lumOff val="80000"/>
                      </a:schemeClr>
                    </a:solidFill>
                  </a:tcPr>
                </a:tc>
                <a:extLst>
                  <a:ext uri="{0D108BD9-81ED-4DB2-BD59-A6C34878D82A}">
                    <a16:rowId xmlns:a16="http://schemas.microsoft.com/office/drawing/2014/main" val="10006"/>
                  </a:ext>
                </a:extLst>
              </a:tr>
            </a:tbl>
          </a:graphicData>
        </a:graphic>
      </p:graphicFrame>
      <p:sp>
        <p:nvSpPr>
          <p:cNvPr id="6" name="1 Título">
            <a:extLst>
              <a:ext uri="{FF2B5EF4-FFF2-40B4-BE49-F238E27FC236}">
                <a16:creationId xmlns:a16="http://schemas.microsoft.com/office/drawing/2014/main" id="{5975B7D8-3440-7660-3569-2D696BCAE7DD}"/>
              </a:ext>
            </a:extLst>
          </p:cNvPr>
          <p:cNvSpPr txBox="1">
            <a:spLocks/>
          </p:cNvSpPr>
          <p:nvPr/>
        </p:nvSpPr>
        <p:spPr>
          <a:xfrm>
            <a:off x="265271" y="6524625"/>
            <a:ext cx="8607425" cy="254000"/>
          </a:xfrm>
          <a:prstGeom prst="rect">
            <a:avLst/>
          </a:prstGeom>
          <a:noFill/>
          <a:ln>
            <a:noFill/>
          </a:ln>
          <a:effectLst>
            <a:outerShdw blurRad="50800" dist="38100" dir="8100000" algn="tr" rotWithShape="0">
              <a:prstClr val="black">
                <a:alpha val="40000"/>
              </a:prstClr>
            </a:outerShdw>
          </a:effectLst>
        </p:spPr>
        <p:txBody>
          <a:bodyPr>
            <a:spAutoFit/>
          </a:bodyPr>
          <a:lstStyle>
            <a:defPPr>
              <a:defRPr lang="es-MX"/>
            </a:defPPr>
            <a:lvl1pPr algn="ctr">
              <a:defRPr sz="800">
                <a:solidFill>
                  <a:schemeClr val="tx2">
                    <a:lumMod val="50000"/>
                  </a:schemeClr>
                </a:solidFill>
              </a:defRPr>
            </a:lvl1pPr>
          </a:lstStyle>
          <a:p>
            <a:pPr eaLnBrk="1" fontAlgn="auto" hangingPunct="1">
              <a:spcBef>
                <a:spcPts val="0"/>
              </a:spcBef>
              <a:spcAft>
                <a:spcPts val="0"/>
              </a:spcAft>
              <a:defRPr/>
            </a:pPr>
            <a:r>
              <a:rPr lang="es-MX" sz="1000" b="1" dirty="0">
                <a:solidFill>
                  <a:schemeClr val="tx1">
                    <a:lumMod val="75000"/>
                    <a:lumOff val="25000"/>
                  </a:schemeClr>
                </a:solidFill>
                <a:latin typeface="+mn-lt"/>
              </a:rPr>
              <a:t>Los resultados presentados sólo tienen validez para expresar la opinión de la población estudiada en la fecha específica del levantamiento de datos.</a:t>
            </a:r>
          </a:p>
        </p:txBody>
      </p:sp>
      <p:graphicFrame>
        <p:nvGraphicFramePr>
          <p:cNvPr id="7" name="6 Tabla">
            <a:extLst>
              <a:ext uri="{FF2B5EF4-FFF2-40B4-BE49-F238E27FC236}">
                <a16:creationId xmlns:a16="http://schemas.microsoft.com/office/drawing/2014/main" id="{4C9FEBA3-6947-B7E0-1ED2-3B744207A7D0}"/>
              </a:ext>
            </a:extLst>
          </p:cNvPr>
          <p:cNvGraphicFramePr>
            <a:graphicFrameLocks noGrp="1"/>
          </p:cNvGraphicFramePr>
          <p:nvPr>
            <p:extLst>
              <p:ext uri="{D42A27DB-BD31-4B8C-83A1-F6EECF244321}">
                <p14:modId xmlns:p14="http://schemas.microsoft.com/office/powerpoint/2010/main" val="3255012284"/>
              </p:ext>
            </p:extLst>
          </p:nvPr>
        </p:nvGraphicFramePr>
        <p:xfrm>
          <a:off x="4643375" y="1705651"/>
          <a:ext cx="4321095" cy="1374171"/>
        </p:xfrm>
        <a:graphic>
          <a:graphicData uri="http://schemas.openxmlformats.org/drawingml/2006/table">
            <a:tbl>
              <a:tblPr firstRow="1" bandRow="1">
                <a:tableStyleId>{5940675A-B579-460E-94D1-54222C63F5DA}</a:tableStyleId>
              </a:tblPr>
              <a:tblGrid>
                <a:gridCol w="1920487">
                  <a:extLst>
                    <a:ext uri="{9D8B030D-6E8A-4147-A177-3AD203B41FA5}">
                      <a16:colId xmlns:a16="http://schemas.microsoft.com/office/drawing/2014/main" val="20000"/>
                    </a:ext>
                  </a:extLst>
                </a:gridCol>
                <a:gridCol w="2400608">
                  <a:extLst>
                    <a:ext uri="{9D8B030D-6E8A-4147-A177-3AD203B41FA5}">
                      <a16:colId xmlns:a16="http://schemas.microsoft.com/office/drawing/2014/main" val="20001"/>
                    </a:ext>
                  </a:extLst>
                </a:gridCol>
              </a:tblGrid>
              <a:tr h="702261">
                <a:tc>
                  <a:txBody>
                    <a:bodyPr/>
                    <a:lstStyle/>
                    <a:p>
                      <a:pPr algn="l" rtl="0" fontAlgn="b"/>
                      <a:r>
                        <a:rPr lang="es-MX" sz="1000" b="1" i="0" u="none" strike="noStrike" kern="1200" dirty="0">
                          <a:solidFill>
                            <a:schemeClr val="bg1"/>
                          </a:solidFill>
                          <a:effectLst>
                            <a:outerShdw blurRad="50800" dist="38100" algn="tr" rotWithShape="0">
                              <a:prstClr val="black">
                                <a:alpha val="40000"/>
                              </a:prstClr>
                            </a:outerShdw>
                          </a:effectLst>
                          <a:latin typeface="+mn-lt"/>
                          <a:ea typeface="+mn-ea"/>
                          <a:cs typeface="+mn-cs"/>
                        </a:rPr>
                        <a:t>Método de estimación </a:t>
                      </a:r>
                    </a:p>
                    <a:p>
                      <a:pPr algn="l" rtl="0" fontAlgn="b"/>
                      <a:r>
                        <a:rPr lang="es-MX" sz="1000" b="1" i="0" u="none" strike="noStrike" kern="1200" dirty="0">
                          <a:solidFill>
                            <a:schemeClr val="bg1"/>
                          </a:solidFill>
                          <a:effectLst>
                            <a:outerShdw blurRad="50800" dist="38100" algn="tr" rotWithShape="0">
                              <a:prstClr val="black">
                                <a:alpha val="40000"/>
                              </a:prstClr>
                            </a:outerShdw>
                          </a:effectLst>
                          <a:latin typeface="+mn-lt"/>
                          <a:ea typeface="+mn-ea"/>
                          <a:cs typeface="+mn-cs"/>
                        </a:rPr>
                        <a:t>de los resultados</a:t>
                      </a:r>
                    </a:p>
                  </a:txBody>
                  <a:tcPr marL="95264" marR="10585" marT="9523" marB="0" anchor="ct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75000"/>
                        <a:lumOff val="25000"/>
                      </a:schemeClr>
                    </a:solidFill>
                  </a:tcPr>
                </a:tc>
                <a:tc>
                  <a:txBody>
                    <a:bodyPr/>
                    <a:lstStyle/>
                    <a:p>
                      <a:pPr marL="0" algn="ctr" defTabSz="914400" rtl="0" eaLnBrk="1" fontAlgn="b" latinLnBrk="0" hangingPunct="1"/>
                      <a:r>
                        <a:rPr lang="es-MX" sz="1000" b="0" i="0" u="none" strike="noStrike" kern="1200" dirty="0">
                          <a:solidFill>
                            <a:schemeClr val="bg1"/>
                          </a:solidFill>
                          <a:effectLst>
                            <a:outerShdw blurRad="38100" dist="38100" dir="2700000" algn="tl">
                              <a:srgbClr val="000000">
                                <a:alpha val="43137"/>
                              </a:srgbClr>
                            </a:outerShdw>
                          </a:effectLst>
                          <a:latin typeface="+mn-lt"/>
                          <a:ea typeface="+mn-ea"/>
                          <a:cs typeface="+mn-cs"/>
                        </a:rPr>
                        <a:t>Los resultados presentados </a:t>
                      </a:r>
                    </a:p>
                    <a:p>
                      <a:pPr marL="0" algn="ctr" defTabSz="914400" rtl="0" eaLnBrk="1" fontAlgn="b" latinLnBrk="0" hangingPunct="1"/>
                      <a:r>
                        <a:rPr lang="es-MX" sz="1000" b="0" i="0" u="none" strike="noStrike" kern="1200" dirty="0">
                          <a:solidFill>
                            <a:schemeClr val="bg1"/>
                          </a:solidFill>
                          <a:effectLst>
                            <a:outerShdw blurRad="38100" dist="38100" dir="2700000" algn="tl">
                              <a:srgbClr val="000000">
                                <a:alpha val="43137"/>
                              </a:srgbClr>
                            </a:outerShdw>
                          </a:effectLst>
                          <a:latin typeface="+mn-lt"/>
                          <a:ea typeface="+mn-ea"/>
                          <a:cs typeface="+mn-cs"/>
                        </a:rPr>
                        <a:t>no son frecuencias simples, </a:t>
                      </a:r>
                    </a:p>
                    <a:p>
                      <a:pPr marL="0" algn="ctr" defTabSz="914400" rtl="0" eaLnBrk="1" fontAlgn="b" latinLnBrk="0" hangingPunct="1"/>
                      <a:r>
                        <a:rPr lang="es-MX" sz="1000" b="0" i="0" u="none" strike="noStrike" kern="1200" dirty="0">
                          <a:solidFill>
                            <a:schemeClr val="bg1"/>
                          </a:solidFill>
                          <a:effectLst>
                            <a:outerShdw blurRad="38100" dist="38100" dir="2700000" algn="tl">
                              <a:srgbClr val="000000">
                                <a:alpha val="43137"/>
                              </a:srgbClr>
                            </a:outerShdw>
                          </a:effectLst>
                          <a:latin typeface="+mn-lt"/>
                          <a:ea typeface="+mn-ea"/>
                          <a:cs typeface="+mn-cs"/>
                        </a:rPr>
                        <a:t>sino estimaciones basadas en la utilización de factores de expansión.</a:t>
                      </a:r>
                    </a:p>
                  </a:txBody>
                  <a:tcPr marL="95264" marR="10585" marT="9523" marB="0" anchor="ctr">
                    <a:lnL w="762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76200" cap="flat" cmpd="sng" algn="ctr">
                      <a:no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solidFill>
                      <a:schemeClr val="tx1">
                        <a:lumMod val="75000"/>
                        <a:lumOff val="25000"/>
                      </a:schemeClr>
                    </a:solidFill>
                  </a:tcPr>
                </a:tc>
                <a:extLst>
                  <a:ext uri="{0D108BD9-81ED-4DB2-BD59-A6C34878D82A}">
                    <a16:rowId xmlns:a16="http://schemas.microsoft.com/office/drawing/2014/main" val="10002"/>
                  </a:ext>
                </a:extLst>
              </a:tr>
              <a:tr h="671910">
                <a:tc>
                  <a:txBody>
                    <a:bodyPr/>
                    <a:lstStyle/>
                    <a:p>
                      <a:pPr algn="l" rtl="0" fontAlgn="b"/>
                      <a:r>
                        <a:rPr lang="es-MX" sz="1000" b="1" i="0" u="none" strike="noStrike" kern="1200" dirty="0">
                          <a:solidFill>
                            <a:srgbClr val="002060"/>
                          </a:solidFill>
                          <a:effectLst>
                            <a:outerShdw blurRad="50800" dist="38100" algn="tr" rotWithShape="0">
                              <a:prstClr val="black">
                                <a:alpha val="40000"/>
                              </a:prstClr>
                            </a:outerShdw>
                          </a:effectLst>
                          <a:latin typeface="+mn-lt"/>
                          <a:ea typeface="+mn-ea"/>
                          <a:cs typeface="+mn-cs"/>
                        </a:rPr>
                        <a:t>Método</a:t>
                      </a:r>
                      <a:r>
                        <a:rPr lang="es-MX" sz="1000" b="1" i="0" u="none" strike="noStrike" kern="1200" baseline="0" dirty="0">
                          <a:solidFill>
                            <a:srgbClr val="002060"/>
                          </a:solidFill>
                          <a:effectLst>
                            <a:outerShdw blurRad="50800" dist="38100" algn="tr" rotWithShape="0">
                              <a:prstClr val="black">
                                <a:alpha val="40000"/>
                              </a:prstClr>
                            </a:outerShdw>
                          </a:effectLst>
                          <a:latin typeface="+mn-lt"/>
                          <a:ea typeface="+mn-ea"/>
                          <a:cs typeface="+mn-cs"/>
                        </a:rPr>
                        <a:t> de edición</a:t>
                      </a:r>
                      <a:endParaRPr lang="es-MX" sz="1000" b="1" i="0" u="none" strike="noStrike" kern="1200" dirty="0">
                        <a:solidFill>
                          <a:srgbClr val="002060"/>
                        </a:solidFill>
                        <a:effectLst>
                          <a:outerShdw blurRad="50800" dist="38100" algn="tr" rotWithShape="0">
                            <a:prstClr val="black">
                              <a:alpha val="40000"/>
                            </a:prstClr>
                          </a:outerShdw>
                        </a:effectLst>
                        <a:latin typeface="+mn-lt"/>
                        <a:ea typeface="+mn-ea"/>
                        <a:cs typeface="+mn-cs"/>
                      </a:endParaRPr>
                    </a:p>
                  </a:txBody>
                  <a:tcPr marL="95264" marR="10585" marT="9523" marB="0" anchor="ct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3">
                        <a:lumMod val="20000"/>
                        <a:lumOff val="80000"/>
                      </a:schemeClr>
                    </a:solidFill>
                  </a:tcPr>
                </a:tc>
                <a:tc>
                  <a:txBody>
                    <a:bodyPr/>
                    <a:lstStyle/>
                    <a:p>
                      <a:pPr marL="0" algn="ctr" defTabSz="914400" rtl="0" eaLnBrk="1" fontAlgn="b" latinLnBrk="0" hangingPunct="1"/>
                      <a:r>
                        <a:rPr lang="es-MX" sz="1000" b="0" i="0" u="none" strike="noStrike" kern="1200" dirty="0">
                          <a:solidFill>
                            <a:srgbClr val="002060"/>
                          </a:solidFill>
                          <a:effectLst>
                            <a:outerShdw blurRad="38100" dist="38100" dir="2700000" algn="tl">
                              <a:srgbClr val="000000">
                                <a:alpha val="43137"/>
                              </a:srgbClr>
                            </a:outerShdw>
                          </a:effectLst>
                          <a:latin typeface="+mn-lt"/>
                          <a:ea typeface="+mn-ea"/>
                          <a:cs typeface="+mn-cs"/>
                        </a:rPr>
                        <a:t> Validación en Excel y </a:t>
                      </a:r>
                    </a:p>
                    <a:p>
                      <a:pPr marL="0" algn="ctr" defTabSz="914400" rtl="0" eaLnBrk="1" fontAlgn="b" latinLnBrk="0" hangingPunct="1"/>
                      <a:r>
                        <a:rPr lang="es-MX" sz="1000" b="0" i="0" u="none" strike="noStrike" kern="1200" dirty="0" err="1">
                          <a:solidFill>
                            <a:srgbClr val="002060"/>
                          </a:solidFill>
                          <a:effectLst>
                            <a:outerShdw blurRad="38100" dist="38100" dir="2700000" algn="tl">
                              <a:srgbClr val="000000">
                                <a:alpha val="43137"/>
                              </a:srgbClr>
                            </a:outerShdw>
                          </a:effectLst>
                          <a:latin typeface="+mn-lt"/>
                          <a:ea typeface="+mn-ea"/>
                          <a:cs typeface="+mn-cs"/>
                        </a:rPr>
                        <a:t>clean</a:t>
                      </a:r>
                      <a:r>
                        <a:rPr lang="es-MX" sz="1000" b="0" i="0" u="none" strike="noStrike" kern="1200" dirty="0">
                          <a:solidFill>
                            <a:srgbClr val="002060"/>
                          </a:solidFill>
                          <a:effectLst>
                            <a:outerShdw blurRad="38100" dist="38100" dir="2700000" algn="tl">
                              <a:srgbClr val="000000">
                                <a:alpha val="43137"/>
                              </a:srgbClr>
                            </a:outerShdw>
                          </a:effectLst>
                          <a:latin typeface="+mn-lt"/>
                          <a:ea typeface="+mn-ea"/>
                          <a:cs typeface="+mn-cs"/>
                        </a:rPr>
                        <a:t> up en SPSS</a:t>
                      </a:r>
                    </a:p>
                  </a:txBody>
                  <a:tcPr marL="95264" marR="10585" marT="9523"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76200" cap="flat" cmpd="sng" algn="ctr">
                      <a:no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20000"/>
                        <a:lumOff val="80000"/>
                      </a:schemeClr>
                    </a:solidFill>
                  </a:tcPr>
                </a:tc>
                <a:extLst>
                  <a:ext uri="{0D108BD9-81ED-4DB2-BD59-A6C34878D82A}">
                    <a16:rowId xmlns:a16="http://schemas.microsoft.com/office/drawing/2014/main" val="10003"/>
                  </a:ext>
                </a:extLst>
              </a:tr>
            </a:tbl>
          </a:graphicData>
        </a:graphic>
      </p:graphicFrame>
      <p:graphicFrame>
        <p:nvGraphicFramePr>
          <p:cNvPr id="8" name="8 Tabla">
            <a:extLst>
              <a:ext uri="{FF2B5EF4-FFF2-40B4-BE49-F238E27FC236}">
                <a16:creationId xmlns:a16="http://schemas.microsoft.com/office/drawing/2014/main" id="{724EE16B-EB21-25AE-6363-46C0EBC0D223}"/>
              </a:ext>
            </a:extLst>
          </p:cNvPr>
          <p:cNvGraphicFramePr>
            <a:graphicFrameLocks noGrp="1"/>
          </p:cNvGraphicFramePr>
          <p:nvPr>
            <p:extLst>
              <p:ext uri="{D42A27DB-BD31-4B8C-83A1-F6EECF244321}">
                <p14:modId xmlns:p14="http://schemas.microsoft.com/office/powerpoint/2010/main" val="500814944"/>
              </p:ext>
            </p:extLst>
          </p:nvPr>
        </p:nvGraphicFramePr>
        <p:xfrm>
          <a:off x="4643377" y="5138899"/>
          <a:ext cx="4321095" cy="1225262"/>
        </p:xfrm>
        <a:graphic>
          <a:graphicData uri="http://schemas.openxmlformats.org/drawingml/2006/table">
            <a:tbl>
              <a:tblPr firstRow="1" bandRow="1">
                <a:tableStyleId>{5940675A-B579-460E-94D1-54222C63F5DA}</a:tableStyleId>
              </a:tblPr>
              <a:tblGrid>
                <a:gridCol w="1520385">
                  <a:extLst>
                    <a:ext uri="{9D8B030D-6E8A-4147-A177-3AD203B41FA5}">
                      <a16:colId xmlns:a16="http://schemas.microsoft.com/office/drawing/2014/main" val="20000"/>
                    </a:ext>
                  </a:extLst>
                </a:gridCol>
                <a:gridCol w="1040264">
                  <a:extLst>
                    <a:ext uri="{9D8B030D-6E8A-4147-A177-3AD203B41FA5}">
                      <a16:colId xmlns:a16="http://schemas.microsoft.com/office/drawing/2014/main" val="20001"/>
                    </a:ext>
                  </a:extLst>
                </a:gridCol>
                <a:gridCol w="1760446">
                  <a:extLst>
                    <a:ext uri="{9D8B030D-6E8A-4147-A177-3AD203B41FA5}">
                      <a16:colId xmlns:a16="http://schemas.microsoft.com/office/drawing/2014/main" val="20002"/>
                    </a:ext>
                  </a:extLst>
                </a:gridCol>
              </a:tblGrid>
              <a:tr h="759799">
                <a:tc>
                  <a:txBody>
                    <a:bodyPr/>
                    <a:lstStyle/>
                    <a:p>
                      <a:pPr marL="0" algn="ctr" defTabSz="914400" rtl="0" eaLnBrk="1" fontAlgn="b" latinLnBrk="0" hangingPunct="1"/>
                      <a:r>
                        <a:rPr lang="es-MX" sz="1000" b="1" i="0" u="none" strike="noStrike" kern="1200" dirty="0">
                          <a:solidFill>
                            <a:schemeClr val="tx2">
                              <a:lumMod val="20000"/>
                              <a:lumOff val="80000"/>
                            </a:schemeClr>
                          </a:solidFill>
                          <a:effectLst>
                            <a:outerShdw blurRad="50800" dist="38100" algn="tr" rotWithShape="0">
                              <a:prstClr val="black">
                                <a:alpha val="40000"/>
                              </a:prstClr>
                            </a:outerShdw>
                          </a:effectLst>
                          <a:latin typeface="+mn-lt"/>
                          <a:ea typeface="+mn-ea"/>
                          <a:cs typeface="+mn-cs"/>
                        </a:rPr>
                        <a:t>Representatividad</a:t>
                      </a:r>
                    </a:p>
                  </a:txBody>
                  <a:tcPr marL="10585" marR="10585" marT="9516" marB="0" anchor="ctr">
                    <a:lnL w="127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75000"/>
                        <a:lumOff val="25000"/>
                      </a:schemeClr>
                    </a:solidFill>
                  </a:tcPr>
                </a:tc>
                <a:tc>
                  <a:txBody>
                    <a:bodyPr/>
                    <a:lstStyle/>
                    <a:p>
                      <a:pPr marL="0" algn="ctr" defTabSz="914400" rtl="0" eaLnBrk="1" fontAlgn="b" latinLnBrk="0" hangingPunct="1"/>
                      <a:r>
                        <a:rPr lang="es-MX" sz="1000" b="1" i="0" u="none" strike="noStrike" kern="1200" dirty="0">
                          <a:solidFill>
                            <a:schemeClr val="tx2">
                              <a:lumMod val="20000"/>
                              <a:lumOff val="80000"/>
                            </a:schemeClr>
                          </a:solidFill>
                          <a:effectLst>
                            <a:outerShdw blurRad="50800" dist="38100" algn="tr" rotWithShape="0">
                              <a:prstClr val="black">
                                <a:alpha val="40000"/>
                              </a:prstClr>
                            </a:outerShdw>
                          </a:effectLst>
                          <a:latin typeface="+mn-lt"/>
                          <a:ea typeface="+mn-ea"/>
                          <a:cs typeface="+mn-cs"/>
                        </a:rPr>
                        <a:t>Número </a:t>
                      </a:r>
                    </a:p>
                    <a:p>
                      <a:pPr marL="0" algn="ctr" defTabSz="914400" rtl="0" eaLnBrk="1" fontAlgn="b" latinLnBrk="0" hangingPunct="1"/>
                      <a:r>
                        <a:rPr lang="es-MX" sz="1000" b="1" i="0" u="none" strike="noStrike" kern="1200" dirty="0">
                          <a:solidFill>
                            <a:schemeClr val="tx2">
                              <a:lumMod val="20000"/>
                              <a:lumOff val="80000"/>
                            </a:schemeClr>
                          </a:solidFill>
                          <a:effectLst>
                            <a:outerShdw blurRad="50800" dist="38100" algn="tr" rotWithShape="0">
                              <a:prstClr val="black">
                                <a:alpha val="40000"/>
                              </a:prstClr>
                            </a:outerShdw>
                          </a:effectLst>
                          <a:latin typeface="+mn-lt"/>
                          <a:ea typeface="+mn-ea"/>
                          <a:cs typeface="+mn-cs"/>
                        </a:rPr>
                        <a:t>de encuestas</a:t>
                      </a:r>
                    </a:p>
                  </a:txBody>
                  <a:tcPr marL="10585" marR="10585" marT="9516" marB="0" anchor="ct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75000"/>
                        <a:lumOff val="25000"/>
                      </a:schemeClr>
                    </a:solidFill>
                  </a:tcPr>
                </a:tc>
                <a:tc>
                  <a:txBody>
                    <a:bodyPr/>
                    <a:lstStyle/>
                    <a:p>
                      <a:pPr algn="ctr" fontAlgn="b"/>
                      <a:r>
                        <a:rPr lang="es-MX" sz="1000" b="1" i="0" u="none" strike="noStrike" kern="1200" dirty="0">
                          <a:solidFill>
                            <a:schemeClr val="tx2">
                              <a:lumMod val="20000"/>
                              <a:lumOff val="80000"/>
                            </a:schemeClr>
                          </a:solidFill>
                          <a:effectLst>
                            <a:outerShdw blurRad="50800" dist="38100" algn="tr" rotWithShape="0">
                              <a:prstClr val="black">
                                <a:alpha val="40000"/>
                              </a:prstClr>
                            </a:outerShdw>
                          </a:effectLst>
                          <a:latin typeface="+mn-lt"/>
                          <a:ea typeface="+mn-ea"/>
                          <a:cs typeface="+mn-cs"/>
                        </a:rPr>
                        <a:t>Error teórico </a:t>
                      </a:r>
                      <a:r>
                        <a:rPr lang="es-MX" sz="1000" b="1" i="0" u="none" strike="noStrike" kern="1200" dirty="0" err="1">
                          <a:solidFill>
                            <a:schemeClr val="tx2">
                              <a:lumMod val="20000"/>
                              <a:lumOff val="80000"/>
                            </a:schemeClr>
                          </a:solidFill>
                          <a:effectLst>
                            <a:outerShdw blurRad="50800" dist="38100" algn="tr" rotWithShape="0">
                              <a:prstClr val="black">
                                <a:alpha val="40000"/>
                              </a:prstClr>
                            </a:outerShdw>
                          </a:effectLst>
                          <a:latin typeface="+mn-lt"/>
                          <a:ea typeface="+mn-ea"/>
                          <a:cs typeface="+mn-cs"/>
                        </a:rPr>
                        <a:t>muestral</a:t>
                      </a:r>
                      <a:r>
                        <a:rPr lang="es-MX" sz="1000" b="1" i="0" u="none" strike="noStrike" kern="1200" dirty="0">
                          <a:solidFill>
                            <a:schemeClr val="tx2">
                              <a:lumMod val="20000"/>
                              <a:lumOff val="80000"/>
                            </a:schemeClr>
                          </a:solidFill>
                          <a:effectLst>
                            <a:outerShdw blurRad="50800" dist="38100" algn="tr" rotWithShape="0">
                              <a:prstClr val="black">
                                <a:alpha val="40000"/>
                              </a:prstClr>
                            </a:outerShdw>
                          </a:effectLst>
                          <a:latin typeface="+mn-lt"/>
                          <a:ea typeface="+mn-ea"/>
                          <a:cs typeface="+mn-cs"/>
                        </a:rPr>
                        <a:t> </a:t>
                      </a:r>
                    </a:p>
                    <a:p>
                      <a:pPr algn="ctr" fontAlgn="b"/>
                      <a:r>
                        <a:rPr lang="es-MX" sz="1000" b="1" i="0" u="none" strike="noStrike" kern="1200" dirty="0">
                          <a:solidFill>
                            <a:schemeClr val="tx2">
                              <a:lumMod val="20000"/>
                              <a:lumOff val="80000"/>
                            </a:schemeClr>
                          </a:solidFill>
                          <a:effectLst>
                            <a:outerShdw blurRad="50800" dist="38100" algn="tr" rotWithShape="0">
                              <a:prstClr val="black">
                                <a:alpha val="40000"/>
                              </a:prstClr>
                            </a:outerShdw>
                          </a:effectLst>
                          <a:latin typeface="+mn-lt"/>
                          <a:ea typeface="+mn-ea"/>
                          <a:cs typeface="+mn-cs"/>
                        </a:rPr>
                        <a:t>asociado al 95% </a:t>
                      </a:r>
                    </a:p>
                    <a:p>
                      <a:pPr algn="ctr" fontAlgn="b"/>
                      <a:r>
                        <a:rPr lang="es-MX" sz="1000" b="1" i="0" u="none" strike="noStrike" kern="1200" dirty="0">
                          <a:solidFill>
                            <a:schemeClr val="tx2">
                              <a:lumMod val="20000"/>
                              <a:lumOff val="80000"/>
                            </a:schemeClr>
                          </a:solidFill>
                          <a:effectLst>
                            <a:outerShdw blurRad="50800" dist="38100" algn="tr" rotWithShape="0">
                              <a:prstClr val="black">
                                <a:alpha val="40000"/>
                              </a:prstClr>
                            </a:outerShdw>
                          </a:effectLst>
                          <a:latin typeface="+mn-lt"/>
                          <a:ea typeface="+mn-ea"/>
                          <a:cs typeface="+mn-cs"/>
                        </a:rPr>
                        <a:t>de confianza estadística</a:t>
                      </a:r>
                    </a:p>
                  </a:txBody>
                  <a:tcPr marL="10585" marR="10585" marT="9516" marB="0" anchor="ctr">
                    <a:lnL w="762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75000"/>
                        <a:lumOff val="25000"/>
                      </a:schemeClr>
                    </a:solidFill>
                  </a:tcPr>
                </a:tc>
                <a:extLst>
                  <a:ext uri="{0D108BD9-81ED-4DB2-BD59-A6C34878D82A}">
                    <a16:rowId xmlns:a16="http://schemas.microsoft.com/office/drawing/2014/main" val="10000"/>
                  </a:ext>
                </a:extLst>
              </a:tr>
              <a:tr h="465463">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es-MX" sz="1400" b="1" i="0" u="none" strike="noStrike" kern="1200" dirty="0">
                          <a:solidFill>
                            <a:srgbClr val="002060"/>
                          </a:solidFill>
                          <a:effectLst>
                            <a:outerShdw blurRad="50800" dist="38100" algn="tr" rotWithShape="0">
                              <a:prstClr val="black">
                                <a:alpha val="40000"/>
                              </a:prstClr>
                            </a:outerShdw>
                          </a:effectLst>
                          <a:latin typeface="+mn-lt"/>
                          <a:ea typeface="+mn-ea"/>
                          <a:cs typeface="+mn-cs"/>
                        </a:rPr>
                        <a:t>Ciudad de México</a:t>
                      </a:r>
                    </a:p>
                  </a:txBody>
                  <a:tcPr marL="9525" marR="9525" marT="9525" marB="0" anchor="ctr">
                    <a:lnL w="127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3">
                        <a:lumMod val="20000"/>
                        <a:lumOff val="80000"/>
                      </a:schemeClr>
                    </a:solidFill>
                  </a:tcPr>
                </a:tc>
                <a:tc>
                  <a:txBody>
                    <a:bodyPr/>
                    <a:lstStyle/>
                    <a:p>
                      <a:pPr marL="0" algn="ctr" defTabSz="914400" rtl="0" eaLnBrk="1" fontAlgn="b" latinLnBrk="0" hangingPunct="1"/>
                      <a:r>
                        <a:rPr lang="es-MX" sz="1400" b="1" i="0" u="none" strike="noStrike" kern="1200" dirty="0">
                          <a:solidFill>
                            <a:srgbClr val="002060"/>
                          </a:solidFill>
                          <a:effectLst>
                            <a:outerShdw blurRad="50800" dist="38100" algn="tr" rotWithShape="0">
                              <a:prstClr val="black">
                                <a:alpha val="40000"/>
                              </a:prstClr>
                            </a:outerShdw>
                          </a:effectLst>
                          <a:latin typeface="+mn-lt"/>
                          <a:ea typeface="+mn-ea"/>
                          <a:cs typeface="+mn-cs"/>
                        </a:rPr>
                        <a:t>1,200</a:t>
                      </a:r>
                    </a:p>
                  </a:txBody>
                  <a:tcPr marL="10585" marR="10585" marT="9516" marB="0" anchor="ct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3">
                        <a:lumMod val="20000"/>
                        <a:lumOff val="80000"/>
                      </a:schemeClr>
                    </a:solidFill>
                  </a:tcPr>
                </a:tc>
                <a:tc>
                  <a:txBody>
                    <a:bodyPr/>
                    <a:lstStyle/>
                    <a:p>
                      <a:pPr marL="0" algn="ctr" defTabSz="914400" rtl="0" eaLnBrk="1" fontAlgn="b" latinLnBrk="0" hangingPunct="1"/>
                      <a:r>
                        <a:rPr lang="es-MX" sz="1400" b="1" i="0" u="none" strike="noStrike" kern="1200" dirty="0">
                          <a:solidFill>
                            <a:srgbClr val="002060"/>
                          </a:solidFill>
                          <a:effectLst>
                            <a:outerShdw blurRad="50800" dist="38100" algn="tr" rotWithShape="0">
                              <a:prstClr val="black">
                                <a:alpha val="40000"/>
                              </a:prstClr>
                            </a:outerShdw>
                          </a:effectLst>
                          <a:latin typeface="+mn-lt"/>
                          <a:ea typeface="+mn-ea"/>
                          <a:cs typeface="+mn-cs"/>
                        </a:rPr>
                        <a:t>(+/-) 2.8 %</a:t>
                      </a:r>
                    </a:p>
                  </a:txBody>
                  <a:tcPr marL="10585" marR="10585" marT="9516" marB="0" anchor="ctr">
                    <a:lnL w="762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3">
                        <a:lumMod val="20000"/>
                        <a:lumOff val="80000"/>
                      </a:schemeClr>
                    </a:solidFill>
                  </a:tcPr>
                </a:tc>
                <a:extLst>
                  <a:ext uri="{0D108BD9-81ED-4DB2-BD59-A6C34878D82A}">
                    <a16:rowId xmlns:a16="http://schemas.microsoft.com/office/drawing/2014/main" val="10001"/>
                  </a:ext>
                </a:extLst>
              </a:tr>
            </a:tbl>
          </a:graphicData>
        </a:graphic>
      </p:graphicFrame>
      <p:graphicFrame>
        <p:nvGraphicFramePr>
          <p:cNvPr id="9" name="Tabla 8">
            <a:extLst>
              <a:ext uri="{FF2B5EF4-FFF2-40B4-BE49-F238E27FC236}">
                <a16:creationId xmlns:a16="http://schemas.microsoft.com/office/drawing/2014/main" id="{6AF98CE4-5D41-D758-F998-AB3165D4D2E9}"/>
              </a:ext>
            </a:extLst>
          </p:cNvPr>
          <p:cNvGraphicFramePr>
            <a:graphicFrameLocks noGrp="1"/>
          </p:cNvGraphicFramePr>
          <p:nvPr>
            <p:extLst>
              <p:ext uri="{D42A27DB-BD31-4B8C-83A1-F6EECF244321}">
                <p14:modId xmlns:p14="http://schemas.microsoft.com/office/powerpoint/2010/main" val="3209859752"/>
              </p:ext>
            </p:extLst>
          </p:nvPr>
        </p:nvGraphicFramePr>
        <p:xfrm>
          <a:off x="4643378" y="418151"/>
          <a:ext cx="4321095" cy="1343820"/>
        </p:xfrm>
        <a:graphic>
          <a:graphicData uri="http://schemas.openxmlformats.org/drawingml/2006/table">
            <a:tbl>
              <a:tblPr firstRow="1" bandRow="1">
                <a:tableStyleId>{5940675A-B579-460E-94D1-54222C63F5DA}</a:tableStyleId>
              </a:tblPr>
              <a:tblGrid>
                <a:gridCol w="1920487">
                  <a:extLst>
                    <a:ext uri="{9D8B030D-6E8A-4147-A177-3AD203B41FA5}">
                      <a16:colId xmlns:a16="http://schemas.microsoft.com/office/drawing/2014/main" val="4289233611"/>
                    </a:ext>
                  </a:extLst>
                </a:gridCol>
                <a:gridCol w="2400608">
                  <a:extLst>
                    <a:ext uri="{9D8B030D-6E8A-4147-A177-3AD203B41FA5}">
                      <a16:colId xmlns:a16="http://schemas.microsoft.com/office/drawing/2014/main" val="1129685274"/>
                    </a:ext>
                  </a:extLst>
                </a:gridCol>
              </a:tblGrid>
              <a:tr h="671910">
                <a:tc>
                  <a:txBody>
                    <a:bodyPr/>
                    <a:lstStyle/>
                    <a:p>
                      <a:pPr marL="0" marR="0" indent="0" algn="l" defTabSz="914400" rtl="0" eaLnBrk="1" fontAlgn="b" latinLnBrk="0" hangingPunct="1">
                        <a:lnSpc>
                          <a:spcPct val="100000"/>
                        </a:lnSpc>
                        <a:spcBef>
                          <a:spcPts val="0"/>
                        </a:spcBef>
                        <a:spcAft>
                          <a:spcPts val="0"/>
                        </a:spcAft>
                        <a:buClrTx/>
                        <a:buSzTx/>
                        <a:buFontTx/>
                        <a:buNone/>
                        <a:tabLst/>
                        <a:defRPr/>
                      </a:pPr>
                      <a:r>
                        <a:rPr lang="es-MX" sz="1000" b="1" i="0" u="none" strike="noStrike" kern="1200" dirty="0">
                          <a:solidFill>
                            <a:schemeClr val="bg1"/>
                          </a:solidFill>
                          <a:effectLst>
                            <a:outerShdw blurRad="50800" dist="38100" algn="tr" rotWithShape="0">
                              <a:prstClr val="black">
                                <a:alpha val="40000"/>
                              </a:prstClr>
                            </a:outerShdw>
                          </a:effectLst>
                          <a:latin typeface="+mn-lt"/>
                          <a:ea typeface="+mn-ea"/>
                          <a:cs typeface="+mn-cs"/>
                        </a:rPr>
                        <a:t>Método de selección de unidades de observación</a:t>
                      </a:r>
                    </a:p>
                  </a:txBody>
                  <a:tcPr marL="95264" marR="10585" marT="9523" marB="0" anchor="ct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762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75000"/>
                        <a:lumOff val="25000"/>
                      </a:schemeClr>
                    </a:solidFill>
                  </a:tcPr>
                </a:tc>
                <a:tc>
                  <a:txBody>
                    <a:bodyPr/>
                    <a:lstStyle/>
                    <a:p>
                      <a:pPr algn="ctr" rtl="0" fontAlgn="b"/>
                      <a:r>
                        <a:rPr lang="es-MX" sz="1000" b="0" i="0" u="none" strike="noStrike" dirty="0">
                          <a:solidFill>
                            <a:schemeClr val="bg1"/>
                          </a:solidFill>
                          <a:effectLst>
                            <a:outerShdw blurRad="38100" dist="38100" dir="2700000" algn="tl">
                              <a:srgbClr val="000000">
                                <a:alpha val="43137"/>
                              </a:srgbClr>
                            </a:outerShdw>
                          </a:effectLst>
                          <a:latin typeface="+mn-lt"/>
                        </a:rPr>
                        <a:t>Aleatoria simple</a:t>
                      </a:r>
                    </a:p>
                  </a:txBody>
                  <a:tcPr marL="95264" marR="10585" marT="9523"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solidFill>
                      <a:schemeClr val="tx1">
                        <a:lumMod val="75000"/>
                        <a:lumOff val="25000"/>
                      </a:schemeClr>
                    </a:solidFill>
                  </a:tcPr>
                </a:tc>
                <a:extLst>
                  <a:ext uri="{0D108BD9-81ED-4DB2-BD59-A6C34878D82A}">
                    <a16:rowId xmlns:a16="http://schemas.microsoft.com/office/drawing/2014/main" val="3531562369"/>
                  </a:ext>
                </a:extLst>
              </a:tr>
              <a:tr h="671910">
                <a:tc>
                  <a:txBody>
                    <a:bodyPr/>
                    <a:lstStyle/>
                    <a:p>
                      <a:pPr marL="0" marR="0" indent="0" algn="l" defTabSz="914400" rtl="0" eaLnBrk="1" fontAlgn="b" latinLnBrk="0" hangingPunct="1">
                        <a:lnSpc>
                          <a:spcPct val="100000"/>
                        </a:lnSpc>
                        <a:spcBef>
                          <a:spcPts val="0"/>
                        </a:spcBef>
                        <a:spcAft>
                          <a:spcPts val="0"/>
                        </a:spcAft>
                        <a:buClrTx/>
                        <a:buSzTx/>
                        <a:buFontTx/>
                        <a:buNone/>
                        <a:tabLst/>
                        <a:defRPr/>
                      </a:pPr>
                      <a:r>
                        <a:rPr lang="es-MX" sz="1000" b="1" i="0" u="none" strike="noStrike" dirty="0">
                          <a:solidFill>
                            <a:srgbClr val="002060"/>
                          </a:solidFill>
                          <a:effectLst>
                            <a:outerShdw blurRad="50800" dist="38100" algn="tr" rotWithShape="0">
                              <a:prstClr val="black">
                                <a:alpha val="40000"/>
                              </a:prstClr>
                            </a:outerShdw>
                          </a:effectLst>
                          <a:latin typeface="+mn-lt"/>
                        </a:rPr>
                        <a:t>Método de recolección </a:t>
                      </a:r>
                    </a:p>
                    <a:p>
                      <a:pPr marL="0" marR="0" indent="0" algn="l" defTabSz="914400" rtl="0" eaLnBrk="1" fontAlgn="b" latinLnBrk="0" hangingPunct="1">
                        <a:lnSpc>
                          <a:spcPct val="100000"/>
                        </a:lnSpc>
                        <a:spcBef>
                          <a:spcPts val="0"/>
                        </a:spcBef>
                        <a:spcAft>
                          <a:spcPts val="0"/>
                        </a:spcAft>
                        <a:buClrTx/>
                        <a:buSzTx/>
                        <a:buFontTx/>
                        <a:buNone/>
                        <a:tabLst/>
                        <a:defRPr/>
                      </a:pPr>
                      <a:r>
                        <a:rPr lang="es-MX" sz="1000" b="1" i="0" u="none" strike="noStrike" dirty="0">
                          <a:solidFill>
                            <a:srgbClr val="002060"/>
                          </a:solidFill>
                          <a:effectLst>
                            <a:outerShdw blurRad="50800" dist="38100" algn="tr" rotWithShape="0">
                              <a:prstClr val="black">
                                <a:alpha val="40000"/>
                              </a:prstClr>
                            </a:outerShdw>
                          </a:effectLst>
                          <a:latin typeface="+mn-lt"/>
                        </a:rPr>
                        <a:t>de datos</a:t>
                      </a:r>
                    </a:p>
                  </a:txBody>
                  <a:tcPr marL="95264" marR="10585" marT="9523" marB="0" anchor="ct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3">
                        <a:lumMod val="20000"/>
                        <a:lumOff val="80000"/>
                      </a:schemeClr>
                    </a:solidFill>
                  </a:tcPr>
                </a:tc>
                <a:tc>
                  <a:txBody>
                    <a:bodyPr/>
                    <a:lstStyle/>
                    <a:p>
                      <a:pPr algn="ctr" rtl="0" fontAlgn="b"/>
                      <a:r>
                        <a:rPr lang="es-MX" sz="1000" b="0" i="0" u="none" strike="noStrike" dirty="0">
                          <a:solidFill>
                            <a:srgbClr val="002060"/>
                          </a:solidFill>
                          <a:effectLst>
                            <a:outerShdw blurRad="38100" dist="38100" dir="2700000" algn="tl">
                              <a:srgbClr val="000000">
                                <a:alpha val="43137"/>
                              </a:srgbClr>
                            </a:outerShdw>
                          </a:effectLst>
                          <a:latin typeface="+mn-lt"/>
                        </a:rPr>
                        <a:t>Cara a cara en vivienda utilizando dispositivo móvil (CAPI)</a:t>
                      </a:r>
                    </a:p>
                  </a:txBody>
                  <a:tcPr marL="95264" marR="10585" marT="9523" marB="0" anchor="ctr">
                    <a:lnL w="762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76200" cap="flat" cmpd="sng" algn="ctr">
                      <a:no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3">
                        <a:lumMod val="20000"/>
                        <a:lumOff val="80000"/>
                      </a:schemeClr>
                    </a:solidFill>
                  </a:tcPr>
                </a:tc>
                <a:extLst>
                  <a:ext uri="{0D108BD9-81ED-4DB2-BD59-A6C34878D82A}">
                    <a16:rowId xmlns:a16="http://schemas.microsoft.com/office/drawing/2014/main" val="1602993083"/>
                  </a:ext>
                </a:extLst>
              </a:tr>
            </a:tbl>
          </a:graphicData>
        </a:graphic>
      </p:graphicFrame>
      <p:sp>
        <p:nvSpPr>
          <p:cNvPr id="2" name="Marcador de número de diapositiva 1">
            <a:extLst>
              <a:ext uri="{FF2B5EF4-FFF2-40B4-BE49-F238E27FC236}">
                <a16:creationId xmlns:a16="http://schemas.microsoft.com/office/drawing/2014/main" id="{126053A4-825E-7D06-A11C-0B5C9ED078A9}"/>
              </a:ext>
            </a:extLst>
          </p:cNvPr>
          <p:cNvSpPr>
            <a:spLocks noGrp="1"/>
          </p:cNvSpPr>
          <p:nvPr>
            <p:ph type="sldNum" sz="quarter" idx="12"/>
          </p:nvPr>
        </p:nvSpPr>
        <p:spPr/>
        <p:txBody>
          <a:bodyPr/>
          <a:lstStyle/>
          <a:p>
            <a:fld id="{B056FCF3-97EB-4DA5-BF7E-93EC395BEC37}" type="slidenum">
              <a:rPr lang="es-MX" smtClean="0"/>
              <a:pPr/>
              <a:t>2</a:t>
            </a:fld>
            <a:endParaRPr lang="es-MX"/>
          </a:p>
        </p:txBody>
      </p:sp>
      <p:graphicFrame>
        <p:nvGraphicFramePr>
          <p:cNvPr id="3" name="Tabla 2">
            <a:extLst>
              <a:ext uri="{FF2B5EF4-FFF2-40B4-BE49-F238E27FC236}">
                <a16:creationId xmlns:a16="http://schemas.microsoft.com/office/drawing/2014/main" id="{CA3E39AB-5687-C802-6B75-B4C01A6A68C1}"/>
              </a:ext>
            </a:extLst>
          </p:cNvPr>
          <p:cNvGraphicFramePr>
            <a:graphicFrameLocks noGrp="1"/>
          </p:cNvGraphicFramePr>
          <p:nvPr>
            <p:extLst>
              <p:ext uri="{D42A27DB-BD31-4B8C-83A1-F6EECF244321}">
                <p14:modId xmlns:p14="http://schemas.microsoft.com/office/powerpoint/2010/main" val="3063482662"/>
              </p:ext>
            </p:extLst>
          </p:nvPr>
        </p:nvGraphicFramePr>
        <p:xfrm>
          <a:off x="218240" y="5435269"/>
          <a:ext cx="4276567" cy="843643"/>
        </p:xfrm>
        <a:graphic>
          <a:graphicData uri="http://schemas.openxmlformats.org/drawingml/2006/table">
            <a:tbl>
              <a:tblPr firstRow="1" bandRow="1">
                <a:tableStyleId>{5940675A-B579-460E-94D1-54222C63F5DA}</a:tableStyleId>
              </a:tblPr>
              <a:tblGrid>
                <a:gridCol w="1900697">
                  <a:extLst>
                    <a:ext uri="{9D8B030D-6E8A-4147-A177-3AD203B41FA5}">
                      <a16:colId xmlns:a16="http://schemas.microsoft.com/office/drawing/2014/main" val="1205008648"/>
                    </a:ext>
                  </a:extLst>
                </a:gridCol>
                <a:gridCol w="2375870">
                  <a:extLst>
                    <a:ext uri="{9D8B030D-6E8A-4147-A177-3AD203B41FA5}">
                      <a16:colId xmlns:a16="http://schemas.microsoft.com/office/drawing/2014/main" val="3608226875"/>
                    </a:ext>
                  </a:extLst>
                </a:gridCol>
              </a:tblGrid>
              <a:tr h="843643">
                <a:tc>
                  <a:txBody>
                    <a:bodyPr/>
                    <a:lstStyle/>
                    <a:p>
                      <a:pPr marL="0" marR="0" indent="0" algn="l" defTabSz="914400" rtl="0" eaLnBrk="1" fontAlgn="b" latinLnBrk="0" hangingPunct="1">
                        <a:lnSpc>
                          <a:spcPct val="100000"/>
                        </a:lnSpc>
                        <a:spcBef>
                          <a:spcPts val="0"/>
                        </a:spcBef>
                        <a:spcAft>
                          <a:spcPts val="0"/>
                        </a:spcAft>
                        <a:buClrTx/>
                        <a:buSzTx/>
                        <a:buFontTx/>
                        <a:buNone/>
                        <a:tabLst/>
                        <a:defRPr/>
                      </a:pPr>
                      <a:r>
                        <a:rPr lang="es-MX" sz="1100" b="1" i="0" u="none" strike="noStrike" kern="1200" dirty="0">
                          <a:solidFill>
                            <a:schemeClr val="tx2">
                              <a:lumMod val="20000"/>
                              <a:lumOff val="80000"/>
                            </a:schemeClr>
                          </a:solidFill>
                          <a:effectLst>
                            <a:outerShdw blurRad="50800" dist="38100" algn="tr" rotWithShape="0">
                              <a:prstClr val="black">
                                <a:alpha val="40000"/>
                              </a:prstClr>
                            </a:outerShdw>
                          </a:effectLst>
                          <a:latin typeface="+mn-lt"/>
                          <a:ea typeface="+mn-ea"/>
                          <a:cs typeface="+mn-cs"/>
                        </a:rPr>
                        <a:t>Unidades de reemplazo</a:t>
                      </a:r>
                    </a:p>
                  </a:txBody>
                  <a:tcPr marL="94282" marR="10475" marT="9526" marB="0" anchor="ctr">
                    <a:lnL w="12700" cap="flat" cmpd="sng" algn="ctr">
                      <a:noFill/>
                      <a:prstDash val="solid"/>
                      <a:round/>
                      <a:headEnd type="none" w="med" len="med"/>
                      <a:tailEnd type="none" w="med" len="med"/>
                    </a:lnL>
                    <a:lnR w="127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75000"/>
                        <a:lumOff val="25000"/>
                      </a:schemeClr>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es-MX" sz="1000" b="1" i="0" u="none" strike="noStrike" kern="1200" dirty="0">
                          <a:solidFill>
                            <a:schemeClr val="tx2">
                              <a:lumMod val="20000"/>
                              <a:lumOff val="80000"/>
                            </a:schemeClr>
                          </a:solidFill>
                          <a:effectLst>
                            <a:outerShdw blurRad="38100" dist="38100" dir="2700000" algn="tl">
                              <a:srgbClr val="000000">
                                <a:alpha val="43137"/>
                              </a:srgbClr>
                            </a:outerShdw>
                          </a:effectLst>
                          <a:latin typeface="+mn-lt"/>
                          <a:ea typeface="+mn-ea"/>
                          <a:cs typeface="+mn-cs"/>
                        </a:rPr>
                        <a:t>Selección aleatoria con base en Índice de Desarrollo Social (IDS) a nivel AGEB, que fue proporcionado por Evalúa CDM</a:t>
                      </a:r>
                    </a:p>
                  </a:txBody>
                  <a:tcPr marL="94282" marR="10475" marT="9526"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76200" cap="flat" cmpd="sng" algn="ctr">
                      <a:no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solidFill>
                      <a:schemeClr val="tx1">
                        <a:lumMod val="75000"/>
                        <a:lumOff val="25000"/>
                      </a:schemeClr>
                    </a:solidFill>
                  </a:tcPr>
                </a:tc>
                <a:extLst>
                  <a:ext uri="{0D108BD9-81ED-4DB2-BD59-A6C34878D82A}">
                    <a16:rowId xmlns:a16="http://schemas.microsoft.com/office/drawing/2014/main" val="457800999"/>
                  </a:ext>
                </a:extLst>
              </a:tr>
            </a:tbl>
          </a:graphicData>
        </a:graphic>
      </p:graphicFrame>
      <p:graphicFrame>
        <p:nvGraphicFramePr>
          <p:cNvPr id="10" name="6 Tabla">
            <a:extLst>
              <a:ext uri="{FF2B5EF4-FFF2-40B4-BE49-F238E27FC236}">
                <a16:creationId xmlns:a16="http://schemas.microsoft.com/office/drawing/2014/main" id="{4C9FEBA3-6947-B7E0-1ED2-3B744207A7D0}"/>
              </a:ext>
            </a:extLst>
          </p:cNvPr>
          <p:cNvGraphicFramePr>
            <a:graphicFrameLocks noGrp="1"/>
          </p:cNvGraphicFramePr>
          <p:nvPr>
            <p:extLst>
              <p:ext uri="{D42A27DB-BD31-4B8C-83A1-F6EECF244321}">
                <p14:modId xmlns:p14="http://schemas.microsoft.com/office/powerpoint/2010/main" val="2695936898"/>
              </p:ext>
            </p:extLst>
          </p:nvPr>
        </p:nvGraphicFramePr>
        <p:xfrm>
          <a:off x="4643376" y="3118008"/>
          <a:ext cx="4321095" cy="1990723"/>
        </p:xfrm>
        <a:graphic>
          <a:graphicData uri="http://schemas.openxmlformats.org/drawingml/2006/table">
            <a:tbl>
              <a:tblPr firstRow="1" bandRow="1">
                <a:tableStyleId>{5940675A-B579-460E-94D1-54222C63F5DA}</a:tableStyleId>
              </a:tblPr>
              <a:tblGrid>
                <a:gridCol w="1920487">
                  <a:extLst>
                    <a:ext uri="{9D8B030D-6E8A-4147-A177-3AD203B41FA5}">
                      <a16:colId xmlns:a16="http://schemas.microsoft.com/office/drawing/2014/main" val="20000"/>
                    </a:ext>
                  </a:extLst>
                </a:gridCol>
                <a:gridCol w="2400608">
                  <a:extLst>
                    <a:ext uri="{9D8B030D-6E8A-4147-A177-3AD203B41FA5}">
                      <a16:colId xmlns:a16="http://schemas.microsoft.com/office/drawing/2014/main" val="20001"/>
                    </a:ext>
                  </a:extLst>
                </a:gridCol>
              </a:tblGrid>
              <a:tr h="671910">
                <a:tc>
                  <a:txBody>
                    <a:bodyPr/>
                    <a:lstStyle/>
                    <a:p>
                      <a:pPr algn="l" rtl="0" fontAlgn="b"/>
                      <a:r>
                        <a:rPr lang="es-MX" sz="1000" b="1" i="0" u="none" strike="noStrike" kern="1200" dirty="0">
                          <a:solidFill>
                            <a:schemeClr val="bg1"/>
                          </a:solidFill>
                          <a:effectLst>
                            <a:outerShdw blurRad="50800" dist="38100" algn="tr" rotWithShape="0">
                              <a:prstClr val="black">
                                <a:alpha val="40000"/>
                              </a:prstClr>
                            </a:outerShdw>
                          </a:effectLst>
                          <a:latin typeface="+mn-lt"/>
                          <a:ea typeface="+mn-ea"/>
                          <a:cs typeface="+mn-cs"/>
                        </a:rPr>
                        <a:t>Encuesta representadas</a:t>
                      </a:r>
                    </a:p>
                  </a:txBody>
                  <a:tcPr marL="95264" marR="10585" marT="9523" marB="0" anchor="ct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75000"/>
                        <a:lumOff val="25000"/>
                      </a:schemeClr>
                    </a:solidFill>
                  </a:tcPr>
                </a:tc>
                <a:tc>
                  <a:txBody>
                    <a:bodyPr/>
                    <a:lstStyle/>
                    <a:p>
                      <a:pPr algn="just"/>
                      <a:r>
                        <a:rPr lang="es-ES" sz="1000" b="1" i="0" u="none" strike="noStrike" kern="1200" dirty="0">
                          <a:solidFill>
                            <a:schemeClr val="bg1"/>
                          </a:solidFill>
                          <a:effectLst>
                            <a:outerShdw blurRad="50800" dist="38100" algn="tr" rotWithShape="0">
                              <a:prstClr val="black">
                                <a:alpha val="40000"/>
                              </a:prstClr>
                            </a:outerShdw>
                          </a:effectLst>
                          <a:latin typeface="+mn-lt"/>
                          <a:ea typeface="+mn-ea"/>
                          <a:cs typeface="+mn-cs"/>
                        </a:rPr>
                        <a:t>Encuesta sobre el Bienestar de los Hogares de la Ciudad de México 2021, EBH 2021</a:t>
                      </a:r>
                      <a:endParaRPr lang="es-MX" sz="1000" b="1" i="0" u="none" strike="noStrike" kern="1200" dirty="0">
                        <a:solidFill>
                          <a:schemeClr val="bg1"/>
                        </a:solidFill>
                        <a:effectLst>
                          <a:outerShdw blurRad="50800" dist="38100" algn="tr" rotWithShape="0">
                            <a:prstClr val="black">
                              <a:alpha val="40000"/>
                            </a:prstClr>
                          </a:outerShdw>
                        </a:effectLst>
                        <a:latin typeface="+mn-lt"/>
                        <a:ea typeface="+mn-ea"/>
                        <a:cs typeface="+mn-cs"/>
                      </a:endParaRPr>
                    </a:p>
                    <a:p>
                      <a:pPr algn="just"/>
                      <a:endParaRPr lang="es-ES" sz="1000" b="1" i="0" u="none" strike="noStrike" kern="1200" dirty="0">
                        <a:solidFill>
                          <a:schemeClr val="bg1"/>
                        </a:solidFill>
                        <a:effectLst>
                          <a:outerShdw blurRad="50800" dist="38100" algn="tr" rotWithShape="0">
                            <a:prstClr val="black">
                              <a:alpha val="40000"/>
                            </a:prstClr>
                          </a:outerShdw>
                        </a:effectLst>
                        <a:latin typeface="+mn-lt"/>
                        <a:ea typeface="+mn-ea"/>
                        <a:cs typeface="+mn-cs"/>
                      </a:endParaRPr>
                    </a:p>
                    <a:p>
                      <a:pPr algn="just"/>
                      <a:r>
                        <a:rPr lang="es-ES" sz="1000" b="1" i="0" u="none" strike="noStrike" kern="1200" dirty="0">
                          <a:solidFill>
                            <a:schemeClr val="bg1"/>
                          </a:solidFill>
                          <a:effectLst>
                            <a:outerShdw blurRad="50800" dist="38100" algn="tr" rotWithShape="0">
                              <a:prstClr val="black">
                                <a:alpha val="40000"/>
                              </a:prstClr>
                            </a:outerShdw>
                          </a:effectLst>
                          <a:latin typeface="+mn-lt"/>
                          <a:ea typeface="+mn-ea"/>
                          <a:cs typeface="+mn-cs"/>
                        </a:rPr>
                        <a:t>Encuesta nacional sobre los efectos del COVID-19 en el bienestar de los hogares de la Ciudad de México, ENCOVID 2021</a:t>
                      </a:r>
                      <a:endParaRPr lang="es-MX" sz="1000" b="1" i="0" u="none" strike="noStrike" kern="1200" dirty="0">
                        <a:solidFill>
                          <a:schemeClr val="bg1"/>
                        </a:solidFill>
                        <a:effectLst>
                          <a:outerShdw blurRad="50800" dist="38100" algn="tr" rotWithShape="0">
                            <a:prstClr val="black">
                              <a:alpha val="40000"/>
                            </a:prstClr>
                          </a:outerShdw>
                        </a:effectLst>
                        <a:latin typeface="+mn-lt"/>
                        <a:ea typeface="+mn-ea"/>
                        <a:cs typeface="+mn-cs"/>
                      </a:endParaRPr>
                    </a:p>
                    <a:p>
                      <a:pPr algn="just"/>
                      <a:endParaRPr lang="es-ES" sz="1000" b="1" i="0" u="none" strike="noStrike" kern="1200" dirty="0">
                        <a:solidFill>
                          <a:schemeClr val="bg1"/>
                        </a:solidFill>
                        <a:effectLst>
                          <a:outerShdw blurRad="50800" dist="38100" algn="tr" rotWithShape="0">
                            <a:prstClr val="black">
                              <a:alpha val="40000"/>
                            </a:prstClr>
                          </a:outerShdw>
                        </a:effectLst>
                        <a:latin typeface="+mn-lt"/>
                        <a:ea typeface="+mn-ea"/>
                        <a:cs typeface="+mn-cs"/>
                      </a:endParaRPr>
                    </a:p>
                    <a:p>
                      <a:pPr algn="just"/>
                      <a:r>
                        <a:rPr lang="es-ES" sz="1000" b="1" i="0" u="none" strike="noStrike" kern="1200" dirty="0">
                          <a:solidFill>
                            <a:schemeClr val="bg1"/>
                          </a:solidFill>
                          <a:effectLst>
                            <a:outerShdw blurRad="50800" dist="38100" algn="tr" rotWithShape="0">
                              <a:prstClr val="black">
                                <a:alpha val="40000"/>
                              </a:prstClr>
                            </a:outerShdw>
                          </a:effectLst>
                          <a:latin typeface="+mn-lt"/>
                          <a:ea typeface="+mn-ea"/>
                          <a:cs typeface="+mn-cs"/>
                        </a:rPr>
                        <a:t>Encuesta de Bienestar Objetivo y Subjetivo en la Ciudad de México 2019, ENCUBOS 2019</a:t>
                      </a:r>
                      <a:endParaRPr lang="es-MX" sz="1000" b="1" i="0" u="none" strike="noStrike" kern="1200" dirty="0">
                        <a:solidFill>
                          <a:schemeClr val="bg1"/>
                        </a:solidFill>
                        <a:effectLst>
                          <a:outerShdw blurRad="50800" dist="38100" algn="tr" rotWithShape="0">
                            <a:prstClr val="black">
                              <a:alpha val="40000"/>
                            </a:prstClr>
                          </a:outerShdw>
                        </a:effectLst>
                        <a:latin typeface="+mn-lt"/>
                        <a:ea typeface="+mn-ea"/>
                        <a:cs typeface="+mn-cs"/>
                      </a:endParaRPr>
                    </a:p>
                    <a:p>
                      <a:pPr algn="just"/>
                      <a:endParaRPr lang="es-ES" sz="1000" b="1" i="0" u="none" strike="noStrike" kern="1200" dirty="0">
                        <a:solidFill>
                          <a:schemeClr val="bg1"/>
                        </a:solidFill>
                        <a:effectLst>
                          <a:outerShdw blurRad="50800" dist="38100" algn="tr" rotWithShape="0">
                            <a:prstClr val="black">
                              <a:alpha val="40000"/>
                            </a:prstClr>
                          </a:outerShdw>
                        </a:effectLst>
                        <a:latin typeface="+mn-lt"/>
                        <a:ea typeface="+mn-ea"/>
                        <a:cs typeface="+mn-cs"/>
                      </a:endParaRPr>
                    </a:p>
                    <a:p>
                      <a:pPr algn="just"/>
                      <a:r>
                        <a:rPr lang="es-ES" sz="1000" b="1" i="0" u="none" strike="noStrike" kern="1200" dirty="0">
                          <a:solidFill>
                            <a:schemeClr val="bg1"/>
                          </a:solidFill>
                          <a:effectLst>
                            <a:outerShdw blurRad="50800" dist="38100" algn="tr" rotWithShape="0">
                              <a:prstClr val="black">
                                <a:alpha val="40000"/>
                              </a:prstClr>
                            </a:outerShdw>
                          </a:effectLst>
                          <a:latin typeface="+mn-lt"/>
                          <a:ea typeface="+mn-ea"/>
                          <a:cs typeface="+mn-cs"/>
                        </a:rPr>
                        <a:t>Encuesta de Acceso a los Satisfactores Básicos, ENCASB 2011</a:t>
                      </a:r>
                      <a:endParaRPr lang="es-MX" sz="1000" b="1" i="0" u="none" strike="noStrike" kern="1200" dirty="0">
                        <a:solidFill>
                          <a:schemeClr val="bg1"/>
                        </a:solidFill>
                        <a:effectLst>
                          <a:outerShdw blurRad="50800" dist="38100" algn="tr" rotWithShape="0">
                            <a:prstClr val="black">
                              <a:alpha val="40000"/>
                            </a:prstClr>
                          </a:outerShdw>
                        </a:effectLst>
                        <a:latin typeface="+mn-lt"/>
                        <a:ea typeface="+mn-ea"/>
                        <a:cs typeface="+mn-cs"/>
                      </a:endParaRPr>
                    </a:p>
                  </a:txBody>
                  <a:tcPr marL="95264" marR="10585" marT="9523" marB="0" anchor="ctr">
                    <a:lnL w="762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76200" cap="flat" cmpd="sng" algn="ctr">
                      <a:noFill/>
                      <a:prstDash val="solid"/>
                      <a:round/>
                      <a:headEnd type="none" w="med" len="med"/>
                      <a:tailEnd type="none" w="med" len="med"/>
                    </a:lnT>
                    <a:lnB w="76200" cap="flat" cmpd="sng" algn="ctr">
                      <a:noFill/>
                      <a:prstDash val="solid"/>
                      <a:round/>
                      <a:headEnd type="none" w="med" len="med"/>
                      <a:tailEnd type="none" w="med" len="med"/>
                    </a:lnB>
                    <a:lnTlToBr w="12700" cmpd="sng">
                      <a:noFill/>
                      <a:prstDash val="solid"/>
                    </a:lnTlToBr>
                    <a:lnBlToTr w="12700" cmpd="sng">
                      <a:noFill/>
                      <a:prstDash val="solid"/>
                    </a:lnBlToTr>
                    <a:solidFill>
                      <a:schemeClr val="tx1">
                        <a:lumMod val="75000"/>
                        <a:lumOff val="25000"/>
                      </a:schemeClr>
                    </a:solidFill>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186514052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a16="http://schemas.microsoft.com/office/drawing/2014/main" id="{C5F9901A-9EC0-923A-57CE-EDCB8CFE2216}"/>
              </a:ext>
            </a:extLst>
          </p:cNvPr>
          <p:cNvSpPr>
            <a:spLocks noGrp="1"/>
          </p:cNvSpPr>
          <p:nvPr>
            <p:ph type="body" sz="quarter" idx="13"/>
          </p:nvPr>
        </p:nvSpPr>
        <p:spPr/>
        <p:txBody>
          <a:bodyPr/>
          <a:lstStyle/>
          <a:p>
            <a:r>
              <a:rPr lang="es-MX" dirty="0"/>
              <a:t>CARACTERÍSTICAS DE LA VIVIENDA</a:t>
            </a:r>
          </a:p>
        </p:txBody>
      </p:sp>
      <p:sp>
        <p:nvSpPr>
          <p:cNvPr id="3" name="Marcador de número de diapositiva 2">
            <a:extLst>
              <a:ext uri="{FF2B5EF4-FFF2-40B4-BE49-F238E27FC236}">
                <a16:creationId xmlns:a16="http://schemas.microsoft.com/office/drawing/2014/main" id="{BAC63D65-F4A5-E9E4-3FF9-F7867D5C7C45}"/>
              </a:ext>
            </a:extLst>
          </p:cNvPr>
          <p:cNvSpPr>
            <a:spLocks noGrp="1"/>
          </p:cNvSpPr>
          <p:nvPr>
            <p:ph type="sldNum" sz="quarter" idx="12"/>
          </p:nvPr>
        </p:nvSpPr>
        <p:spPr/>
        <p:txBody>
          <a:bodyPr/>
          <a:lstStyle/>
          <a:p>
            <a:fld id="{B056FCF3-97EB-4DA5-BF7E-93EC395BEC37}" type="slidenum">
              <a:rPr lang="es-MX" smtClean="0"/>
              <a:pPr/>
              <a:t>20</a:t>
            </a:fld>
            <a:endParaRPr lang="es-MX" dirty="0"/>
          </a:p>
        </p:txBody>
      </p:sp>
      <p:graphicFrame>
        <p:nvGraphicFramePr>
          <p:cNvPr id="8" name="Tabla 7">
            <a:extLst>
              <a:ext uri="{FF2B5EF4-FFF2-40B4-BE49-F238E27FC236}">
                <a16:creationId xmlns:a16="http://schemas.microsoft.com/office/drawing/2014/main" id="{6F4854FE-69B8-C091-233C-217D02753727}"/>
              </a:ext>
            </a:extLst>
          </p:cNvPr>
          <p:cNvGraphicFramePr>
            <a:graphicFrameLocks noGrp="1"/>
          </p:cNvGraphicFramePr>
          <p:nvPr>
            <p:extLst>
              <p:ext uri="{D42A27DB-BD31-4B8C-83A1-F6EECF244321}">
                <p14:modId xmlns:p14="http://schemas.microsoft.com/office/powerpoint/2010/main" val="2410524439"/>
              </p:ext>
            </p:extLst>
          </p:nvPr>
        </p:nvGraphicFramePr>
        <p:xfrm>
          <a:off x="303645" y="365127"/>
          <a:ext cx="8536710" cy="5144520"/>
        </p:xfrm>
        <a:graphic>
          <a:graphicData uri="http://schemas.openxmlformats.org/drawingml/2006/table">
            <a:tbl>
              <a:tblPr firstRow="1" bandRow="1">
                <a:tableStyleId>{8799B23B-EC83-4686-B30A-512413B5E67A}</a:tableStyleId>
              </a:tblPr>
              <a:tblGrid>
                <a:gridCol w="1980000">
                  <a:extLst>
                    <a:ext uri="{9D8B030D-6E8A-4147-A177-3AD203B41FA5}">
                      <a16:colId xmlns:a16="http://schemas.microsoft.com/office/drawing/2014/main" val="2113801669"/>
                    </a:ext>
                  </a:extLst>
                </a:gridCol>
                <a:gridCol w="1311342">
                  <a:extLst>
                    <a:ext uri="{9D8B030D-6E8A-4147-A177-3AD203B41FA5}">
                      <a16:colId xmlns:a16="http://schemas.microsoft.com/office/drawing/2014/main" val="1351054386"/>
                    </a:ext>
                  </a:extLst>
                </a:gridCol>
                <a:gridCol w="1311342">
                  <a:extLst>
                    <a:ext uri="{9D8B030D-6E8A-4147-A177-3AD203B41FA5}">
                      <a16:colId xmlns:a16="http://schemas.microsoft.com/office/drawing/2014/main" val="3062135165"/>
                    </a:ext>
                  </a:extLst>
                </a:gridCol>
                <a:gridCol w="1311342">
                  <a:extLst>
                    <a:ext uri="{9D8B030D-6E8A-4147-A177-3AD203B41FA5}">
                      <a16:colId xmlns:a16="http://schemas.microsoft.com/office/drawing/2014/main" val="4249374077"/>
                    </a:ext>
                  </a:extLst>
                </a:gridCol>
                <a:gridCol w="1311342">
                  <a:extLst>
                    <a:ext uri="{9D8B030D-6E8A-4147-A177-3AD203B41FA5}">
                      <a16:colId xmlns:a16="http://schemas.microsoft.com/office/drawing/2014/main" val="2908491992"/>
                    </a:ext>
                  </a:extLst>
                </a:gridCol>
                <a:gridCol w="1311342">
                  <a:extLst>
                    <a:ext uri="{9D8B030D-6E8A-4147-A177-3AD203B41FA5}">
                      <a16:colId xmlns:a16="http://schemas.microsoft.com/office/drawing/2014/main" val="2788306771"/>
                    </a:ext>
                  </a:extLst>
                </a:gridCol>
              </a:tblGrid>
              <a:tr h="756000">
                <a:tc>
                  <a:txBody>
                    <a:bodyPr/>
                    <a:lstStyle/>
                    <a:p>
                      <a:pPr algn="ctr"/>
                      <a:r>
                        <a:rPr lang="es-MX" sz="1600" kern="1200" dirty="0">
                          <a:solidFill>
                            <a:schemeClr val="tx1">
                              <a:lumMod val="85000"/>
                              <a:lumOff val="15000"/>
                            </a:schemeClr>
                          </a:solidFill>
                          <a:latin typeface="+mn-lt"/>
                          <a:ea typeface="+mj-ea"/>
                          <a:cs typeface="+mj-cs"/>
                        </a:rPr>
                        <a:t>¿Cuántos días a la semana llega el agua a esta vivienda?</a:t>
                      </a:r>
                    </a:p>
                    <a:p>
                      <a:pPr algn="ctr"/>
                      <a:r>
                        <a:rPr lang="es-MX" sz="1000" kern="1200" dirty="0">
                          <a:solidFill>
                            <a:schemeClr val="bg2">
                              <a:lumMod val="25000"/>
                            </a:schemeClr>
                          </a:solidFill>
                          <a:latin typeface="+mn-lt"/>
                          <a:ea typeface="+mj-ea"/>
                          <a:cs typeface="+mj-cs"/>
                        </a:rPr>
                        <a:t> </a:t>
                      </a:r>
                      <a:r>
                        <a:rPr lang="es-MX" sz="900" b="1" dirty="0">
                          <a:solidFill>
                            <a:schemeClr val="bg2">
                              <a:lumMod val="25000"/>
                            </a:schemeClr>
                          </a:solidFill>
                          <a:effectLst>
                            <a:outerShdw blurRad="38100" dist="38100" dir="2700000" algn="tl">
                              <a:srgbClr val="000000">
                                <a:alpha val="43137"/>
                              </a:srgbClr>
                            </a:outerShdw>
                          </a:effectLst>
                        </a:rPr>
                        <a:t>(% sólo quienes tienen agua entubada</a:t>
                      </a:r>
                      <a:r>
                        <a:rPr lang="es-MX" sz="900" kern="1200" dirty="0">
                          <a:solidFill>
                            <a:schemeClr val="bg2">
                              <a:lumMod val="25000"/>
                            </a:schemeClr>
                          </a:solidFill>
                          <a:latin typeface="+mn-lt"/>
                          <a:ea typeface="+mj-ea"/>
                          <a:cs typeface="+mj-cs"/>
                        </a:rPr>
                        <a:t>)</a:t>
                      </a:r>
                    </a:p>
                  </a:txBody>
                  <a:tcPr anchor="ctr">
                    <a:noFill/>
                  </a:tcPr>
                </a:tc>
                <a:tc>
                  <a:txBody>
                    <a:bodyPr/>
                    <a:lstStyle/>
                    <a:p>
                      <a:pPr algn="ctr"/>
                      <a:r>
                        <a:rPr lang="es-ES" sz="1800" b="1" dirty="0">
                          <a:solidFill>
                            <a:schemeClr val="bg1"/>
                          </a:solidFill>
                          <a:effectLst/>
                          <a:latin typeface="Calibri" panose="020F0502020204030204" pitchFamily="34" charset="0"/>
                          <a:ea typeface="Calibri" panose="020F0502020204030204" pitchFamily="34" charset="0"/>
                        </a:rPr>
                        <a:t>EBH </a:t>
                      </a:r>
                    </a:p>
                    <a:p>
                      <a:pPr algn="ctr"/>
                      <a:r>
                        <a:rPr lang="es-ES" sz="1800" b="1" dirty="0">
                          <a:solidFill>
                            <a:schemeClr val="bg1"/>
                          </a:solidFill>
                          <a:effectLst/>
                          <a:latin typeface="Calibri" panose="020F0502020204030204" pitchFamily="34" charset="0"/>
                          <a:ea typeface="Calibri" panose="020F0502020204030204" pitchFamily="34" charset="0"/>
                        </a:rPr>
                        <a:t>2024</a:t>
                      </a:r>
                      <a:endParaRPr lang="es-MX" sz="1800" dirty="0">
                        <a:solidFill>
                          <a:schemeClr val="bg1"/>
                        </a:solidFill>
                        <a:effectLst/>
                        <a:latin typeface="Calibri" panose="020F0502020204030204" pitchFamily="34" charset="0"/>
                        <a:ea typeface="Calibri" panose="020F0502020204030204" pitchFamily="34" charset="0"/>
                      </a:endParaRPr>
                    </a:p>
                  </a:txBody>
                  <a:tcPr marL="68580" marR="68580" marT="0" marB="0" anchor="ctr">
                    <a:solidFill>
                      <a:schemeClr val="bg2">
                        <a:lumMod val="10000"/>
                      </a:schemeClr>
                    </a:solidFill>
                  </a:tcPr>
                </a:tc>
                <a:tc>
                  <a:txBody>
                    <a:bodyPr/>
                    <a:lstStyle/>
                    <a:p>
                      <a:pPr algn="ctr"/>
                      <a:r>
                        <a:rPr lang="es-ES" sz="1800" b="1" dirty="0">
                          <a:solidFill>
                            <a:schemeClr val="bg1"/>
                          </a:solidFill>
                          <a:effectLst/>
                          <a:latin typeface="Calibri" panose="020F0502020204030204" pitchFamily="34" charset="0"/>
                          <a:ea typeface="Calibri" panose="020F0502020204030204" pitchFamily="34" charset="0"/>
                        </a:rPr>
                        <a:t>ENCOVID 2021*</a:t>
                      </a:r>
                      <a:endParaRPr lang="es-MX" sz="1800" dirty="0">
                        <a:solidFill>
                          <a:schemeClr val="bg1"/>
                        </a:solidFill>
                        <a:effectLst/>
                        <a:latin typeface="Calibri" panose="020F0502020204030204" pitchFamily="34" charset="0"/>
                        <a:ea typeface="Calibri" panose="020F0502020204030204" pitchFamily="34" charset="0"/>
                      </a:endParaRPr>
                    </a:p>
                  </a:txBody>
                  <a:tcPr marL="68580" marR="68580" marT="0" marB="0" anchor="ctr">
                    <a:solidFill>
                      <a:schemeClr val="bg2">
                        <a:lumMod val="10000"/>
                      </a:schemeClr>
                    </a:solidFill>
                  </a:tcPr>
                </a:tc>
                <a:tc>
                  <a:txBody>
                    <a:bodyPr/>
                    <a:lstStyle/>
                    <a:p>
                      <a:pPr marL="0" algn="ctr" defTabSz="914400" rtl="0" eaLnBrk="1" latinLnBrk="0" hangingPunct="1"/>
                      <a:r>
                        <a:rPr lang="es-ES" sz="1800" b="1" kern="1200" dirty="0">
                          <a:solidFill>
                            <a:schemeClr val="bg1"/>
                          </a:solidFill>
                          <a:effectLst/>
                          <a:latin typeface="Calibri" panose="020F0502020204030204" pitchFamily="34" charset="0"/>
                          <a:ea typeface="Calibri" panose="020F0502020204030204" pitchFamily="34" charset="0"/>
                          <a:cs typeface="+mn-cs"/>
                        </a:rPr>
                        <a:t>EBH</a:t>
                      </a:r>
                    </a:p>
                    <a:p>
                      <a:pPr marL="0" algn="ctr" defTabSz="914400" rtl="0" eaLnBrk="1" latinLnBrk="0" hangingPunct="1"/>
                      <a:r>
                        <a:rPr lang="es-ES" sz="1800" b="1" kern="1200" dirty="0">
                          <a:solidFill>
                            <a:schemeClr val="bg1"/>
                          </a:solidFill>
                          <a:effectLst/>
                          <a:latin typeface="Calibri" panose="020F0502020204030204" pitchFamily="34" charset="0"/>
                          <a:ea typeface="Calibri" panose="020F0502020204030204" pitchFamily="34" charset="0"/>
                          <a:cs typeface="+mn-cs"/>
                        </a:rPr>
                        <a:t> 2021**</a:t>
                      </a:r>
                      <a:endParaRPr lang="es-MX" sz="1800" b="1" kern="1200" dirty="0">
                        <a:solidFill>
                          <a:schemeClr val="bg1"/>
                        </a:solidFill>
                        <a:effectLst/>
                        <a:latin typeface="Calibri" panose="020F0502020204030204" pitchFamily="34" charset="0"/>
                        <a:ea typeface="Calibri" panose="020F0502020204030204" pitchFamily="34" charset="0"/>
                        <a:cs typeface="+mn-cs"/>
                      </a:endParaRPr>
                    </a:p>
                  </a:txBody>
                  <a:tcPr marL="68580" marR="68580" marT="0" marB="0" anchor="ctr">
                    <a:solidFill>
                      <a:schemeClr val="bg2">
                        <a:lumMod val="10000"/>
                      </a:schemeClr>
                    </a:solidFill>
                  </a:tcPr>
                </a:tc>
                <a:tc>
                  <a:txBody>
                    <a:bodyPr/>
                    <a:lstStyle/>
                    <a:p>
                      <a:pPr marL="0" algn="ctr" defTabSz="914400" rtl="0" eaLnBrk="1" latinLnBrk="0" hangingPunct="1"/>
                      <a:r>
                        <a:rPr lang="es-ES" sz="1800" b="1" kern="1200" dirty="0">
                          <a:solidFill>
                            <a:schemeClr val="bg1"/>
                          </a:solidFill>
                          <a:effectLst/>
                          <a:latin typeface="Calibri" panose="020F0502020204030204" pitchFamily="34" charset="0"/>
                          <a:ea typeface="Calibri" panose="020F0502020204030204" pitchFamily="34" charset="0"/>
                          <a:cs typeface="+mn-cs"/>
                        </a:rPr>
                        <a:t>ENCUBOS 2019***</a:t>
                      </a:r>
                      <a:endParaRPr lang="es-MX" sz="1800" b="1" kern="1200" dirty="0">
                        <a:solidFill>
                          <a:schemeClr val="bg1"/>
                        </a:solidFill>
                        <a:effectLst/>
                        <a:latin typeface="Calibri" panose="020F0502020204030204" pitchFamily="34" charset="0"/>
                        <a:ea typeface="Calibri" panose="020F0502020204030204" pitchFamily="34" charset="0"/>
                        <a:cs typeface="+mn-cs"/>
                      </a:endParaRPr>
                    </a:p>
                  </a:txBody>
                  <a:tcPr marL="68580" marR="68580" marT="0" marB="0" anchor="ctr">
                    <a:solidFill>
                      <a:schemeClr val="bg2">
                        <a:lumMod val="10000"/>
                      </a:schemeClr>
                    </a:solidFill>
                  </a:tcPr>
                </a:tc>
                <a:tc>
                  <a:txBody>
                    <a:bodyPr/>
                    <a:lstStyle/>
                    <a:p>
                      <a:pPr marL="0" algn="ctr" defTabSz="914400" rtl="0" eaLnBrk="1" latinLnBrk="0" hangingPunct="1"/>
                      <a:r>
                        <a:rPr lang="es-MX" sz="1800" b="1" kern="1200" dirty="0">
                          <a:solidFill>
                            <a:schemeClr val="bg1"/>
                          </a:solidFill>
                          <a:effectLst/>
                          <a:latin typeface="Calibri" panose="020F0502020204030204" pitchFamily="34" charset="0"/>
                          <a:ea typeface="Calibri" panose="020F0502020204030204" pitchFamily="34" charset="0"/>
                          <a:cs typeface="+mn-cs"/>
                        </a:rPr>
                        <a:t>ENCASB 2011***</a:t>
                      </a:r>
                    </a:p>
                  </a:txBody>
                  <a:tcPr marL="68580" marR="68580" marT="0" marB="0" anchor="ctr">
                    <a:solidFill>
                      <a:schemeClr val="bg2">
                        <a:lumMod val="10000"/>
                      </a:schemeClr>
                    </a:solidFill>
                  </a:tcPr>
                </a:tc>
                <a:extLst>
                  <a:ext uri="{0D108BD9-81ED-4DB2-BD59-A6C34878D82A}">
                    <a16:rowId xmlns:a16="http://schemas.microsoft.com/office/drawing/2014/main" val="2464424806"/>
                  </a:ext>
                </a:extLst>
              </a:tr>
              <a:tr h="576000">
                <a:tc>
                  <a:txBody>
                    <a:bodyPr/>
                    <a:lstStyle/>
                    <a:p>
                      <a:pPr algn="ctr" fontAlgn="b"/>
                      <a:r>
                        <a:rPr lang="es-MX" sz="1500" b="1" kern="1200"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Diario</a:t>
                      </a:r>
                    </a:p>
                  </a:txBody>
                  <a:tcPr marL="9525" marR="9525" marT="9525" marB="0" anchor="ctr">
                    <a:solidFill>
                      <a:schemeClr val="bg2">
                        <a:lumMod val="10000"/>
                      </a:schemeClr>
                    </a:solidFill>
                  </a:tcPr>
                </a:tc>
                <a:tc>
                  <a:txBody>
                    <a:bodyPr/>
                    <a:lstStyle/>
                    <a:p>
                      <a:endParaRPr lang="es-MX" dirty="0"/>
                    </a:p>
                  </a:txBody>
                  <a:tcPr/>
                </a:tc>
                <a:tc>
                  <a:txBody>
                    <a:bodyPr/>
                    <a:lstStyle/>
                    <a:p>
                      <a:endParaRPr lang="es-MX" dirty="0"/>
                    </a:p>
                  </a:txBody>
                  <a:tcPr/>
                </a:tc>
                <a:tc>
                  <a:txBody>
                    <a:bodyPr/>
                    <a:lstStyle/>
                    <a:p>
                      <a:endParaRPr lang="es-MX" dirty="0"/>
                    </a:p>
                  </a:txBody>
                  <a:tcPr/>
                </a:tc>
                <a:tc>
                  <a:txBody>
                    <a:bodyPr/>
                    <a:lstStyle/>
                    <a:p>
                      <a:endParaRPr lang="es-MX" dirty="0"/>
                    </a:p>
                  </a:txBody>
                  <a:tcPr>
                    <a:solidFill>
                      <a:schemeClr val="accent3">
                        <a:lumMod val="20000"/>
                        <a:lumOff val="80000"/>
                      </a:schemeClr>
                    </a:solidFill>
                  </a:tcPr>
                </a:tc>
                <a:tc>
                  <a:txBody>
                    <a:bodyPr/>
                    <a:lstStyle/>
                    <a:p>
                      <a:endParaRPr lang="es-MX" dirty="0"/>
                    </a:p>
                  </a:txBody>
                  <a:tcPr>
                    <a:solidFill>
                      <a:schemeClr val="accent3">
                        <a:lumMod val="20000"/>
                        <a:lumOff val="80000"/>
                      </a:schemeClr>
                    </a:solidFill>
                  </a:tcPr>
                </a:tc>
                <a:extLst>
                  <a:ext uri="{0D108BD9-81ED-4DB2-BD59-A6C34878D82A}">
                    <a16:rowId xmlns:a16="http://schemas.microsoft.com/office/drawing/2014/main" val="1810970986"/>
                  </a:ext>
                </a:extLst>
              </a:tr>
              <a:tr h="576000">
                <a:tc>
                  <a:txBody>
                    <a:bodyPr/>
                    <a:lstStyle/>
                    <a:p>
                      <a:pPr algn="ctr" fontAlgn="b"/>
                      <a:r>
                        <a:rPr lang="es-MX" sz="1500" b="1" kern="1200"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Cada tercer día</a:t>
                      </a:r>
                    </a:p>
                  </a:txBody>
                  <a:tcPr marL="9525" marR="9525" marT="9525" marB="0" anchor="ctr">
                    <a:solidFill>
                      <a:schemeClr val="bg2">
                        <a:lumMod val="10000"/>
                      </a:schemeClr>
                    </a:solidFill>
                  </a:tcPr>
                </a:tc>
                <a:tc>
                  <a:txBody>
                    <a:bodyPr/>
                    <a:lstStyle/>
                    <a:p>
                      <a:endParaRPr lang="es-MX" dirty="0"/>
                    </a:p>
                  </a:txBody>
                  <a:tcPr/>
                </a:tc>
                <a:tc>
                  <a:txBody>
                    <a:bodyPr/>
                    <a:lstStyle/>
                    <a:p>
                      <a:endParaRPr lang="es-MX" dirty="0"/>
                    </a:p>
                  </a:txBody>
                  <a:tcPr/>
                </a:tc>
                <a:tc>
                  <a:txBody>
                    <a:bodyPr/>
                    <a:lstStyle/>
                    <a:p>
                      <a:endParaRPr lang="es-MX" dirty="0"/>
                    </a:p>
                  </a:txBody>
                  <a:tcPr/>
                </a:tc>
                <a:tc>
                  <a:txBody>
                    <a:bodyPr/>
                    <a:lstStyle/>
                    <a:p>
                      <a:endParaRPr lang="es-MX" dirty="0"/>
                    </a:p>
                  </a:txBody>
                  <a:tcPr/>
                </a:tc>
                <a:tc>
                  <a:txBody>
                    <a:bodyPr/>
                    <a:lstStyle/>
                    <a:p>
                      <a:endParaRPr lang="es-MX" dirty="0"/>
                    </a:p>
                  </a:txBody>
                  <a:tcPr/>
                </a:tc>
                <a:extLst>
                  <a:ext uri="{0D108BD9-81ED-4DB2-BD59-A6C34878D82A}">
                    <a16:rowId xmlns:a16="http://schemas.microsoft.com/office/drawing/2014/main" val="765615005"/>
                  </a:ext>
                </a:extLst>
              </a:tr>
              <a:tr h="576000">
                <a:tc>
                  <a:txBody>
                    <a:bodyPr/>
                    <a:lstStyle/>
                    <a:p>
                      <a:pPr algn="ctr" fontAlgn="b"/>
                      <a:r>
                        <a:rPr lang="pt-BR" sz="1500" b="1" kern="1200"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 Dos </a:t>
                      </a:r>
                      <a:r>
                        <a:rPr lang="pt-BR" sz="1500" b="1" kern="1200" dirty="0" err="1">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veces</a:t>
                      </a:r>
                      <a:r>
                        <a:rPr lang="pt-BR" sz="1500" b="1" kern="1200"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 por semana</a:t>
                      </a:r>
                    </a:p>
                  </a:txBody>
                  <a:tcPr marL="9525" marR="9525" marT="9525" marB="0" anchor="ctr">
                    <a:solidFill>
                      <a:schemeClr val="bg2">
                        <a:lumMod val="10000"/>
                      </a:schemeClr>
                    </a:solidFill>
                  </a:tcPr>
                </a:tc>
                <a:tc>
                  <a:txBody>
                    <a:bodyPr/>
                    <a:lstStyle/>
                    <a:p>
                      <a:endParaRPr lang="es-MX" dirty="0"/>
                    </a:p>
                  </a:txBody>
                  <a:tcPr/>
                </a:tc>
                <a:tc>
                  <a:txBody>
                    <a:bodyPr/>
                    <a:lstStyle/>
                    <a:p>
                      <a:endParaRPr lang="es-MX" dirty="0"/>
                    </a:p>
                  </a:txBody>
                  <a:tcPr/>
                </a:tc>
                <a:tc>
                  <a:txBody>
                    <a:bodyPr/>
                    <a:lstStyle/>
                    <a:p>
                      <a:endParaRPr lang="es-MX" dirty="0"/>
                    </a:p>
                  </a:txBody>
                  <a:tcPr/>
                </a:tc>
                <a:tc>
                  <a:txBody>
                    <a:bodyPr/>
                    <a:lstStyle/>
                    <a:p>
                      <a:endParaRPr lang="es-MX" dirty="0"/>
                    </a:p>
                  </a:txBody>
                  <a:tcPr/>
                </a:tc>
                <a:tc>
                  <a:txBody>
                    <a:bodyPr/>
                    <a:lstStyle/>
                    <a:p>
                      <a:endParaRPr lang="es-MX" dirty="0"/>
                    </a:p>
                  </a:txBody>
                  <a:tcPr/>
                </a:tc>
                <a:extLst>
                  <a:ext uri="{0D108BD9-81ED-4DB2-BD59-A6C34878D82A}">
                    <a16:rowId xmlns:a16="http://schemas.microsoft.com/office/drawing/2014/main" val="3381968886"/>
                  </a:ext>
                </a:extLst>
              </a:tr>
              <a:tr h="576000">
                <a:tc>
                  <a:txBody>
                    <a:bodyPr/>
                    <a:lstStyle/>
                    <a:p>
                      <a:pPr algn="ctr" fontAlgn="b"/>
                      <a:r>
                        <a:rPr lang="pt-BR" sz="1500" b="1" kern="1200"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Una vez por semana</a:t>
                      </a:r>
                    </a:p>
                  </a:txBody>
                  <a:tcPr marL="9525" marR="9525" marT="9525" marB="0" anchor="ctr">
                    <a:solidFill>
                      <a:schemeClr val="bg2">
                        <a:lumMod val="10000"/>
                      </a:schemeClr>
                    </a:solidFill>
                  </a:tcPr>
                </a:tc>
                <a:tc>
                  <a:txBody>
                    <a:bodyPr/>
                    <a:lstStyle/>
                    <a:p>
                      <a:endParaRPr lang="es-MX" dirty="0"/>
                    </a:p>
                  </a:txBody>
                  <a:tcPr/>
                </a:tc>
                <a:tc>
                  <a:txBody>
                    <a:bodyPr/>
                    <a:lstStyle/>
                    <a:p>
                      <a:endParaRPr lang="es-MX" dirty="0"/>
                    </a:p>
                  </a:txBody>
                  <a:tcPr>
                    <a:solidFill>
                      <a:schemeClr val="bg1">
                        <a:lumMod val="95000"/>
                      </a:schemeClr>
                    </a:solidFill>
                  </a:tcPr>
                </a:tc>
                <a:tc>
                  <a:txBody>
                    <a:bodyPr/>
                    <a:lstStyle/>
                    <a:p>
                      <a:endParaRPr lang="es-MX" dirty="0"/>
                    </a:p>
                  </a:txBody>
                  <a:tcPr/>
                </a:tc>
                <a:tc>
                  <a:txBody>
                    <a:bodyPr/>
                    <a:lstStyle/>
                    <a:p>
                      <a:endParaRPr lang="es-MX" dirty="0"/>
                    </a:p>
                  </a:txBody>
                  <a:tcPr>
                    <a:noFill/>
                  </a:tcPr>
                </a:tc>
                <a:tc>
                  <a:txBody>
                    <a:bodyPr/>
                    <a:lstStyle/>
                    <a:p>
                      <a:endParaRPr lang="es-MX" dirty="0"/>
                    </a:p>
                  </a:txBody>
                  <a:tcPr>
                    <a:noFill/>
                  </a:tcPr>
                </a:tc>
                <a:extLst>
                  <a:ext uri="{0D108BD9-81ED-4DB2-BD59-A6C34878D82A}">
                    <a16:rowId xmlns:a16="http://schemas.microsoft.com/office/drawing/2014/main" val="3391485622"/>
                  </a:ext>
                </a:extLst>
              </a:tr>
              <a:tr h="576000">
                <a:tc>
                  <a:txBody>
                    <a:bodyPr/>
                    <a:lstStyle/>
                    <a:p>
                      <a:pPr algn="ctr" fontAlgn="b"/>
                      <a:r>
                        <a:rPr lang="es-MX" sz="1500" b="1" kern="1200"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De vez en cuando</a:t>
                      </a:r>
                    </a:p>
                  </a:txBody>
                  <a:tcPr marL="9525" marR="9525" marT="9525" marB="0" anchor="ctr">
                    <a:solidFill>
                      <a:schemeClr val="bg2">
                        <a:lumMod val="10000"/>
                      </a:schemeClr>
                    </a:solidFill>
                  </a:tcPr>
                </a:tc>
                <a:tc>
                  <a:txBody>
                    <a:bodyPr/>
                    <a:lstStyle/>
                    <a:p>
                      <a:endParaRPr lang="es-MX" dirty="0"/>
                    </a:p>
                  </a:txBody>
                  <a:tcPr/>
                </a:tc>
                <a:tc>
                  <a:txBody>
                    <a:bodyPr/>
                    <a:lstStyle/>
                    <a:p>
                      <a:endParaRPr lang="es-MX" dirty="0"/>
                    </a:p>
                  </a:txBody>
                  <a:tcPr>
                    <a:solidFill>
                      <a:schemeClr val="accent3">
                        <a:lumMod val="20000"/>
                        <a:lumOff val="80000"/>
                      </a:schemeClr>
                    </a:solidFill>
                  </a:tcPr>
                </a:tc>
                <a:tc>
                  <a:txBody>
                    <a:bodyPr/>
                    <a:lstStyle/>
                    <a:p>
                      <a:endParaRPr lang="es-MX" dirty="0"/>
                    </a:p>
                  </a:txBody>
                  <a:tcPr/>
                </a:tc>
                <a:tc>
                  <a:txBody>
                    <a:bodyPr/>
                    <a:lstStyle/>
                    <a:p>
                      <a:endParaRPr lang="es-MX" dirty="0"/>
                    </a:p>
                  </a:txBody>
                  <a:tcPr>
                    <a:solidFill>
                      <a:schemeClr val="accent3">
                        <a:lumMod val="40000"/>
                        <a:lumOff val="60000"/>
                      </a:schemeClr>
                    </a:solidFill>
                  </a:tcPr>
                </a:tc>
                <a:tc>
                  <a:txBody>
                    <a:bodyPr/>
                    <a:lstStyle/>
                    <a:p>
                      <a:endParaRPr lang="es-MX" dirty="0"/>
                    </a:p>
                  </a:txBody>
                  <a:tcPr>
                    <a:solidFill>
                      <a:schemeClr val="tx1">
                        <a:lumMod val="95000"/>
                        <a:lumOff val="5000"/>
                      </a:schemeClr>
                    </a:solidFill>
                  </a:tcPr>
                </a:tc>
                <a:extLst>
                  <a:ext uri="{0D108BD9-81ED-4DB2-BD59-A6C34878D82A}">
                    <a16:rowId xmlns:a16="http://schemas.microsoft.com/office/drawing/2014/main" val="3586493779"/>
                  </a:ext>
                </a:extLst>
              </a:tr>
              <a:tr h="576000">
                <a:tc>
                  <a:txBody>
                    <a:bodyPr/>
                    <a:lstStyle/>
                    <a:p>
                      <a:pPr algn="ctr" fontAlgn="b"/>
                      <a:r>
                        <a:rPr lang="es-MX" sz="1500" b="1" kern="1200"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 Otro, ¿cuál? </a:t>
                      </a:r>
                    </a:p>
                  </a:txBody>
                  <a:tcPr marL="9525" marR="9525" marT="9525" marB="0" anchor="ctr">
                    <a:solidFill>
                      <a:schemeClr val="bg2">
                        <a:lumMod val="10000"/>
                      </a:schemeClr>
                    </a:solidFill>
                  </a:tcPr>
                </a:tc>
                <a:tc>
                  <a:txBody>
                    <a:bodyPr/>
                    <a:lstStyle/>
                    <a:p>
                      <a:endParaRPr lang="es-MX" dirty="0"/>
                    </a:p>
                  </a:txBody>
                  <a:tcPr/>
                </a:tc>
                <a:tc>
                  <a:txBody>
                    <a:bodyPr/>
                    <a:lstStyle/>
                    <a:p>
                      <a:endParaRPr lang="es-MX" dirty="0"/>
                    </a:p>
                  </a:txBody>
                  <a:tcPr/>
                </a:tc>
                <a:tc>
                  <a:txBody>
                    <a:bodyPr/>
                    <a:lstStyle/>
                    <a:p>
                      <a:endParaRPr lang="es-MX" dirty="0"/>
                    </a:p>
                  </a:txBody>
                  <a:tcPr/>
                </a:tc>
                <a:tc>
                  <a:txBody>
                    <a:bodyPr/>
                    <a:lstStyle/>
                    <a:p>
                      <a:endParaRPr lang="es-MX" dirty="0"/>
                    </a:p>
                  </a:txBody>
                  <a:tcPr>
                    <a:solidFill>
                      <a:schemeClr val="accent3">
                        <a:lumMod val="20000"/>
                        <a:lumOff val="80000"/>
                      </a:schemeClr>
                    </a:solidFill>
                  </a:tcPr>
                </a:tc>
                <a:tc>
                  <a:txBody>
                    <a:bodyPr/>
                    <a:lstStyle/>
                    <a:p>
                      <a:endParaRPr lang="es-MX" dirty="0"/>
                    </a:p>
                  </a:txBody>
                  <a:tcPr>
                    <a:solidFill>
                      <a:schemeClr val="accent3">
                        <a:lumMod val="20000"/>
                        <a:lumOff val="80000"/>
                      </a:schemeClr>
                    </a:solidFill>
                  </a:tcPr>
                </a:tc>
                <a:extLst>
                  <a:ext uri="{0D108BD9-81ED-4DB2-BD59-A6C34878D82A}">
                    <a16:rowId xmlns:a16="http://schemas.microsoft.com/office/drawing/2014/main" val="3662250840"/>
                  </a:ext>
                </a:extLst>
              </a:tr>
              <a:tr h="576000">
                <a:tc>
                  <a:txBody>
                    <a:bodyPr/>
                    <a:lstStyle/>
                    <a:p>
                      <a:pPr algn="ctr" fontAlgn="b"/>
                      <a:r>
                        <a:rPr lang="es-MX" sz="1500" b="1" kern="1200"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NC</a:t>
                      </a:r>
                    </a:p>
                  </a:txBody>
                  <a:tcPr marL="9525" marR="9525" marT="9525" marB="0" anchor="ctr">
                    <a:solidFill>
                      <a:schemeClr val="bg2">
                        <a:lumMod val="10000"/>
                      </a:schemeClr>
                    </a:solidFill>
                  </a:tcPr>
                </a:tc>
                <a:tc>
                  <a:txBody>
                    <a:bodyPr/>
                    <a:lstStyle/>
                    <a:p>
                      <a:endParaRPr lang="es-MX" dirty="0"/>
                    </a:p>
                  </a:txBody>
                  <a:tcPr/>
                </a:tc>
                <a:tc>
                  <a:txBody>
                    <a:bodyPr/>
                    <a:lstStyle/>
                    <a:p>
                      <a:endParaRPr lang="es-MX" dirty="0"/>
                    </a:p>
                  </a:txBody>
                  <a:tcPr>
                    <a:solidFill>
                      <a:schemeClr val="accent3">
                        <a:lumMod val="40000"/>
                        <a:lumOff val="60000"/>
                      </a:schemeClr>
                    </a:solidFill>
                  </a:tcPr>
                </a:tc>
                <a:tc>
                  <a:txBody>
                    <a:bodyPr/>
                    <a:lstStyle/>
                    <a:p>
                      <a:endParaRPr lang="es-MX" dirty="0"/>
                    </a:p>
                  </a:txBody>
                  <a:tcPr/>
                </a:tc>
                <a:tc>
                  <a:txBody>
                    <a:bodyPr/>
                    <a:lstStyle/>
                    <a:p>
                      <a:endParaRPr lang="es-MX" dirty="0"/>
                    </a:p>
                  </a:txBody>
                  <a:tcPr/>
                </a:tc>
                <a:tc>
                  <a:txBody>
                    <a:bodyPr/>
                    <a:lstStyle/>
                    <a:p>
                      <a:endParaRPr lang="es-MX" dirty="0"/>
                    </a:p>
                  </a:txBody>
                  <a:tcPr/>
                </a:tc>
                <a:extLst>
                  <a:ext uri="{0D108BD9-81ED-4DB2-BD59-A6C34878D82A}">
                    <a16:rowId xmlns:a16="http://schemas.microsoft.com/office/drawing/2014/main" val="1990684624"/>
                  </a:ext>
                </a:extLst>
              </a:tr>
            </a:tbl>
          </a:graphicData>
        </a:graphic>
      </p:graphicFrame>
      <p:sp>
        <p:nvSpPr>
          <p:cNvPr id="10" name="CuadroTexto 9">
            <a:extLst>
              <a:ext uri="{FF2B5EF4-FFF2-40B4-BE49-F238E27FC236}">
                <a16:creationId xmlns:a16="http://schemas.microsoft.com/office/drawing/2014/main" id="{2F37ECD5-1A00-2983-B877-80A6E3ED03AC}"/>
              </a:ext>
            </a:extLst>
          </p:cNvPr>
          <p:cNvSpPr txBox="1"/>
          <p:nvPr/>
        </p:nvSpPr>
        <p:spPr>
          <a:xfrm>
            <a:off x="303645" y="5772163"/>
            <a:ext cx="7096050" cy="707886"/>
          </a:xfrm>
          <a:prstGeom prst="rect">
            <a:avLst/>
          </a:prstGeom>
          <a:noFill/>
        </p:spPr>
        <p:txBody>
          <a:bodyPr wrap="square">
            <a:spAutoFit/>
          </a:bodyPr>
          <a:lstStyle/>
          <a:p>
            <a:pPr algn="just"/>
            <a:r>
              <a:rPr lang="es-ES" sz="1000" dirty="0">
                <a:solidFill>
                  <a:schemeClr val="tx1">
                    <a:lumMod val="75000"/>
                    <a:lumOff val="25000"/>
                  </a:schemeClr>
                </a:solidFill>
                <a:latin typeface="Calibri" panose="020F0502020204030204" pitchFamily="34" charset="0"/>
                <a:ea typeface="Calibri" panose="020F0502020204030204" pitchFamily="34" charset="0"/>
                <a:cs typeface="Calibri" panose="020F0502020204030204" pitchFamily="34" charset="0"/>
              </a:rPr>
              <a:t>Los cuadros negros son opciones de respuesta no incluidas en las preguntas</a:t>
            </a:r>
          </a:p>
          <a:p>
            <a:pPr algn="just"/>
            <a:r>
              <a:rPr lang="es-MX" sz="1000" dirty="0">
                <a:solidFill>
                  <a:schemeClr val="tx1">
                    <a:lumMod val="65000"/>
                    <a:lumOff val="35000"/>
                  </a:schemeClr>
                </a:solidFill>
                <a:latin typeface="Calibri" panose="020F0502020204030204" pitchFamily="34" charset="0"/>
                <a:ea typeface="Calibri" panose="020F0502020204030204" pitchFamily="34" charset="0"/>
                <a:cs typeface="Calibri" panose="020F0502020204030204" pitchFamily="34" charset="0"/>
              </a:rPr>
              <a:t>*Pregunta original “¿Con qué frecuencia llega el agua a su vivienda?”. El fraseo de las opciones de respuesta es diferente </a:t>
            </a:r>
          </a:p>
          <a:p>
            <a:pPr algn="just"/>
            <a:r>
              <a:rPr lang="es-ES" sz="1000" dirty="0">
                <a:solidFill>
                  <a:schemeClr val="tx1">
                    <a:lumMod val="65000"/>
                    <a:lumOff val="35000"/>
                  </a:schemeClr>
                </a:solidFill>
                <a:latin typeface="Calibri" panose="020F0502020204030204" pitchFamily="34" charset="0"/>
                <a:ea typeface="Calibri" panose="020F0502020204030204" pitchFamily="34" charset="0"/>
                <a:cs typeface="Calibri" panose="020F0502020204030204" pitchFamily="34" charset="0"/>
              </a:rPr>
              <a:t>** La opción de “otro” se refiere a “No le llega”</a:t>
            </a:r>
          </a:p>
          <a:p>
            <a:pPr algn="just"/>
            <a:r>
              <a:rPr lang="es-ES" sz="1000" dirty="0">
                <a:solidFill>
                  <a:schemeClr val="tx1">
                    <a:lumMod val="65000"/>
                    <a:lumOff val="35000"/>
                  </a:schemeClr>
                </a:solidFill>
                <a:latin typeface="Calibri" panose="020F0502020204030204" pitchFamily="34" charset="0"/>
                <a:ea typeface="Calibri" panose="020F0502020204030204" pitchFamily="34" charset="0"/>
                <a:cs typeface="Calibri" panose="020F0502020204030204" pitchFamily="34" charset="0"/>
              </a:rPr>
              <a:t>***Pregunta original “¿Cada cuándo le llega el agua a su vivienda?”. El fraseo de las opciones de respuesta es diferente</a:t>
            </a:r>
            <a:endParaRPr lang="es-MX" sz="1000" dirty="0">
              <a:solidFill>
                <a:schemeClr val="tx1">
                  <a:lumMod val="65000"/>
                  <a:lumOff val="35000"/>
                </a:schemeClr>
              </a:solidFill>
              <a:latin typeface="Calibri" panose="020F0502020204030204" pitchFamily="34" charset="0"/>
              <a:ea typeface="Calibri" panose="020F0502020204030204" pitchFamily="34" charset="0"/>
              <a:cs typeface="Calibri" panose="020F0502020204030204" pitchFamily="34" charset="0"/>
            </a:endParaRPr>
          </a:p>
        </p:txBody>
      </p:sp>
      <p:graphicFrame>
        <p:nvGraphicFramePr>
          <p:cNvPr id="11" name="7 Marcador de contenido">
            <a:extLst>
              <a:ext uri="{FF2B5EF4-FFF2-40B4-BE49-F238E27FC236}">
                <a16:creationId xmlns:a16="http://schemas.microsoft.com/office/drawing/2014/main" id="{FD3BFAD4-097E-AD19-C3F4-021B20D3B8AE}"/>
              </a:ext>
            </a:extLst>
          </p:cNvPr>
          <p:cNvGraphicFramePr>
            <a:graphicFrameLocks/>
          </p:cNvGraphicFramePr>
          <p:nvPr>
            <p:extLst>
              <p:ext uri="{D42A27DB-BD31-4B8C-83A1-F6EECF244321}">
                <p14:modId xmlns:p14="http://schemas.microsoft.com/office/powerpoint/2010/main" val="4095393583"/>
              </p:ext>
            </p:extLst>
          </p:nvPr>
        </p:nvGraphicFramePr>
        <p:xfrm>
          <a:off x="2192944" y="1442895"/>
          <a:ext cx="1825604" cy="4262296"/>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2" name="7 Marcador de contenido">
            <a:extLst>
              <a:ext uri="{FF2B5EF4-FFF2-40B4-BE49-F238E27FC236}">
                <a16:creationId xmlns:a16="http://schemas.microsoft.com/office/drawing/2014/main" id="{E01C18CC-4891-775D-3770-5BE8E9416B68}"/>
              </a:ext>
            </a:extLst>
          </p:cNvPr>
          <p:cNvGraphicFramePr>
            <a:graphicFrameLocks/>
          </p:cNvGraphicFramePr>
          <p:nvPr>
            <p:extLst>
              <p:ext uri="{D42A27DB-BD31-4B8C-83A1-F6EECF244321}">
                <p14:modId xmlns:p14="http://schemas.microsoft.com/office/powerpoint/2010/main" val="290732439"/>
              </p:ext>
            </p:extLst>
          </p:nvPr>
        </p:nvGraphicFramePr>
        <p:xfrm>
          <a:off x="3504381" y="1442895"/>
          <a:ext cx="1971385" cy="4262296"/>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5" name="7 Marcador de contenido">
            <a:extLst>
              <a:ext uri="{FF2B5EF4-FFF2-40B4-BE49-F238E27FC236}">
                <a16:creationId xmlns:a16="http://schemas.microsoft.com/office/drawing/2014/main" id="{5B725B05-CAD3-15C1-BC53-28B577F887C9}"/>
              </a:ext>
            </a:extLst>
          </p:cNvPr>
          <p:cNvGraphicFramePr>
            <a:graphicFrameLocks/>
          </p:cNvGraphicFramePr>
          <p:nvPr>
            <p:extLst>
              <p:ext uri="{D42A27DB-BD31-4B8C-83A1-F6EECF244321}">
                <p14:modId xmlns:p14="http://schemas.microsoft.com/office/powerpoint/2010/main" val="394701408"/>
              </p:ext>
            </p:extLst>
          </p:nvPr>
        </p:nvGraphicFramePr>
        <p:xfrm>
          <a:off x="4828721" y="1442895"/>
          <a:ext cx="1825603" cy="4262296"/>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6" name="7 Marcador de contenido">
            <a:extLst>
              <a:ext uri="{FF2B5EF4-FFF2-40B4-BE49-F238E27FC236}">
                <a16:creationId xmlns:a16="http://schemas.microsoft.com/office/drawing/2014/main" id="{BFE06973-8A3A-5D24-3506-4D34C03E90FC}"/>
              </a:ext>
            </a:extLst>
          </p:cNvPr>
          <p:cNvGraphicFramePr>
            <a:graphicFrameLocks/>
          </p:cNvGraphicFramePr>
          <p:nvPr>
            <p:extLst>
              <p:ext uri="{D42A27DB-BD31-4B8C-83A1-F6EECF244321}">
                <p14:modId xmlns:p14="http://schemas.microsoft.com/office/powerpoint/2010/main" val="1586622767"/>
              </p:ext>
            </p:extLst>
          </p:nvPr>
        </p:nvGraphicFramePr>
        <p:xfrm>
          <a:off x="6146402" y="1442895"/>
          <a:ext cx="1609308" cy="4262296"/>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7" name="7 Marcador de contenido">
            <a:extLst>
              <a:ext uri="{FF2B5EF4-FFF2-40B4-BE49-F238E27FC236}">
                <a16:creationId xmlns:a16="http://schemas.microsoft.com/office/drawing/2014/main" id="{96279D35-9D65-3AE2-5F33-1A6CFE14C679}"/>
              </a:ext>
            </a:extLst>
          </p:cNvPr>
          <p:cNvGraphicFramePr>
            <a:graphicFrameLocks/>
          </p:cNvGraphicFramePr>
          <p:nvPr>
            <p:extLst>
              <p:ext uri="{D42A27DB-BD31-4B8C-83A1-F6EECF244321}">
                <p14:modId xmlns:p14="http://schemas.microsoft.com/office/powerpoint/2010/main" val="997033565"/>
              </p:ext>
            </p:extLst>
          </p:nvPr>
        </p:nvGraphicFramePr>
        <p:xfrm>
          <a:off x="7453766" y="1442895"/>
          <a:ext cx="1690233" cy="4262296"/>
        </p:xfrm>
        <a:graphic>
          <a:graphicData uri="http://schemas.openxmlformats.org/drawingml/2006/chart">
            <c:chart xmlns:c="http://schemas.openxmlformats.org/drawingml/2006/chart" xmlns:r="http://schemas.openxmlformats.org/officeDocument/2006/relationships" r:id="rId6"/>
          </a:graphicData>
        </a:graphic>
      </p:graphicFrame>
      <p:sp>
        <p:nvSpPr>
          <p:cNvPr id="12" name="CuadroTexto 11">
            <a:extLst>
              <a:ext uri="{FF2B5EF4-FFF2-40B4-BE49-F238E27FC236}">
                <a16:creationId xmlns:a16="http://schemas.microsoft.com/office/drawing/2014/main" id="{B680BC13-F0D2-F658-C5CB-C51BADA8DB32}"/>
              </a:ext>
            </a:extLst>
          </p:cNvPr>
          <p:cNvSpPr txBox="1"/>
          <p:nvPr/>
        </p:nvSpPr>
        <p:spPr>
          <a:xfrm>
            <a:off x="19017" y="6577799"/>
            <a:ext cx="8604899" cy="253916"/>
          </a:xfrm>
          <a:prstGeom prst="rect">
            <a:avLst/>
          </a:prstGeom>
          <a:noFill/>
        </p:spPr>
        <p:txBody>
          <a:bodyPr wrap="square" rtlCol="0" anchor="ctr">
            <a:spAutoFit/>
          </a:bodyPr>
          <a:lstStyle/>
          <a:p>
            <a:r>
              <a:rPr lang="es-MX" sz="1050" b="1" dirty="0">
                <a:solidFill>
                  <a:schemeClr val="tx1">
                    <a:lumMod val="65000"/>
                    <a:lumOff val="35000"/>
                  </a:schemeClr>
                </a:solidFill>
              </a:rPr>
              <a:t>PARAMETRIA; ENCUESTA CDMX / Del 24 de febrero al 14 de agosto de 2024.</a:t>
            </a:r>
          </a:p>
        </p:txBody>
      </p:sp>
    </p:spTree>
    <p:extLst>
      <p:ext uri="{BB962C8B-B14F-4D97-AF65-F5344CB8AC3E}">
        <p14:creationId xmlns:p14="http://schemas.microsoft.com/office/powerpoint/2010/main" val="89743287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a16="http://schemas.microsoft.com/office/drawing/2014/main" id="{C5F9901A-9EC0-923A-57CE-EDCB8CFE2216}"/>
              </a:ext>
            </a:extLst>
          </p:cNvPr>
          <p:cNvSpPr>
            <a:spLocks noGrp="1"/>
          </p:cNvSpPr>
          <p:nvPr>
            <p:ph type="body" sz="quarter" idx="13"/>
          </p:nvPr>
        </p:nvSpPr>
        <p:spPr/>
        <p:txBody>
          <a:bodyPr/>
          <a:lstStyle/>
          <a:p>
            <a:r>
              <a:rPr lang="es-MX" dirty="0"/>
              <a:t>CARACTERÍSTICAS DE LA VIVIENDA</a:t>
            </a:r>
          </a:p>
        </p:txBody>
      </p:sp>
      <p:sp>
        <p:nvSpPr>
          <p:cNvPr id="3" name="Marcador de número de diapositiva 2">
            <a:extLst>
              <a:ext uri="{FF2B5EF4-FFF2-40B4-BE49-F238E27FC236}">
                <a16:creationId xmlns:a16="http://schemas.microsoft.com/office/drawing/2014/main" id="{BAC63D65-F4A5-E9E4-3FF9-F7867D5C7C45}"/>
              </a:ext>
            </a:extLst>
          </p:cNvPr>
          <p:cNvSpPr>
            <a:spLocks noGrp="1"/>
          </p:cNvSpPr>
          <p:nvPr>
            <p:ph type="sldNum" sz="quarter" idx="12"/>
          </p:nvPr>
        </p:nvSpPr>
        <p:spPr/>
        <p:txBody>
          <a:bodyPr/>
          <a:lstStyle/>
          <a:p>
            <a:fld id="{B056FCF3-97EB-4DA5-BF7E-93EC395BEC37}" type="slidenum">
              <a:rPr lang="es-MX" smtClean="0"/>
              <a:pPr/>
              <a:t>21</a:t>
            </a:fld>
            <a:endParaRPr lang="es-MX" dirty="0"/>
          </a:p>
        </p:txBody>
      </p:sp>
      <p:graphicFrame>
        <p:nvGraphicFramePr>
          <p:cNvPr id="2" name="Tabla 1">
            <a:extLst>
              <a:ext uri="{FF2B5EF4-FFF2-40B4-BE49-F238E27FC236}">
                <a16:creationId xmlns:a16="http://schemas.microsoft.com/office/drawing/2014/main" id="{7BB36A02-072C-17F7-C150-B481955CF4B5}"/>
              </a:ext>
            </a:extLst>
          </p:cNvPr>
          <p:cNvGraphicFramePr>
            <a:graphicFrameLocks noGrp="1"/>
          </p:cNvGraphicFramePr>
          <p:nvPr>
            <p:extLst>
              <p:ext uri="{D42A27DB-BD31-4B8C-83A1-F6EECF244321}">
                <p14:modId xmlns:p14="http://schemas.microsoft.com/office/powerpoint/2010/main" val="798373889"/>
              </p:ext>
            </p:extLst>
          </p:nvPr>
        </p:nvGraphicFramePr>
        <p:xfrm>
          <a:off x="908010" y="666500"/>
          <a:ext cx="7704000" cy="5112000"/>
        </p:xfrm>
        <a:graphic>
          <a:graphicData uri="http://schemas.openxmlformats.org/drawingml/2006/table">
            <a:tbl>
              <a:tblPr firstRow="1" bandRow="1">
                <a:tableStyleId>{8799B23B-EC83-4686-B30A-512413B5E67A}</a:tableStyleId>
              </a:tblPr>
              <a:tblGrid>
                <a:gridCol w="2376000">
                  <a:extLst>
                    <a:ext uri="{9D8B030D-6E8A-4147-A177-3AD203B41FA5}">
                      <a16:colId xmlns:a16="http://schemas.microsoft.com/office/drawing/2014/main" val="2113801669"/>
                    </a:ext>
                  </a:extLst>
                </a:gridCol>
                <a:gridCol w="1332000">
                  <a:extLst>
                    <a:ext uri="{9D8B030D-6E8A-4147-A177-3AD203B41FA5}">
                      <a16:colId xmlns:a16="http://schemas.microsoft.com/office/drawing/2014/main" val="536585159"/>
                    </a:ext>
                  </a:extLst>
                </a:gridCol>
                <a:gridCol w="1332000">
                  <a:extLst>
                    <a:ext uri="{9D8B030D-6E8A-4147-A177-3AD203B41FA5}">
                      <a16:colId xmlns:a16="http://schemas.microsoft.com/office/drawing/2014/main" val="3062135165"/>
                    </a:ext>
                  </a:extLst>
                </a:gridCol>
                <a:gridCol w="1332000">
                  <a:extLst>
                    <a:ext uri="{9D8B030D-6E8A-4147-A177-3AD203B41FA5}">
                      <a16:colId xmlns:a16="http://schemas.microsoft.com/office/drawing/2014/main" val="268077206"/>
                    </a:ext>
                  </a:extLst>
                </a:gridCol>
                <a:gridCol w="1332000">
                  <a:extLst>
                    <a:ext uri="{9D8B030D-6E8A-4147-A177-3AD203B41FA5}">
                      <a16:colId xmlns:a16="http://schemas.microsoft.com/office/drawing/2014/main" val="3227567264"/>
                    </a:ext>
                  </a:extLst>
                </a:gridCol>
              </a:tblGrid>
              <a:tr h="1152000">
                <a:tc>
                  <a:txBody>
                    <a:bodyPr/>
                    <a:lstStyle/>
                    <a:p>
                      <a:pPr algn="ctr"/>
                      <a:r>
                        <a:rPr lang="es-MX" sz="1600" kern="1200" dirty="0">
                          <a:solidFill>
                            <a:schemeClr val="tx1">
                              <a:lumMod val="85000"/>
                              <a:lumOff val="15000"/>
                            </a:schemeClr>
                          </a:solidFill>
                          <a:latin typeface="+mn-lt"/>
                          <a:ea typeface="+mj-ea"/>
                          <a:cs typeface="+mj-cs"/>
                        </a:rPr>
                        <a:t>¿Cuántos baños tiene esta vivienda? </a:t>
                      </a:r>
                    </a:p>
                  </a:txBody>
                  <a:tcPr anchor="ctr">
                    <a:noFill/>
                  </a:tcPr>
                </a:tc>
                <a:tc>
                  <a:txBody>
                    <a:bodyPr/>
                    <a:lstStyle/>
                    <a:p>
                      <a:pPr algn="ctr"/>
                      <a:r>
                        <a:rPr lang="es-ES" sz="1800" b="1" dirty="0">
                          <a:solidFill>
                            <a:schemeClr val="bg1"/>
                          </a:solidFill>
                          <a:effectLst/>
                          <a:latin typeface="Calibri" panose="020F0502020204030204" pitchFamily="34" charset="0"/>
                          <a:ea typeface="Calibri" panose="020F0502020204030204" pitchFamily="34" charset="0"/>
                        </a:rPr>
                        <a:t>EBH </a:t>
                      </a:r>
                    </a:p>
                    <a:p>
                      <a:pPr algn="ctr"/>
                      <a:r>
                        <a:rPr lang="es-ES" sz="1800" b="1" dirty="0">
                          <a:solidFill>
                            <a:schemeClr val="bg1"/>
                          </a:solidFill>
                          <a:effectLst/>
                          <a:latin typeface="Calibri" panose="020F0502020204030204" pitchFamily="34" charset="0"/>
                          <a:ea typeface="Calibri" panose="020F0502020204030204" pitchFamily="34" charset="0"/>
                        </a:rPr>
                        <a:t>2024</a:t>
                      </a:r>
                      <a:endParaRPr lang="es-MX" sz="1800" dirty="0">
                        <a:solidFill>
                          <a:schemeClr val="bg1"/>
                        </a:solidFill>
                        <a:effectLst/>
                        <a:latin typeface="Calibri" panose="020F0502020204030204" pitchFamily="34" charset="0"/>
                        <a:ea typeface="Calibri" panose="020F0502020204030204" pitchFamily="34" charset="0"/>
                      </a:endParaRPr>
                    </a:p>
                  </a:txBody>
                  <a:tcPr marL="68580" marR="68580" marT="0" marB="0" anchor="ctr">
                    <a:solidFill>
                      <a:schemeClr val="bg2">
                        <a:lumMod val="10000"/>
                      </a:schemeClr>
                    </a:solidFill>
                  </a:tcPr>
                </a:tc>
                <a:tc>
                  <a:txBody>
                    <a:bodyPr/>
                    <a:lstStyle/>
                    <a:p>
                      <a:pPr algn="ctr"/>
                      <a:r>
                        <a:rPr lang="es-ES" sz="1800" b="1" dirty="0">
                          <a:solidFill>
                            <a:schemeClr val="bg1"/>
                          </a:solidFill>
                          <a:effectLst/>
                          <a:latin typeface="Calibri" panose="020F0502020204030204" pitchFamily="34" charset="0"/>
                          <a:ea typeface="Calibri" panose="020F0502020204030204" pitchFamily="34" charset="0"/>
                        </a:rPr>
                        <a:t>ENCOVID 2021*</a:t>
                      </a:r>
                      <a:endParaRPr lang="es-MX" sz="1800" dirty="0">
                        <a:solidFill>
                          <a:schemeClr val="bg1"/>
                        </a:solidFill>
                        <a:effectLst/>
                        <a:latin typeface="Calibri" panose="020F0502020204030204" pitchFamily="34" charset="0"/>
                        <a:ea typeface="Calibri" panose="020F0502020204030204" pitchFamily="34" charset="0"/>
                      </a:endParaRPr>
                    </a:p>
                  </a:txBody>
                  <a:tcPr marL="68580" marR="68580" marT="0" marB="0" anchor="ctr">
                    <a:solidFill>
                      <a:schemeClr val="bg2">
                        <a:lumMod val="10000"/>
                      </a:schemeClr>
                    </a:solidFill>
                  </a:tcPr>
                </a:tc>
                <a:tc>
                  <a:txBody>
                    <a:bodyPr/>
                    <a:lstStyle/>
                    <a:p>
                      <a:pPr algn="ctr"/>
                      <a:r>
                        <a:rPr lang="es-MX" sz="1800" dirty="0">
                          <a:solidFill>
                            <a:schemeClr val="bg1"/>
                          </a:solidFill>
                          <a:effectLst/>
                          <a:latin typeface="Calibri" panose="020F0502020204030204" pitchFamily="34" charset="0"/>
                          <a:ea typeface="Calibri" panose="020F0502020204030204" pitchFamily="34" charset="0"/>
                        </a:rPr>
                        <a:t>ENCUBOS 2019**</a:t>
                      </a:r>
                    </a:p>
                  </a:txBody>
                  <a:tcPr marL="68580" marR="68580" marT="0" marB="0" anchor="ctr">
                    <a:solidFill>
                      <a:schemeClr val="bg2">
                        <a:lumMod val="10000"/>
                      </a:schemeClr>
                    </a:solidFill>
                  </a:tcPr>
                </a:tc>
                <a:tc>
                  <a:txBody>
                    <a:bodyPr/>
                    <a:lstStyle/>
                    <a:p>
                      <a:pPr algn="ctr"/>
                      <a:r>
                        <a:rPr lang="es-MX" sz="1800" dirty="0">
                          <a:solidFill>
                            <a:schemeClr val="bg1"/>
                          </a:solidFill>
                          <a:effectLst/>
                          <a:latin typeface="Calibri" panose="020F0502020204030204" pitchFamily="34" charset="0"/>
                          <a:ea typeface="Calibri" panose="020F0502020204030204" pitchFamily="34" charset="0"/>
                        </a:rPr>
                        <a:t>ENCASB 2011**</a:t>
                      </a:r>
                    </a:p>
                  </a:txBody>
                  <a:tcPr marL="68580" marR="68580" marT="0" marB="0" anchor="ctr">
                    <a:solidFill>
                      <a:schemeClr val="bg2">
                        <a:lumMod val="10000"/>
                      </a:schemeClr>
                    </a:solidFill>
                  </a:tcPr>
                </a:tc>
                <a:extLst>
                  <a:ext uri="{0D108BD9-81ED-4DB2-BD59-A6C34878D82A}">
                    <a16:rowId xmlns:a16="http://schemas.microsoft.com/office/drawing/2014/main" val="2464424806"/>
                  </a:ext>
                </a:extLst>
              </a:tr>
              <a:tr h="792000">
                <a:tc>
                  <a:txBody>
                    <a:bodyPr/>
                    <a:lstStyle/>
                    <a:p>
                      <a:pPr algn="ctr" fontAlgn="b"/>
                      <a:r>
                        <a:rPr lang="es-MX" sz="1600" b="1" kern="1200"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Ninguno</a:t>
                      </a:r>
                    </a:p>
                  </a:txBody>
                  <a:tcPr marL="9525" marR="9525" marT="9525" marB="0" anchor="ctr">
                    <a:solidFill>
                      <a:schemeClr val="bg2">
                        <a:lumMod val="10000"/>
                      </a:schemeClr>
                    </a:solidFill>
                  </a:tcPr>
                </a:tc>
                <a:tc>
                  <a:txBody>
                    <a:bodyPr/>
                    <a:lstStyle/>
                    <a:p>
                      <a:endParaRPr lang="es-MX" dirty="0"/>
                    </a:p>
                  </a:txBody>
                  <a:tcPr/>
                </a:tc>
                <a:tc>
                  <a:txBody>
                    <a:bodyPr/>
                    <a:lstStyle/>
                    <a:p>
                      <a:endParaRPr lang="es-MX" dirty="0"/>
                    </a:p>
                  </a:txBody>
                  <a:tcPr/>
                </a:tc>
                <a:tc>
                  <a:txBody>
                    <a:bodyPr/>
                    <a:lstStyle/>
                    <a:p>
                      <a:endParaRPr lang="es-MX" dirty="0"/>
                    </a:p>
                  </a:txBody>
                  <a:tcPr/>
                </a:tc>
                <a:tc>
                  <a:txBody>
                    <a:bodyPr/>
                    <a:lstStyle/>
                    <a:p>
                      <a:endParaRPr lang="es-MX" dirty="0"/>
                    </a:p>
                  </a:txBody>
                  <a:tcPr/>
                </a:tc>
                <a:extLst>
                  <a:ext uri="{0D108BD9-81ED-4DB2-BD59-A6C34878D82A}">
                    <a16:rowId xmlns:a16="http://schemas.microsoft.com/office/drawing/2014/main" val="1810970986"/>
                  </a:ext>
                </a:extLst>
              </a:tr>
              <a:tr h="792000">
                <a:tc>
                  <a:txBody>
                    <a:bodyPr/>
                    <a:lstStyle/>
                    <a:p>
                      <a:pPr algn="ctr" fontAlgn="b"/>
                      <a:r>
                        <a:rPr lang="es-MX" sz="1600" b="1" kern="1200"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Uno</a:t>
                      </a:r>
                    </a:p>
                  </a:txBody>
                  <a:tcPr marL="9525" marR="9525" marT="9525" marB="0" anchor="ctr">
                    <a:solidFill>
                      <a:schemeClr val="bg2">
                        <a:lumMod val="10000"/>
                      </a:schemeClr>
                    </a:solidFill>
                  </a:tcPr>
                </a:tc>
                <a:tc>
                  <a:txBody>
                    <a:bodyPr/>
                    <a:lstStyle/>
                    <a:p>
                      <a:endParaRPr lang="es-MX" dirty="0"/>
                    </a:p>
                  </a:txBody>
                  <a:tcPr/>
                </a:tc>
                <a:tc>
                  <a:txBody>
                    <a:bodyPr/>
                    <a:lstStyle/>
                    <a:p>
                      <a:endParaRPr lang="es-MX" dirty="0"/>
                    </a:p>
                  </a:txBody>
                  <a:tcPr/>
                </a:tc>
                <a:tc>
                  <a:txBody>
                    <a:bodyPr/>
                    <a:lstStyle/>
                    <a:p>
                      <a:endParaRPr lang="es-MX" dirty="0"/>
                    </a:p>
                  </a:txBody>
                  <a:tcPr/>
                </a:tc>
                <a:tc>
                  <a:txBody>
                    <a:bodyPr/>
                    <a:lstStyle/>
                    <a:p>
                      <a:endParaRPr lang="es-MX" dirty="0"/>
                    </a:p>
                  </a:txBody>
                  <a:tcPr/>
                </a:tc>
                <a:extLst>
                  <a:ext uri="{0D108BD9-81ED-4DB2-BD59-A6C34878D82A}">
                    <a16:rowId xmlns:a16="http://schemas.microsoft.com/office/drawing/2014/main" val="2497487136"/>
                  </a:ext>
                </a:extLst>
              </a:tr>
              <a:tr h="792000">
                <a:tc>
                  <a:txBody>
                    <a:bodyPr/>
                    <a:lstStyle/>
                    <a:p>
                      <a:pPr algn="ctr"/>
                      <a:r>
                        <a:rPr lang="es-ES" sz="1600" b="1" dirty="0">
                          <a:solidFill>
                            <a:schemeClr val="bg1"/>
                          </a:solidFill>
                          <a:effectLst/>
                          <a:latin typeface="Calibri" panose="020F0502020204030204" pitchFamily="34" charset="0"/>
                          <a:ea typeface="Calibri" panose="020F0502020204030204" pitchFamily="34" charset="0"/>
                          <a:cs typeface="Calibri" panose="020F0502020204030204" pitchFamily="34" charset="0"/>
                        </a:rPr>
                        <a:t>Dos</a:t>
                      </a:r>
                      <a:endParaRPr lang="es-MX" sz="1600" b="1" dirty="0">
                        <a:solidFill>
                          <a:schemeClr val="bg1"/>
                        </a:solidFill>
                        <a:effectLst/>
                        <a:latin typeface="Calibri" panose="020F0502020204030204" pitchFamily="34" charset="0"/>
                        <a:ea typeface="Calibri" panose="020F0502020204030204" pitchFamily="34" charset="0"/>
                      </a:endParaRPr>
                    </a:p>
                  </a:txBody>
                  <a:tcPr marL="68580" marR="68580" marT="0" marB="0" anchor="ctr">
                    <a:solidFill>
                      <a:schemeClr val="bg2">
                        <a:lumMod val="10000"/>
                      </a:schemeClr>
                    </a:solidFill>
                  </a:tcPr>
                </a:tc>
                <a:tc>
                  <a:txBody>
                    <a:bodyPr/>
                    <a:lstStyle/>
                    <a:p>
                      <a:endParaRPr lang="es-MX" dirty="0"/>
                    </a:p>
                  </a:txBody>
                  <a:tcPr/>
                </a:tc>
                <a:tc>
                  <a:txBody>
                    <a:bodyPr/>
                    <a:lstStyle/>
                    <a:p>
                      <a:endParaRPr lang="es-MX" dirty="0"/>
                    </a:p>
                  </a:txBody>
                  <a:tcPr>
                    <a:solidFill>
                      <a:schemeClr val="accent3">
                        <a:lumMod val="20000"/>
                        <a:lumOff val="80000"/>
                      </a:schemeClr>
                    </a:solidFill>
                  </a:tcPr>
                </a:tc>
                <a:tc>
                  <a:txBody>
                    <a:bodyPr/>
                    <a:lstStyle/>
                    <a:p>
                      <a:endParaRPr lang="es-MX" dirty="0"/>
                    </a:p>
                  </a:txBody>
                  <a:tcPr/>
                </a:tc>
                <a:tc>
                  <a:txBody>
                    <a:bodyPr/>
                    <a:lstStyle/>
                    <a:p>
                      <a:endParaRPr lang="es-MX" dirty="0"/>
                    </a:p>
                  </a:txBody>
                  <a:tcPr/>
                </a:tc>
                <a:extLst>
                  <a:ext uri="{0D108BD9-81ED-4DB2-BD59-A6C34878D82A}">
                    <a16:rowId xmlns:a16="http://schemas.microsoft.com/office/drawing/2014/main" val="2662115267"/>
                  </a:ext>
                </a:extLst>
              </a:tr>
              <a:tr h="792000">
                <a:tc>
                  <a:txBody>
                    <a:bodyPr/>
                    <a:lstStyle/>
                    <a:p>
                      <a:pPr algn="ctr" fontAlgn="b"/>
                      <a:r>
                        <a:rPr lang="es-MX" sz="1600" b="1" kern="1200"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Tres</a:t>
                      </a:r>
                    </a:p>
                  </a:txBody>
                  <a:tcPr marL="9525" marR="9525" marT="9525" marB="0" anchor="ctr">
                    <a:solidFill>
                      <a:schemeClr val="bg2">
                        <a:lumMod val="10000"/>
                      </a:schemeClr>
                    </a:solidFill>
                  </a:tcPr>
                </a:tc>
                <a:tc>
                  <a:txBody>
                    <a:bodyPr/>
                    <a:lstStyle/>
                    <a:p>
                      <a:endParaRPr lang="es-MX" dirty="0"/>
                    </a:p>
                  </a:txBody>
                  <a:tcPr/>
                </a:tc>
                <a:tc>
                  <a:txBody>
                    <a:bodyPr/>
                    <a:lstStyle/>
                    <a:p>
                      <a:endParaRPr lang="es-MX" dirty="0"/>
                    </a:p>
                  </a:txBody>
                  <a:tcPr>
                    <a:noFill/>
                  </a:tcPr>
                </a:tc>
                <a:tc>
                  <a:txBody>
                    <a:bodyPr/>
                    <a:lstStyle/>
                    <a:p>
                      <a:endParaRPr lang="es-MX" dirty="0"/>
                    </a:p>
                  </a:txBody>
                  <a:tcPr>
                    <a:noFill/>
                  </a:tcPr>
                </a:tc>
                <a:tc>
                  <a:txBody>
                    <a:bodyPr/>
                    <a:lstStyle/>
                    <a:p>
                      <a:endParaRPr lang="es-MX" dirty="0"/>
                    </a:p>
                  </a:txBody>
                  <a:tcPr/>
                </a:tc>
                <a:extLst>
                  <a:ext uri="{0D108BD9-81ED-4DB2-BD59-A6C34878D82A}">
                    <a16:rowId xmlns:a16="http://schemas.microsoft.com/office/drawing/2014/main" val="2323141601"/>
                  </a:ext>
                </a:extLst>
              </a:tr>
              <a:tr h="792000">
                <a:tc>
                  <a:txBody>
                    <a:bodyPr/>
                    <a:lstStyle/>
                    <a:p>
                      <a:pPr algn="ctr" fontAlgn="b"/>
                      <a:r>
                        <a:rPr lang="es-MX" sz="1600" b="1" kern="1200"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Cuatro o más</a:t>
                      </a:r>
                    </a:p>
                  </a:txBody>
                  <a:tcPr marL="9525" marR="9525" marT="9525" marB="0" anchor="ctr">
                    <a:solidFill>
                      <a:schemeClr val="bg2">
                        <a:lumMod val="10000"/>
                      </a:schemeClr>
                    </a:solidFill>
                  </a:tcPr>
                </a:tc>
                <a:tc>
                  <a:txBody>
                    <a:bodyPr/>
                    <a:lstStyle/>
                    <a:p>
                      <a:endParaRPr lang="es-MX" dirty="0"/>
                    </a:p>
                  </a:txBody>
                  <a:tcPr>
                    <a:solidFill>
                      <a:schemeClr val="accent3">
                        <a:alpha val="20000"/>
                      </a:schemeClr>
                    </a:solidFill>
                  </a:tcPr>
                </a:tc>
                <a:tc>
                  <a:txBody>
                    <a:bodyPr/>
                    <a:lstStyle/>
                    <a:p>
                      <a:endParaRPr lang="es-MX" dirty="0"/>
                    </a:p>
                  </a:txBody>
                  <a:tcPr>
                    <a:solidFill>
                      <a:schemeClr val="accent3">
                        <a:lumMod val="40000"/>
                        <a:lumOff val="60000"/>
                      </a:schemeClr>
                    </a:solidFill>
                  </a:tcPr>
                </a:tc>
                <a:tc>
                  <a:txBody>
                    <a:bodyPr/>
                    <a:lstStyle/>
                    <a:p>
                      <a:endParaRPr lang="es-MX" dirty="0"/>
                    </a:p>
                  </a:txBody>
                  <a:tcPr>
                    <a:noFill/>
                  </a:tcPr>
                </a:tc>
                <a:tc>
                  <a:txBody>
                    <a:bodyPr/>
                    <a:lstStyle/>
                    <a:p>
                      <a:endParaRPr lang="es-MX" dirty="0"/>
                    </a:p>
                  </a:txBody>
                  <a:tcPr/>
                </a:tc>
                <a:extLst>
                  <a:ext uri="{0D108BD9-81ED-4DB2-BD59-A6C34878D82A}">
                    <a16:rowId xmlns:a16="http://schemas.microsoft.com/office/drawing/2014/main" val="4004308402"/>
                  </a:ext>
                </a:extLst>
              </a:tr>
            </a:tbl>
          </a:graphicData>
        </a:graphic>
      </p:graphicFrame>
      <p:graphicFrame>
        <p:nvGraphicFramePr>
          <p:cNvPr id="5" name="7 Marcador de contenido">
            <a:extLst>
              <a:ext uri="{FF2B5EF4-FFF2-40B4-BE49-F238E27FC236}">
                <a16:creationId xmlns:a16="http://schemas.microsoft.com/office/drawing/2014/main" id="{D1729323-C43E-C051-D860-6438F1362645}"/>
              </a:ext>
            </a:extLst>
          </p:cNvPr>
          <p:cNvGraphicFramePr>
            <a:graphicFrameLocks/>
          </p:cNvGraphicFramePr>
          <p:nvPr>
            <p:extLst>
              <p:ext uri="{D42A27DB-BD31-4B8C-83A1-F6EECF244321}">
                <p14:modId xmlns:p14="http://schemas.microsoft.com/office/powerpoint/2010/main" val="4120976774"/>
              </p:ext>
            </p:extLst>
          </p:nvPr>
        </p:nvGraphicFramePr>
        <p:xfrm>
          <a:off x="3222849" y="1761448"/>
          <a:ext cx="1537692" cy="4162229"/>
        </p:xfrm>
        <a:graphic>
          <a:graphicData uri="http://schemas.openxmlformats.org/drawingml/2006/chart">
            <c:chart xmlns:c="http://schemas.openxmlformats.org/drawingml/2006/chart" xmlns:r="http://schemas.openxmlformats.org/officeDocument/2006/relationships" r:id="rId2"/>
          </a:graphicData>
        </a:graphic>
      </p:graphicFrame>
      <p:sp>
        <p:nvSpPr>
          <p:cNvPr id="13" name="CuadroTexto 12">
            <a:extLst>
              <a:ext uri="{FF2B5EF4-FFF2-40B4-BE49-F238E27FC236}">
                <a16:creationId xmlns:a16="http://schemas.microsoft.com/office/drawing/2014/main" id="{6163F4B4-62B4-1874-17BC-E6F766D8E3C5}"/>
              </a:ext>
            </a:extLst>
          </p:cNvPr>
          <p:cNvSpPr txBox="1"/>
          <p:nvPr/>
        </p:nvSpPr>
        <p:spPr>
          <a:xfrm>
            <a:off x="908010" y="5824630"/>
            <a:ext cx="5685295" cy="400110"/>
          </a:xfrm>
          <a:prstGeom prst="rect">
            <a:avLst/>
          </a:prstGeom>
          <a:noFill/>
        </p:spPr>
        <p:txBody>
          <a:bodyPr wrap="square">
            <a:spAutoFit/>
          </a:bodyPr>
          <a:lstStyle/>
          <a:p>
            <a:pPr algn="just"/>
            <a:r>
              <a:rPr lang="es-MX" sz="1000" dirty="0">
                <a:solidFill>
                  <a:schemeClr val="tx1">
                    <a:lumMod val="65000"/>
                    <a:lumOff val="35000"/>
                  </a:schemeClr>
                </a:solidFill>
                <a:latin typeface="Calibri" panose="020F0502020204030204" pitchFamily="34" charset="0"/>
                <a:ea typeface="Calibri" panose="020F0502020204030204" pitchFamily="34" charset="0"/>
                <a:cs typeface="Calibri" panose="020F0502020204030204" pitchFamily="34" charset="0"/>
              </a:rPr>
              <a:t>* Pregunta original “¿Cuántos baños completos (con baño y regadera) hay en su vivienda?”</a:t>
            </a:r>
          </a:p>
          <a:p>
            <a:pPr algn="just"/>
            <a:r>
              <a:rPr lang="es-MX" sz="1000" dirty="0">
                <a:solidFill>
                  <a:schemeClr val="tx1">
                    <a:lumMod val="65000"/>
                    <a:lumOff val="35000"/>
                  </a:schemeClr>
                </a:solidFill>
                <a:effectLst/>
                <a:latin typeface="Calibri" panose="020F0502020204030204" pitchFamily="34" charset="0"/>
                <a:ea typeface="Calibri" panose="020F0502020204030204" pitchFamily="34" charset="0"/>
                <a:cs typeface="Calibri" panose="020F0502020204030204" pitchFamily="34" charset="0"/>
              </a:rPr>
              <a:t>** Pregunta original “¿Cuántos cuartos de baño tiene esta vivienda?”. Suma 100% con  la respuesta NC</a:t>
            </a:r>
          </a:p>
        </p:txBody>
      </p:sp>
      <p:graphicFrame>
        <p:nvGraphicFramePr>
          <p:cNvPr id="6" name="7 Marcador de contenido">
            <a:extLst>
              <a:ext uri="{FF2B5EF4-FFF2-40B4-BE49-F238E27FC236}">
                <a16:creationId xmlns:a16="http://schemas.microsoft.com/office/drawing/2014/main" id="{D782A078-415D-C281-F731-0E3B0F34E0C0}"/>
              </a:ext>
            </a:extLst>
          </p:cNvPr>
          <p:cNvGraphicFramePr>
            <a:graphicFrameLocks/>
          </p:cNvGraphicFramePr>
          <p:nvPr>
            <p:extLst>
              <p:ext uri="{D42A27DB-BD31-4B8C-83A1-F6EECF244321}">
                <p14:modId xmlns:p14="http://schemas.microsoft.com/office/powerpoint/2010/main" val="3954005574"/>
              </p:ext>
            </p:extLst>
          </p:nvPr>
        </p:nvGraphicFramePr>
        <p:xfrm>
          <a:off x="4539853" y="1761450"/>
          <a:ext cx="1537692" cy="4162229"/>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8" name="7 Marcador de contenido">
            <a:extLst>
              <a:ext uri="{FF2B5EF4-FFF2-40B4-BE49-F238E27FC236}">
                <a16:creationId xmlns:a16="http://schemas.microsoft.com/office/drawing/2014/main" id="{E498D4D3-42AC-0E04-567A-5C8974AF6619}"/>
              </a:ext>
            </a:extLst>
          </p:cNvPr>
          <p:cNvGraphicFramePr>
            <a:graphicFrameLocks/>
          </p:cNvGraphicFramePr>
          <p:nvPr>
            <p:extLst>
              <p:ext uri="{D42A27DB-BD31-4B8C-83A1-F6EECF244321}">
                <p14:modId xmlns:p14="http://schemas.microsoft.com/office/powerpoint/2010/main" val="2404192718"/>
              </p:ext>
            </p:extLst>
          </p:nvPr>
        </p:nvGraphicFramePr>
        <p:xfrm>
          <a:off x="5886577" y="1814160"/>
          <a:ext cx="1537692" cy="4056804"/>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9" name="7 Marcador de contenido">
            <a:extLst>
              <a:ext uri="{FF2B5EF4-FFF2-40B4-BE49-F238E27FC236}">
                <a16:creationId xmlns:a16="http://schemas.microsoft.com/office/drawing/2014/main" id="{4E7E4B43-88A2-7A8E-B138-DD3898F3FDE8}"/>
              </a:ext>
            </a:extLst>
          </p:cNvPr>
          <p:cNvGraphicFramePr>
            <a:graphicFrameLocks/>
          </p:cNvGraphicFramePr>
          <p:nvPr>
            <p:extLst>
              <p:ext uri="{D42A27DB-BD31-4B8C-83A1-F6EECF244321}">
                <p14:modId xmlns:p14="http://schemas.microsoft.com/office/powerpoint/2010/main" val="381385904"/>
              </p:ext>
            </p:extLst>
          </p:nvPr>
        </p:nvGraphicFramePr>
        <p:xfrm>
          <a:off x="7171183" y="1761450"/>
          <a:ext cx="1537693" cy="4162229"/>
        </p:xfrm>
        <a:graphic>
          <a:graphicData uri="http://schemas.openxmlformats.org/drawingml/2006/chart">
            <c:chart xmlns:c="http://schemas.openxmlformats.org/drawingml/2006/chart" xmlns:r="http://schemas.openxmlformats.org/officeDocument/2006/relationships" r:id="rId5"/>
          </a:graphicData>
        </a:graphic>
      </p:graphicFrame>
      <p:sp>
        <p:nvSpPr>
          <p:cNvPr id="11" name="CuadroTexto 10">
            <a:extLst>
              <a:ext uri="{FF2B5EF4-FFF2-40B4-BE49-F238E27FC236}">
                <a16:creationId xmlns:a16="http://schemas.microsoft.com/office/drawing/2014/main" id="{BB18CD84-10B2-33AE-7587-39FB8E738243}"/>
              </a:ext>
            </a:extLst>
          </p:cNvPr>
          <p:cNvSpPr txBox="1"/>
          <p:nvPr/>
        </p:nvSpPr>
        <p:spPr>
          <a:xfrm>
            <a:off x="19017" y="6577799"/>
            <a:ext cx="8604899" cy="253916"/>
          </a:xfrm>
          <a:prstGeom prst="rect">
            <a:avLst/>
          </a:prstGeom>
          <a:noFill/>
        </p:spPr>
        <p:txBody>
          <a:bodyPr wrap="square" rtlCol="0" anchor="ctr">
            <a:spAutoFit/>
          </a:bodyPr>
          <a:lstStyle/>
          <a:p>
            <a:r>
              <a:rPr lang="es-MX" sz="1050" b="1" dirty="0">
                <a:solidFill>
                  <a:schemeClr val="tx1">
                    <a:lumMod val="65000"/>
                    <a:lumOff val="35000"/>
                  </a:schemeClr>
                </a:solidFill>
              </a:rPr>
              <a:t>PARAMETRIA; ENCUESTA CDMX / Del 24 de febrero al 14 de agosto de 2024.</a:t>
            </a:r>
          </a:p>
        </p:txBody>
      </p:sp>
    </p:spTree>
    <p:extLst>
      <p:ext uri="{BB962C8B-B14F-4D97-AF65-F5344CB8AC3E}">
        <p14:creationId xmlns:p14="http://schemas.microsoft.com/office/powerpoint/2010/main" val="250794581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a16="http://schemas.microsoft.com/office/drawing/2014/main" id="{C5F9901A-9EC0-923A-57CE-EDCB8CFE2216}"/>
              </a:ext>
            </a:extLst>
          </p:cNvPr>
          <p:cNvSpPr>
            <a:spLocks noGrp="1"/>
          </p:cNvSpPr>
          <p:nvPr>
            <p:ph type="body" sz="quarter" idx="13"/>
          </p:nvPr>
        </p:nvSpPr>
        <p:spPr/>
        <p:txBody>
          <a:bodyPr/>
          <a:lstStyle/>
          <a:p>
            <a:r>
              <a:rPr lang="es-MX" dirty="0"/>
              <a:t>CARACTERÍSTICAS DE LA VIVIENDA</a:t>
            </a:r>
          </a:p>
        </p:txBody>
      </p:sp>
      <p:sp>
        <p:nvSpPr>
          <p:cNvPr id="3" name="Marcador de número de diapositiva 2">
            <a:extLst>
              <a:ext uri="{FF2B5EF4-FFF2-40B4-BE49-F238E27FC236}">
                <a16:creationId xmlns:a16="http://schemas.microsoft.com/office/drawing/2014/main" id="{BAC63D65-F4A5-E9E4-3FF9-F7867D5C7C45}"/>
              </a:ext>
            </a:extLst>
          </p:cNvPr>
          <p:cNvSpPr>
            <a:spLocks noGrp="1"/>
          </p:cNvSpPr>
          <p:nvPr>
            <p:ph type="sldNum" sz="quarter" idx="12"/>
          </p:nvPr>
        </p:nvSpPr>
        <p:spPr/>
        <p:txBody>
          <a:bodyPr/>
          <a:lstStyle/>
          <a:p>
            <a:fld id="{B056FCF3-97EB-4DA5-BF7E-93EC395BEC37}" type="slidenum">
              <a:rPr lang="es-MX" smtClean="0"/>
              <a:pPr/>
              <a:t>22</a:t>
            </a:fld>
            <a:endParaRPr lang="es-MX" dirty="0"/>
          </a:p>
        </p:txBody>
      </p:sp>
      <p:graphicFrame>
        <p:nvGraphicFramePr>
          <p:cNvPr id="8" name="Tabla 7">
            <a:extLst>
              <a:ext uri="{FF2B5EF4-FFF2-40B4-BE49-F238E27FC236}">
                <a16:creationId xmlns:a16="http://schemas.microsoft.com/office/drawing/2014/main" id="{6F4854FE-69B8-C091-233C-217D02753727}"/>
              </a:ext>
            </a:extLst>
          </p:cNvPr>
          <p:cNvGraphicFramePr>
            <a:graphicFrameLocks noGrp="1"/>
          </p:cNvGraphicFramePr>
          <p:nvPr>
            <p:extLst>
              <p:ext uri="{D42A27DB-BD31-4B8C-83A1-F6EECF244321}">
                <p14:modId xmlns:p14="http://schemas.microsoft.com/office/powerpoint/2010/main" val="2757151623"/>
              </p:ext>
            </p:extLst>
          </p:nvPr>
        </p:nvGraphicFramePr>
        <p:xfrm>
          <a:off x="543904" y="487100"/>
          <a:ext cx="8244000" cy="5120100"/>
        </p:xfrm>
        <a:graphic>
          <a:graphicData uri="http://schemas.openxmlformats.org/drawingml/2006/table">
            <a:tbl>
              <a:tblPr firstRow="1" bandRow="1">
                <a:tableStyleId>{8799B23B-EC83-4686-B30A-512413B5E67A}</a:tableStyleId>
              </a:tblPr>
              <a:tblGrid>
                <a:gridCol w="2340000">
                  <a:extLst>
                    <a:ext uri="{9D8B030D-6E8A-4147-A177-3AD203B41FA5}">
                      <a16:colId xmlns:a16="http://schemas.microsoft.com/office/drawing/2014/main" val="2113801669"/>
                    </a:ext>
                  </a:extLst>
                </a:gridCol>
                <a:gridCol w="1476000">
                  <a:extLst>
                    <a:ext uri="{9D8B030D-6E8A-4147-A177-3AD203B41FA5}">
                      <a16:colId xmlns:a16="http://schemas.microsoft.com/office/drawing/2014/main" val="1351054386"/>
                    </a:ext>
                  </a:extLst>
                </a:gridCol>
                <a:gridCol w="1476000">
                  <a:extLst>
                    <a:ext uri="{9D8B030D-6E8A-4147-A177-3AD203B41FA5}">
                      <a16:colId xmlns:a16="http://schemas.microsoft.com/office/drawing/2014/main" val="3062135165"/>
                    </a:ext>
                  </a:extLst>
                </a:gridCol>
                <a:gridCol w="1476000">
                  <a:extLst>
                    <a:ext uri="{9D8B030D-6E8A-4147-A177-3AD203B41FA5}">
                      <a16:colId xmlns:a16="http://schemas.microsoft.com/office/drawing/2014/main" val="4249374077"/>
                    </a:ext>
                  </a:extLst>
                </a:gridCol>
                <a:gridCol w="1476000">
                  <a:extLst>
                    <a:ext uri="{9D8B030D-6E8A-4147-A177-3AD203B41FA5}">
                      <a16:colId xmlns:a16="http://schemas.microsoft.com/office/drawing/2014/main" val="2908491992"/>
                    </a:ext>
                  </a:extLst>
                </a:gridCol>
              </a:tblGrid>
              <a:tr h="756000">
                <a:tc>
                  <a:txBody>
                    <a:bodyPr/>
                    <a:lstStyle/>
                    <a:p>
                      <a:pPr algn="ctr"/>
                      <a:r>
                        <a:rPr lang="es-MX" sz="1550" kern="1200" dirty="0">
                          <a:solidFill>
                            <a:schemeClr val="tx1">
                              <a:lumMod val="85000"/>
                              <a:lumOff val="15000"/>
                            </a:schemeClr>
                          </a:solidFill>
                          <a:latin typeface="+mn-lt"/>
                          <a:ea typeface="+mj-ea"/>
                          <a:cs typeface="+mj-cs"/>
                        </a:rPr>
                        <a:t>El drenaje o desagüe de esta vivienda, </a:t>
                      </a:r>
                    </a:p>
                    <a:p>
                      <a:pPr algn="ctr"/>
                      <a:r>
                        <a:rPr lang="es-MX" sz="1550" kern="1200" dirty="0">
                          <a:solidFill>
                            <a:schemeClr val="tx1">
                              <a:lumMod val="85000"/>
                              <a:lumOff val="15000"/>
                            </a:schemeClr>
                          </a:solidFill>
                          <a:latin typeface="+mn-lt"/>
                          <a:ea typeface="+mj-ea"/>
                          <a:cs typeface="+mj-cs"/>
                        </a:rPr>
                        <a:t>¿a dónde está conectado?</a:t>
                      </a:r>
                    </a:p>
                  </a:txBody>
                  <a:tcPr anchor="ctr">
                    <a:noFill/>
                  </a:tcPr>
                </a:tc>
                <a:tc>
                  <a:txBody>
                    <a:bodyPr/>
                    <a:lstStyle/>
                    <a:p>
                      <a:pPr algn="ctr"/>
                      <a:r>
                        <a:rPr lang="es-ES" sz="1800" b="1" dirty="0">
                          <a:solidFill>
                            <a:schemeClr val="bg1"/>
                          </a:solidFill>
                          <a:effectLst/>
                          <a:latin typeface="Calibri" panose="020F0502020204030204" pitchFamily="34" charset="0"/>
                          <a:ea typeface="Calibri" panose="020F0502020204030204" pitchFamily="34" charset="0"/>
                        </a:rPr>
                        <a:t>EBH </a:t>
                      </a:r>
                    </a:p>
                    <a:p>
                      <a:pPr algn="ctr"/>
                      <a:r>
                        <a:rPr lang="es-ES" sz="1800" b="1" dirty="0">
                          <a:solidFill>
                            <a:schemeClr val="bg1"/>
                          </a:solidFill>
                          <a:effectLst/>
                          <a:latin typeface="Calibri" panose="020F0502020204030204" pitchFamily="34" charset="0"/>
                          <a:ea typeface="Calibri" panose="020F0502020204030204" pitchFamily="34" charset="0"/>
                        </a:rPr>
                        <a:t>2024</a:t>
                      </a:r>
                      <a:endParaRPr lang="es-MX" sz="1800" dirty="0">
                        <a:solidFill>
                          <a:schemeClr val="bg1"/>
                        </a:solidFill>
                        <a:effectLst/>
                        <a:latin typeface="Calibri" panose="020F0502020204030204" pitchFamily="34" charset="0"/>
                        <a:ea typeface="Calibri" panose="020F0502020204030204" pitchFamily="34" charset="0"/>
                      </a:endParaRPr>
                    </a:p>
                  </a:txBody>
                  <a:tcPr marL="68580" marR="68580" marT="0" marB="0" anchor="ctr">
                    <a:solidFill>
                      <a:schemeClr val="bg2">
                        <a:lumMod val="10000"/>
                      </a:schemeClr>
                    </a:solidFill>
                  </a:tcPr>
                </a:tc>
                <a:tc>
                  <a:txBody>
                    <a:bodyPr/>
                    <a:lstStyle/>
                    <a:p>
                      <a:pPr algn="ctr"/>
                      <a:r>
                        <a:rPr lang="es-MX" sz="1800" dirty="0">
                          <a:solidFill>
                            <a:schemeClr val="bg1"/>
                          </a:solidFill>
                          <a:effectLst/>
                          <a:latin typeface="Calibri" panose="020F0502020204030204" pitchFamily="34" charset="0"/>
                          <a:ea typeface="Calibri" panose="020F0502020204030204" pitchFamily="34" charset="0"/>
                        </a:rPr>
                        <a:t>EBH </a:t>
                      </a:r>
                    </a:p>
                    <a:p>
                      <a:pPr algn="ctr"/>
                      <a:r>
                        <a:rPr lang="es-MX" sz="1800" dirty="0">
                          <a:solidFill>
                            <a:schemeClr val="bg1"/>
                          </a:solidFill>
                          <a:effectLst/>
                          <a:latin typeface="Calibri" panose="020F0502020204030204" pitchFamily="34" charset="0"/>
                          <a:ea typeface="Calibri" panose="020F0502020204030204" pitchFamily="34" charset="0"/>
                        </a:rPr>
                        <a:t>2021*</a:t>
                      </a:r>
                    </a:p>
                  </a:txBody>
                  <a:tcPr marL="68580" marR="68580" marT="0" marB="0" anchor="ctr">
                    <a:solidFill>
                      <a:schemeClr val="bg2">
                        <a:lumMod val="10000"/>
                      </a:schemeClr>
                    </a:solidFill>
                  </a:tcPr>
                </a:tc>
                <a:tc>
                  <a:txBody>
                    <a:bodyPr/>
                    <a:lstStyle/>
                    <a:p>
                      <a:pPr marL="0" algn="ctr" defTabSz="914400" rtl="0" eaLnBrk="1" latinLnBrk="0" hangingPunct="1"/>
                      <a:r>
                        <a:rPr lang="es-MX" sz="1800" b="1" kern="1200" dirty="0">
                          <a:solidFill>
                            <a:schemeClr val="bg1"/>
                          </a:solidFill>
                          <a:effectLst/>
                          <a:latin typeface="Calibri" panose="020F0502020204030204" pitchFamily="34" charset="0"/>
                          <a:ea typeface="Calibri" panose="020F0502020204030204" pitchFamily="34" charset="0"/>
                          <a:cs typeface="+mn-cs"/>
                        </a:rPr>
                        <a:t>ENCUBOS 2019**</a:t>
                      </a:r>
                    </a:p>
                  </a:txBody>
                  <a:tcPr marL="68580" marR="68580" marT="0" marB="0" anchor="ctr">
                    <a:solidFill>
                      <a:schemeClr val="bg2">
                        <a:lumMod val="10000"/>
                      </a:schemeClr>
                    </a:solidFill>
                  </a:tcPr>
                </a:tc>
                <a:tc>
                  <a:txBody>
                    <a:bodyPr/>
                    <a:lstStyle/>
                    <a:p>
                      <a:pPr marL="0" algn="ctr" defTabSz="914400" rtl="0" eaLnBrk="1" latinLnBrk="0" hangingPunct="1"/>
                      <a:r>
                        <a:rPr lang="es-ES" sz="1800" b="1" kern="1200" dirty="0">
                          <a:solidFill>
                            <a:schemeClr val="bg1"/>
                          </a:solidFill>
                          <a:effectLst/>
                          <a:latin typeface="Calibri" panose="020F0502020204030204" pitchFamily="34" charset="0"/>
                          <a:ea typeface="Calibri" panose="020F0502020204030204" pitchFamily="34" charset="0"/>
                          <a:cs typeface="+mn-cs"/>
                        </a:rPr>
                        <a:t>ENCASB </a:t>
                      </a:r>
                    </a:p>
                    <a:p>
                      <a:pPr marL="0" algn="ctr" defTabSz="914400" rtl="0" eaLnBrk="1" latinLnBrk="0" hangingPunct="1"/>
                      <a:r>
                        <a:rPr lang="es-ES" sz="1800" b="1" kern="1200" dirty="0">
                          <a:solidFill>
                            <a:schemeClr val="bg1"/>
                          </a:solidFill>
                          <a:effectLst/>
                          <a:latin typeface="Calibri" panose="020F0502020204030204" pitchFamily="34" charset="0"/>
                          <a:ea typeface="Calibri" panose="020F0502020204030204" pitchFamily="34" charset="0"/>
                          <a:cs typeface="+mn-cs"/>
                        </a:rPr>
                        <a:t>2011**</a:t>
                      </a:r>
                      <a:endParaRPr lang="es-MX" sz="1800" b="1" kern="1200" dirty="0">
                        <a:solidFill>
                          <a:schemeClr val="bg1"/>
                        </a:solidFill>
                        <a:effectLst/>
                        <a:latin typeface="Calibri" panose="020F0502020204030204" pitchFamily="34" charset="0"/>
                        <a:ea typeface="Calibri" panose="020F0502020204030204" pitchFamily="34" charset="0"/>
                        <a:cs typeface="+mn-cs"/>
                      </a:endParaRPr>
                    </a:p>
                  </a:txBody>
                  <a:tcPr marL="68580" marR="68580" marT="0" marB="0" anchor="ctr">
                    <a:solidFill>
                      <a:schemeClr val="bg2">
                        <a:lumMod val="10000"/>
                      </a:schemeClr>
                    </a:solidFill>
                  </a:tcPr>
                </a:tc>
                <a:extLst>
                  <a:ext uri="{0D108BD9-81ED-4DB2-BD59-A6C34878D82A}">
                    <a16:rowId xmlns:a16="http://schemas.microsoft.com/office/drawing/2014/main" val="2464424806"/>
                  </a:ext>
                </a:extLst>
              </a:tr>
              <a:tr h="720000">
                <a:tc>
                  <a:txBody>
                    <a:bodyPr/>
                    <a:lstStyle/>
                    <a:p>
                      <a:pPr algn="ctr" fontAlgn="b"/>
                      <a:r>
                        <a:rPr lang="es-MX" sz="1400" b="1" kern="1200"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la red pública</a:t>
                      </a:r>
                    </a:p>
                  </a:txBody>
                  <a:tcPr marL="9525" marR="9525" marT="9525" marB="0" anchor="ctr">
                    <a:solidFill>
                      <a:schemeClr val="bg2">
                        <a:lumMod val="10000"/>
                      </a:schemeClr>
                    </a:solidFill>
                  </a:tcPr>
                </a:tc>
                <a:tc>
                  <a:txBody>
                    <a:bodyPr/>
                    <a:lstStyle/>
                    <a:p>
                      <a:endParaRPr lang="es-MX" dirty="0"/>
                    </a:p>
                  </a:txBody>
                  <a:tcPr/>
                </a:tc>
                <a:tc>
                  <a:txBody>
                    <a:bodyPr/>
                    <a:lstStyle/>
                    <a:p>
                      <a:endParaRPr lang="es-MX" dirty="0"/>
                    </a:p>
                  </a:txBody>
                  <a:tcPr/>
                </a:tc>
                <a:tc>
                  <a:txBody>
                    <a:bodyPr/>
                    <a:lstStyle/>
                    <a:p>
                      <a:endParaRPr lang="es-MX" dirty="0"/>
                    </a:p>
                  </a:txBody>
                  <a:tcPr/>
                </a:tc>
                <a:tc>
                  <a:txBody>
                    <a:bodyPr/>
                    <a:lstStyle/>
                    <a:p>
                      <a:endParaRPr lang="es-MX" dirty="0"/>
                    </a:p>
                  </a:txBody>
                  <a:tcPr>
                    <a:solidFill>
                      <a:schemeClr val="accent3">
                        <a:lumMod val="20000"/>
                        <a:lumOff val="80000"/>
                      </a:schemeClr>
                    </a:solidFill>
                  </a:tcPr>
                </a:tc>
                <a:extLst>
                  <a:ext uri="{0D108BD9-81ED-4DB2-BD59-A6C34878D82A}">
                    <a16:rowId xmlns:a16="http://schemas.microsoft.com/office/drawing/2014/main" val="1810970986"/>
                  </a:ext>
                </a:extLst>
              </a:tr>
              <a:tr h="720000">
                <a:tc>
                  <a:txBody>
                    <a:bodyPr/>
                    <a:lstStyle/>
                    <a:p>
                      <a:pPr algn="ctr" fontAlgn="b"/>
                      <a:r>
                        <a:rPr lang="es-MX" sz="1400" b="1" kern="1200"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una fosa séptica o tanque séptico (biodigestor)</a:t>
                      </a:r>
                    </a:p>
                  </a:txBody>
                  <a:tcPr marL="9525" marR="9525" marT="9525" marB="0" anchor="ctr">
                    <a:solidFill>
                      <a:schemeClr val="bg2">
                        <a:lumMod val="10000"/>
                      </a:schemeClr>
                    </a:solidFill>
                  </a:tcPr>
                </a:tc>
                <a:tc>
                  <a:txBody>
                    <a:bodyPr/>
                    <a:lstStyle/>
                    <a:p>
                      <a:endParaRPr lang="es-MX" dirty="0"/>
                    </a:p>
                  </a:txBody>
                  <a:tcPr/>
                </a:tc>
                <a:tc>
                  <a:txBody>
                    <a:bodyPr/>
                    <a:lstStyle/>
                    <a:p>
                      <a:endParaRPr lang="es-MX" dirty="0"/>
                    </a:p>
                  </a:txBody>
                  <a:tcPr/>
                </a:tc>
                <a:tc>
                  <a:txBody>
                    <a:bodyPr/>
                    <a:lstStyle/>
                    <a:p>
                      <a:endParaRPr lang="es-MX" dirty="0"/>
                    </a:p>
                  </a:txBody>
                  <a:tcPr/>
                </a:tc>
                <a:tc>
                  <a:txBody>
                    <a:bodyPr/>
                    <a:lstStyle/>
                    <a:p>
                      <a:endParaRPr lang="es-MX" dirty="0"/>
                    </a:p>
                  </a:txBody>
                  <a:tcPr/>
                </a:tc>
                <a:extLst>
                  <a:ext uri="{0D108BD9-81ED-4DB2-BD59-A6C34878D82A}">
                    <a16:rowId xmlns:a16="http://schemas.microsoft.com/office/drawing/2014/main" val="765615005"/>
                  </a:ext>
                </a:extLst>
              </a:tr>
              <a:tr h="720000">
                <a:tc>
                  <a:txBody>
                    <a:bodyPr/>
                    <a:lstStyle/>
                    <a:p>
                      <a:pPr algn="ctr" fontAlgn="b"/>
                      <a:r>
                        <a:rPr lang="es-MX" sz="1400" b="1" kern="1200"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una tubería que va a dar</a:t>
                      </a:r>
                    </a:p>
                    <a:p>
                      <a:pPr algn="ctr" fontAlgn="b"/>
                      <a:r>
                        <a:rPr lang="es-MX" sz="1400" b="1" kern="1200"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 a una barranca o grieta</a:t>
                      </a:r>
                      <a:endParaRPr lang="pt-BR" sz="1400" b="1" kern="1200"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0" anchor="ctr">
                    <a:solidFill>
                      <a:schemeClr val="bg2">
                        <a:lumMod val="10000"/>
                      </a:schemeClr>
                    </a:solidFill>
                  </a:tcPr>
                </a:tc>
                <a:tc>
                  <a:txBody>
                    <a:bodyPr/>
                    <a:lstStyle/>
                    <a:p>
                      <a:endParaRPr lang="es-MX" dirty="0"/>
                    </a:p>
                  </a:txBody>
                  <a:tcPr/>
                </a:tc>
                <a:tc>
                  <a:txBody>
                    <a:bodyPr/>
                    <a:lstStyle/>
                    <a:p>
                      <a:endParaRPr lang="es-MX" dirty="0"/>
                    </a:p>
                  </a:txBody>
                  <a:tcPr/>
                </a:tc>
                <a:tc>
                  <a:txBody>
                    <a:bodyPr/>
                    <a:lstStyle/>
                    <a:p>
                      <a:endParaRPr lang="es-MX" dirty="0"/>
                    </a:p>
                  </a:txBody>
                  <a:tcPr/>
                </a:tc>
                <a:tc>
                  <a:txBody>
                    <a:bodyPr/>
                    <a:lstStyle/>
                    <a:p>
                      <a:endParaRPr lang="es-MX" dirty="0"/>
                    </a:p>
                  </a:txBody>
                  <a:tcPr/>
                </a:tc>
                <a:extLst>
                  <a:ext uri="{0D108BD9-81ED-4DB2-BD59-A6C34878D82A}">
                    <a16:rowId xmlns:a16="http://schemas.microsoft.com/office/drawing/2014/main" val="3381968886"/>
                  </a:ext>
                </a:extLst>
              </a:tr>
              <a:tr h="720000">
                <a:tc>
                  <a:txBody>
                    <a:bodyPr/>
                    <a:lstStyle/>
                    <a:p>
                      <a:pPr algn="ctr" fontAlgn="b"/>
                      <a:r>
                        <a:rPr lang="es-MX" sz="1400" b="1" kern="1200"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una tubería que va a dar </a:t>
                      </a:r>
                    </a:p>
                    <a:p>
                      <a:pPr algn="ctr" fontAlgn="b"/>
                      <a:r>
                        <a:rPr lang="es-MX" sz="1400" b="1" kern="1200"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a un río, lago o arroyo</a:t>
                      </a:r>
                      <a:endParaRPr lang="pt-BR" sz="1400" b="1" kern="1200"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0" anchor="ctr">
                    <a:solidFill>
                      <a:schemeClr val="bg2">
                        <a:lumMod val="10000"/>
                      </a:schemeClr>
                    </a:solidFill>
                  </a:tcPr>
                </a:tc>
                <a:tc>
                  <a:txBody>
                    <a:bodyPr/>
                    <a:lstStyle/>
                    <a:p>
                      <a:endParaRPr lang="es-MX" dirty="0"/>
                    </a:p>
                  </a:txBody>
                  <a:tcPr/>
                </a:tc>
                <a:tc>
                  <a:txBody>
                    <a:bodyPr/>
                    <a:lstStyle/>
                    <a:p>
                      <a:endParaRPr lang="es-MX" dirty="0"/>
                    </a:p>
                  </a:txBody>
                  <a:tcPr>
                    <a:solidFill>
                      <a:schemeClr val="bg1">
                        <a:lumMod val="95000"/>
                      </a:schemeClr>
                    </a:solidFill>
                  </a:tcPr>
                </a:tc>
                <a:tc>
                  <a:txBody>
                    <a:bodyPr/>
                    <a:lstStyle/>
                    <a:p>
                      <a:endParaRPr lang="es-MX" dirty="0"/>
                    </a:p>
                  </a:txBody>
                  <a:tcPr/>
                </a:tc>
                <a:tc>
                  <a:txBody>
                    <a:bodyPr/>
                    <a:lstStyle/>
                    <a:p>
                      <a:endParaRPr lang="es-MX" dirty="0"/>
                    </a:p>
                  </a:txBody>
                  <a:tcPr>
                    <a:noFill/>
                  </a:tcPr>
                </a:tc>
                <a:extLst>
                  <a:ext uri="{0D108BD9-81ED-4DB2-BD59-A6C34878D82A}">
                    <a16:rowId xmlns:a16="http://schemas.microsoft.com/office/drawing/2014/main" val="3391485622"/>
                  </a:ext>
                </a:extLst>
              </a:tr>
              <a:tr h="720000">
                <a:tc>
                  <a:txBody>
                    <a:bodyPr/>
                    <a:lstStyle/>
                    <a:p>
                      <a:pPr algn="ctr" fontAlgn="b"/>
                      <a:r>
                        <a:rPr lang="es-MX" sz="1400" b="1" kern="1200"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No tiene drenaje</a:t>
                      </a:r>
                    </a:p>
                  </a:txBody>
                  <a:tcPr marL="9525" marR="9525" marT="9525" marB="0" anchor="ctr">
                    <a:solidFill>
                      <a:schemeClr val="bg2">
                        <a:lumMod val="10000"/>
                      </a:schemeClr>
                    </a:solidFill>
                  </a:tcPr>
                </a:tc>
                <a:tc>
                  <a:txBody>
                    <a:bodyPr/>
                    <a:lstStyle/>
                    <a:p>
                      <a:endParaRPr lang="es-MX" dirty="0"/>
                    </a:p>
                  </a:txBody>
                  <a:tcPr/>
                </a:tc>
                <a:tc>
                  <a:txBody>
                    <a:bodyPr/>
                    <a:lstStyle/>
                    <a:p>
                      <a:endParaRPr lang="es-MX" dirty="0"/>
                    </a:p>
                  </a:txBody>
                  <a:tcPr>
                    <a:solidFill>
                      <a:schemeClr val="accent3">
                        <a:lumMod val="20000"/>
                        <a:lumOff val="80000"/>
                      </a:schemeClr>
                    </a:solidFill>
                  </a:tcPr>
                </a:tc>
                <a:tc>
                  <a:txBody>
                    <a:bodyPr/>
                    <a:lstStyle/>
                    <a:p>
                      <a:endParaRPr lang="es-MX" dirty="0"/>
                    </a:p>
                  </a:txBody>
                  <a:tcPr/>
                </a:tc>
                <a:tc>
                  <a:txBody>
                    <a:bodyPr/>
                    <a:lstStyle/>
                    <a:p>
                      <a:endParaRPr lang="es-MX" dirty="0"/>
                    </a:p>
                  </a:txBody>
                  <a:tcPr>
                    <a:solidFill>
                      <a:schemeClr val="accent3">
                        <a:lumMod val="40000"/>
                        <a:lumOff val="60000"/>
                      </a:schemeClr>
                    </a:solidFill>
                  </a:tcPr>
                </a:tc>
                <a:extLst>
                  <a:ext uri="{0D108BD9-81ED-4DB2-BD59-A6C34878D82A}">
                    <a16:rowId xmlns:a16="http://schemas.microsoft.com/office/drawing/2014/main" val="3586493779"/>
                  </a:ext>
                </a:extLst>
              </a:tr>
              <a:tr h="720000">
                <a:tc>
                  <a:txBody>
                    <a:bodyPr/>
                    <a:lstStyle/>
                    <a:p>
                      <a:pPr algn="ctr" fontAlgn="b"/>
                      <a:r>
                        <a:rPr lang="es-MX" sz="1400" b="1" kern="1200"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NC</a:t>
                      </a:r>
                    </a:p>
                  </a:txBody>
                  <a:tcPr marL="9525" marR="9525" marT="9525" marB="0" anchor="ctr">
                    <a:solidFill>
                      <a:schemeClr val="bg2">
                        <a:lumMod val="10000"/>
                      </a:schemeClr>
                    </a:solidFill>
                  </a:tcPr>
                </a:tc>
                <a:tc>
                  <a:txBody>
                    <a:bodyPr/>
                    <a:lstStyle/>
                    <a:p>
                      <a:endParaRPr lang="es-MX" dirty="0"/>
                    </a:p>
                  </a:txBody>
                  <a:tcPr/>
                </a:tc>
                <a:tc>
                  <a:txBody>
                    <a:bodyPr/>
                    <a:lstStyle/>
                    <a:p>
                      <a:endParaRPr lang="es-MX" dirty="0"/>
                    </a:p>
                  </a:txBody>
                  <a:tcPr/>
                </a:tc>
                <a:tc>
                  <a:txBody>
                    <a:bodyPr/>
                    <a:lstStyle/>
                    <a:p>
                      <a:endParaRPr lang="es-MX" dirty="0"/>
                    </a:p>
                  </a:txBody>
                  <a:tcPr>
                    <a:solidFill>
                      <a:schemeClr val="bg2">
                        <a:lumMod val="10000"/>
                      </a:schemeClr>
                    </a:solidFill>
                  </a:tcPr>
                </a:tc>
                <a:tc>
                  <a:txBody>
                    <a:bodyPr/>
                    <a:lstStyle/>
                    <a:p>
                      <a:endParaRPr lang="es-MX" dirty="0"/>
                    </a:p>
                  </a:txBody>
                  <a:tcPr>
                    <a:solidFill>
                      <a:schemeClr val="accent3">
                        <a:lumMod val="20000"/>
                        <a:lumOff val="80000"/>
                      </a:schemeClr>
                    </a:solidFill>
                  </a:tcPr>
                </a:tc>
                <a:extLst>
                  <a:ext uri="{0D108BD9-81ED-4DB2-BD59-A6C34878D82A}">
                    <a16:rowId xmlns:a16="http://schemas.microsoft.com/office/drawing/2014/main" val="3662250840"/>
                  </a:ext>
                </a:extLst>
              </a:tr>
            </a:tbl>
          </a:graphicData>
        </a:graphic>
      </p:graphicFrame>
      <p:sp>
        <p:nvSpPr>
          <p:cNvPr id="10" name="CuadroTexto 9">
            <a:extLst>
              <a:ext uri="{FF2B5EF4-FFF2-40B4-BE49-F238E27FC236}">
                <a16:creationId xmlns:a16="http://schemas.microsoft.com/office/drawing/2014/main" id="{2F37ECD5-1A00-2983-B877-80A6E3ED03AC}"/>
              </a:ext>
            </a:extLst>
          </p:cNvPr>
          <p:cNvSpPr txBox="1"/>
          <p:nvPr/>
        </p:nvSpPr>
        <p:spPr>
          <a:xfrm>
            <a:off x="543904" y="5823375"/>
            <a:ext cx="8003325" cy="553998"/>
          </a:xfrm>
          <a:prstGeom prst="rect">
            <a:avLst/>
          </a:prstGeom>
          <a:noFill/>
        </p:spPr>
        <p:txBody>
          <a:bodyPr wrap="square">
            <a:spAutoFit/>
          </a:bodyPr>
          <a:lstStyle/>
          <a:p>
            <a:pPr algn="just"/>
            <a:r>
              <a:rPr lang="es-ES" sz="1000" dirty="0">
                <a:solidFill>
                  <a:schemeClr val="tx1">
                    <a:lumMod val="65000"/>
                    <a:lumOff val="35000"/>
                  </a:schemeClr>
                </a:solidFill>
                <a:latin typeface="Calibri" panose="020F0502020204030204" pitchFamily="34" charset="0"/>
                <a:ea typeface="Calibri" panose="020F0502020204030204" pitchFamily="34" charset="0"/>
                <a:cs typeface="Calibri" panose="020F0502020204030204" pitchFamily="34" charset="0"/>
              </a:rPr>
              <a:t>Los cuadros negros son opciones de respuesta no incluidas en las preguntas</a:t>
            </a:r>
          </a:p>
          <a:p>
            <a:pPr algn="just"/>
            <a:r>
              <a:rPr lang="es-MX" sz="1000" dirty="0">
                <a:solidFill>
                  <a:schemeClr val="tx1">
                    <a:lumMod val="65000"/>
                    <a:lumOff val="35000"/>
                  </a:schemeClr>
                </a:solidFill>
                <a:latin typeface="Calibri" panose="020F0502020204030204" pitchFamily="34" charset="0"/>
                <a:ea typeface="Calibri" panose="020F0502020204030204" pitchFamily="34" charset="0"/>
                <a:cs typeface="Calibri" panose="020F0502020204030204" pitchFamily="34" charset="0"/>
              </a:rPr>
              <a:t>*Pregunta original “</a:t>
            </a:r>
            <a:r>
              <a:rPr lang="es-ES" sz="1000" dirty="0">
                <a:solidFill>
                  <a:schemeClr val="tx1">
                    <a:lumMod val="65000"/>
                    <a:lumOff val="35000"/>
                  </a:schemeClr>
                </a:solidFill>
                <a:latin typeface="Calibri" panose="020F0502020204030204" pitchFamily="34" charset="0"/>
                <a:ea typeface="Calibri" panose="020F0502020204030204" pitchFamily="34" charset="0"/>
                <a:cs typeface="Calibri" panose="020F0502020204030204" pitchFamily="34" charset="0"/>
              </a:rPr>
              <a:t>¿Esta vivienda tiene drenaje o desagüe de aguas sucias…?”</a:t>
            </a:r>
            <a:endParaRPr lang="es-MX" sz="1000" dirty="0">
              <a:solidFill>
                <a:schemeClr val="tx1">
                  <a:lumMod val="65000"/>
                  <a:lumOff val="35000"/>
                </a:schemeClr>
              </a:solidFill>
              <a:latin typeface="Calibri" panose="020F0502020204030204" pitchFamily="34" charset="0"/>
              <a:ea typeface="Calibri" panose="020F0502020204030204" pitchFamily="34" charset="0"/>
              <a:cs typeface="Calibri" panose="020F0502020204030204" pitchFamily="34" charset="0"/>
            </a:endParaRPr>
          </a:p>
          <a:p>
            <a:pPr algn="just"/>
            <a:r>
              <a:rPr lang="es-MX" sz="1000" dirty="0">
                <a:solidFill>
                  <a:schemeClr val="tx1">
                    <a:lumMod val="65000"/>
                    <a:lumOff val="35000"/>
                  </a:schemeClr>
                </a:solidFill>
                <a:latin typeface="Calibri" panose="020F0502020204030204" pitchFamily="34" charset="0"/>
                <a:ea typeface="Calibri" panose="020F0502020204030204" pitchFamily="34" charset="0"/>
                <a:cs typeface="Calibri" panose="020F0502020204030204" pitchFamily="34" charset="0"/>
              </a:rPr>
              <a:t>**Pregunta original “¿Esta vivienda tiene drenaje o desagüe conectado a …”.</a:t>
            </a:r>
          </a:p>
        </p:txBody>
      </p:sp>
      <p:graphicFrame>
        <p:nvGraphicFramePr>
          <p:cNvPr id="11" name="7 Marcador de contenido">
            <a:extLst>
              <a:ext uri="{FF2B5EF4-FFF2-40B4-BE49-F238E27FC236}">
                <a16:creationId xmlns:a16="http://schemas.microsoft.com/office/drawing/2014/main" id="{FD3BFAD4-097E-AD19-C3F4-021B20D3B8AE}"/>
              </a:ext>
            </a:extLst>
          </p:cNvPr>
          <p:cNvGraphicFramePr>
            <a:graphicFrameLocks/>
          </p:cNvGraphicFramePr>
          <p:nvPr>
            <p:extLst>
              <p:ext uri="{D42A27DB-BD31-4B8C-83A1-F6EECF244321}">
                <p14:modId xmlns:p14="http://schemas.microsoft.com/office/powerpoint/2010/main" val="1103377909"/>
              </p:ext>
            </p:extLst>
          </p:nvPr>
        </p:nvGraphicFramePr>
        <p:xfrm>
          <a:off x="2802426" y="1231344"/>
          <a:ext cx="1579127" cy="4546886"/>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9" name="7 Marcador de contenido">
            <a:extLst>
              <a:ext uri="{FF2B5EF4-FFF2-40B4-BE49-F238E27FC236}">
                <a16:creationId xmlns:a16="http://schemas.microsoft.com/office/drawing/2014/main" id="{A5F64FF8-880F-0E3B-CF38-1131A7C16392}"/>
              </a:ext>
            </a:extLst>
          </p:cNvPr>
          <p:cNvGraphicFramePr>
            <a:graphicFrameLocks/>
          </p:cNvGraphicFramePr>
          <p:nvPr>
            <p:extLst>
              <p:ext uri="{D42A27DB-BD31-4B8C-83A1-F6EECF244321}">
                <p14:modId xmlns:p14="http://schemas.microsoft.com/office/powerpoint/2010/main" val="2310466146"/>
              </p:ext>
            </p:extLst>
          </p:nvPr>
        </p:nvGraphicFramePr>
        <p:xfrm>
          <a:off x="7224729" y="1232026"/>
          <a:ext cx="1643655" cy="4546201"/>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2" name="7 Marcador de contenido">
            <a:extLst>
              <a:ext uri="{FF2B5EF4-FFF2-40B4-BE49-F238E27FC236}">
                <a16:creationId xmlns:a16="http://schemas.microsoft.com/office/drawing/2014/main" id="{C1C001A9-9619-ED42-43E2-DDD3F7AC08C0}"/>
              </a:ext>
            </a:extLst>
          </p:cNvPr>
          <p:cNvGraphicFramePr>
            <a:graphicFrameLocks/>
          </p:cNvGraphicFramePr>
          <p:nvPr>
            <p:extLst>
              <p:ext uri="{D42A27DB-BD31-4B8C-83A1-F6EECF244321}">
                <p14:modId xmlns:p14="http://schemas.microsoft.com/office/powerpoint/2010/main" val="1279770318"/>
              </p:ext>
            </p:extLst>
          </p:nvPr>
        </p:nvGraphicFramePr>
        <p:xfrm>
          <a:off x="5757300" y="1245422"/>
          <a:ext cx="1825604" cy="4532805"/>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3" name="7 Marcador de contenido">
            <a:extLst>
              <a:ext uri="{FF2B5EF4-FFF2-40B4-BE49-F238E27FC236}">
                <a16:creationId xmlns:a16="http://schemas.microsoft.com/office/drawing/2014/main" id="{D11DEA60-E442-96AA-7EC2-1D5171830A10}"/>
              </a:ext>
            </a:extLst>
          </p:cNvPr>
          <p:cNvGraphicFramePr>
            <a:graphicFrameLocks/>
          </p:cNvGraphicFramePr>
          <p:nvPr>
            <p:extLst>
              <p:ext uri="{D42A27DB-BD31-4B8C-83A1-F6EECF244321}">
                <p14:modId xmlns:p14="http://schemas.microsoft.com/office/powerpoint/2010/main" val="1201668141"/>
              </p:ext>
            </p:extLst>
          </p:nvPr>
        </p:nvGraphicFramePr>
        <p:xfrm>
          <a:off x="4280595" y="1231342"/>
          <a:ext cx="1643655" cy="4546886"/>
        </p:xfrm>
        <a:graphic>
          <a:graphicData uri="http://schemas.openxmlformats.org/drawingml/2006/chart">
            <c:chart xmlns:c="http://schemas.openxmlformats.org/drawingml/2006/chart" xmlns:r="http://schemas.openxmlformats.org/officeDocument/2006/relationships" r:id="rId5"/>
          </a:graphicData>
        </a:graphic>
      </p:graphicFrame>
      <p:sp>
        <p:nvSpPr>
          <p:cNvPr id="5" name="CuadroTexto 4">
            <a:extLst>
              <a:ext uri="{FF2B5EF4-FFF2-40B4-BE49-F238E27FC236}">
                <a16:creationId xmlns:a16="http://schemas.microsoft.com/office/drawing/2014/main" id="{2EF580E5-1A5B-13A4-90E1-442D2126C2AC}"/>
              </a:ext>
            </a:extLst>
          </p:cNvPr>
          <p:cNvSpPr txBox="1"/>
          <p:nvPr/>
        </p:nvSpPr>
        <p:spPr>
          <a:xfrm>
            <a:off x="19017" y="6577799"/>
            <a:ext cx="8604899" cy="253916"/>
          </a:xfrm>
          <a:prstGeom prst="rect">
            <a:avLst/>
          </a:prstGeom>
          <a:noFill/>
        </p:spPr>
        <p:txBody>
          <a:bodyPr wrap="square" rtlCol="0" anchor="ctr">
            <a:spAutoFit/>
          </a:bodyPr>
          <a:lstStyle/>
          <a:p>
            <a:r>
              <a:rPr lang="es-MX" sz="1050" b="1" dirty="0">
                <a:solidFill>
                  <a:schemeClr val="tx1">
                    <a:lumMod val="65000"/>
                    <a:lumOff val="35000"/>
                  </a:schemeClr>
                </a:solidFill>
              </a:rPr>
              <a:t>PARAMETRIA; ENCUESTA CDMX / Del 24 de febrero al 14 de agosto de 2024.</a:t>
            </a:r>
          </a:p>
        </p:txBody>
      </p:sp>
    </p:spTree>
    <p:extLst>
      <p:ext uri="{BB962C8B-B14F-4D97-AF65-F5344CB8AC3E}">
        <p14:creationId xmlns:p14="http://schemas.microsoft.com/office/powerpoint/2010/main" val="168496920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a16="http://schemas.microsoft.com/office/drawing/2014/main" id="{C5F9901A-9EC0-923A-57CE-EDCB8CFE2216}"/>
              </a:ext>
            </a:extLst>
          </p:cNvPr>
          <p:cNvSpPr>
            <a:spLocks noGrp="1"/>
          </p:cNvSpPr>
          <p:nvPr>
            <p:ph type="body" sz="quarter" idx="13"/>
          </p:nvPr>
        </p:nvSpPr>
        <p:spPr/>
        <p:txBody>
          <a:bodyPr/>
          <a:lstStyle/>
          <a:p>
            <a:r>
              <a:rPr lang="es-MX" dirty="0"/>
              <a:t>CARACTERÍSTICAS DE LA VIVIENDA</a:t>
            </a:r>
          </a:p>
        </p:txBody>
      </p:sp>
      <p:sp>
        <p:nvSpPr>
          <p:cNvPr id="3" name="Marcador de número de diapositiva 2">
            <a:extLst>
              <a:ext uri="{FF2B5EF4-FFF2-40B4-BE49-F238E27FC236}">
                <a16:creationId xmlns:a16="http://schemas.microsoft.com/office/drawing/2014/main" id="{BAC63D65-F4A5-E9E4-3FF9-F7867D5C7C45}"/>
              </a:ext>
            </a:extLst>
          </p:cNvPr>
          <p:cNvSpPr>
            <a:spLocks noGrp="1"/>
          </p:cNvSpPr>
          <p:nvPr>
            <p:ph type="sldNum" sz="quarter" idx="12"/>
          </p:nvPr>
        </p:nvSpPr>
        <p:spPr/>
        <p:txBody>
          <a:bodyPr/>
          <a:lstStyle/>
          <a:p>
            <a:fld id="{B056FCF3-97EB-4DA5-BF7E-93EC395BEC37}" type="slidenum">
              <a:rPr lang="es-MX" smtClean="0"/>
              <a:pPr/>
              <a:t>23</a:t>
            </a:fld>
            <a:endParaRPr lang="es-MX" dirty="0"/>
          </a:p>
        </p:txBody>
      </p:sp>
      <p:graphicFrame>
        <p:nvGraphicFramePr>
          <p:cNvPr id="8" name="Tabla 7">
            <a:extLst>
              <a:ext uri="{FF2B5EF4-FFF2-40B4-BE49-F238E27FC236}">
                <a16:creationId xmlns:a16="http://schemas.microsoft.com/office/drawing/2014/main" id="{6F4854FE-69B8-C091-233C-217D02753727}"/>
              </a:ext>
            </a:extLst>
          </p:cNvPr>
          <p:cNvGraphicFramePr>
            <a:graphicFrameLocks noGrp="1"/>
          </p:cNvGraphicFramePr>
          <p:nvPr>
            <p:extLst>
              <p:ext uri="{D42A27DB-BD31-4B8C-83A1-F6EECF244321}">
                <p14:modId xmlns:p14="http://schemas.microsoft.com/office/powerpoint/2010/main" val="1779365030"/>
              </p:ext>
            </p:extLst>
          </p:nvPr>
        </p:nvGraphicFramePr>
        <p:xfrm>
          <a:off x="1458000" y="1165688"/>
          <a:ext cx="7092000" cy="4422960"/>
        </p:xfrm>
        <a:graphic>
          <a:graphicData uri="http://schemas.openxmlformats.org/drawingml/2006/table">
            <a:tbl>
              <a:tblPr firstRow="1" bandRow="1">
                <a:tableStyleId>{8799B23B-EC83-4686-B30A-512413B5E67A}</a:tableStyleId>
              </a:tblPr>
              <a:tblGrid>
                <a:gridCol w="2340000">
                  <a:extLst>
                    <a:ext uri="{9D8B030D-6E8A-4147-A177-3AD203B41FA5}">
                      <a16:colId xmlns:a16="http://schemas.microsoft.com/office/drawing/2014/main" val="2113801669"/>
                    </a:ext>
                  </a:extLst>
                </a:gridCol>
                <a:gridCol w="1584000">
                  <a:extLst>
                    <a:ext uri="{9D8B030D-6E8A-4147-A177-3AD203B41FA5}">
                      <a16:colId xmlns:a16="http://schemas.microsoft.com/office/drawing/2014/main" val="1351054386"/>
                    </a:ext>
                  </a:extLst>
                </a:gridCol>
                <a:gridCol w="1584000">
                  <a:extLst>
                    <a:ext uri="{9D8B030D-6E8A-4147-A177-3AD203B41FA5}">
                      <a16:colId xmlns:a16="http://schemas.microsoft.com/office/drawing/2014/main" val="3062135165"/>
                    </a:ext>
                  </a:extLst>
                </a:gridCol>
                <a:gridCol w="1584000">
                  <a:extLst>
                    <a:ext uri="{9D8B030D-6E8A-4147-A177-3AD203B41FA5}">
                      <a16:colId xmlns:a16="http://schemas.microsoft.com/office/drawing/2014/main" val="4249374077"/>
                    </a:ext>
                  </a:extLst>
                </a:gridCol>
              </a:tblGrid>
              <a:tr h="756000">
                <a:tc>
                  <a:txBody>
                    <a:bodyPr/>
                    <a:lstStyle/>
                    <a:p>
                      <a:pPr algn="ctr"/>
                      <a:r>
                        <a:rPr lang="es-MX" sz="1600" kern="1200" dirty="0">
                          <a:solidFill>
                            <a:schemeClr val="tx1">
                              <a:lumMod val="85000"/>
                              <a:lumOff val="15000"/>
                            </a:schemeClr>
                          </a:solidFill>
                          <a:latin typeface="+mn-lt"/>
                          <a:ea typeface="+mj-ea"/>
                          <a:cs typeface="+mj-cs"/>
                        </a:rPr>
                        <a:t>En esta vivienda, ¿de dónde obtienen la luz eléctrica? </a:t>
                      </a:r>
                    </a:p>
                  </a:txBody>
                  <a:tcPr anchor="ctr">
                    <a:noFill/>
                  </a:tcPr>
                </a:tc>
                <a:tc>
                  <a:txBody>
                    <a:bodyPr/>
                    <a:lstStyle/>
                    <a:p>
                      <a:pPr algn="ctr"/>
                      <a:r>
                        <a:rPr lang="es-ES" sz="1800" b="1" dirty="0">
                          <a:solidFill>
                            <a:schemeClr val="bg1"/>
                          </a:solidFill>
                          <a:effectLst/>
                          <a:latin typeface="Calibri" panose="020F0502020204030204" pitchFamily="34" charset="0"/>
                          <a:ea typeface="Calibri" panose="020F0502020204030204" pitchFamily="34" charset="0"/>
                        </a:rPr>
                        <a:t>EBH </a:t>
                      </a:r>
                    </a:p>
                    <a:p>
                      <a:pPr algn="ctr"/>
                      <a:r>
                        <a:rPr lang="es-ES" sz="1800" b="1" dirty="0">
                          <a:solidFill>
                            <a:schemeClr val="bg1"/>
                          </a:solidFill>
                          <a:effectLst/>
                          <a:latin typeface="Calibri" panose="020F0502020204030204" pitchFamily="34" charset="0"/>
                          <a:ea typeface="Calibri" panose="020F0502020204030204" pitchFamily="34" charset="0"/>
                        </a:rPr>
                        <a:t>2024</a:t>
                      </a:r>
                      <a:endParaRPr lang="es-MX" sz="1800" dirty="0">
                        <a:solidFill>
                          <a:schemeClr val="bg1"/>
                        </a:solidFill>
                        <a:effectLst/>
                        <a:latin typeface="Calibri" panose="020F0502020204030204" pitchFamily="34" charset="0"/>
                        <a:ea typeface="Calibri" panose="020F0502020204030204" pitchFamily="34" charset="0"/>
                      </a:endParaRPr>
                    </a:p>
                  </a:txBody>
                  <a:tcPr marL="68580" marR="68580" marT="0" marB="0" anchor="ctr">
                    <a:solidFill>
                      <a:schemeClr val="bg2">
                        <a:lumMod val="10000"/>
                      </a:schemeClr>
                    </a:solidFill>
                  </a:tcPr>
                </a:tc>
                <a:tc>
                  <a:txBody>
                    <a:bodyPr/>
                    <a:lstStyle/>
                    <a:p>
                      <a:pPr algn="ctr"/>
                      <a:r>
                        <a:rPr lang="es-ES" sz="1800" b="1" dirty="0">
                          <a:solidFill>
                            <a:schemeClr val="bg1"/>
                          </a:solidFill>
                          <a:effectLst/>
                          <a:latin typeface="Calibri" panose="020F0502020204030204" pitchFamily="34" charset="0"/>
                          <a:ea typeface="Calibri" panose="020F0502020204030204" pitchFamily="34" charset="0"/>
                        </a:rPr>
                        <a:t>ENCUBOS </a:t>
                      </a:r>
                    </a:p>
                    <a:p>
                      <a:pPr algn="ctr"/>
                      <a:r>
                        <a:rPr lang="es-ES" sz="1800" b="1" dirty="0">
                          <a:solidFill>
                            <a:schemeClr val="bg1"/>
                          </a:solidFill>
                          <a:effectLst/>
                          <a:latin typeface="Calibri" panose="020F0502020204030204" pitchFamily="34" charset="0"/>
                          <a:ea typeface="Calibri" panose="020F0502020204030204" pitchFamily="34" charset="0"/>
                        </a:rPr>
                        <a:t>2019</a:t>
                      </a:r>
                      <a:endParaRPr lang="es-MX" sz="1800" dirty="0">
                        <a:solidFill>
                          <a:schemeClr val="bg1"/>
                        </a:solidFill>
                        <a:effectLst/>
                        <a:latin typeface="Calibri" panose="020F0502020204030204" pitchFamily="34" charset="0"/>
                        <a:ea typeface="Calibri" panose="020F0502020204030204" pitchFamily="34" charset="0"/>
                      </a:endParaRPr>
                    </a:p>
                  </a:txBody>
                  <a:tcPr marL="68580" marR="68580" marT="0" marB="0" anchor="ctr">
                    <a:solidFill>
                      <a:schemeClr val="bg2">
                        <a:lumMod val="10000"/>
                      </a:schemeClr>
                    </a:solidFill>
                  </a:tcPr>
                </a:tc>
                <a:tc>
                  <a:txBody>
                    <a:bodyPr/>
                    <a:lstStyle/>
                    <a:p>
                      <a:pPr marL="0" algn="ctr" defTabSz="914400" rtl="0" eaLnBrk="1" latinLnBrk="0" hangingPunct="1"/>
                      <a:r>
                        <a:rPr lang="es-ES" sz="1800" b="1" kern="1200" dirty="0">
                          <a:solidFill>
                            <a:schemeClr val="bg1"/>
                          </a:solidFill>
                          <a:effectLst/>
                          <a:latin typeface="Calibri" panose="020F0502020204030204" pitchFamily="34" charset="0"/>
                          <a:ea typeface="Calibri" panose="020F0502020204030204" pitchFamily="34" charset="0"/>
                          <a:cs typeface="+mn-cs"/>
                        </a:rPr>
                        <a:t>ENCASB </a:t>
                      </a:r>
                    </a:p>
                    <a:p>
                      <a:pPr marL="0" algn="ctr" defTabSz="914400" rtl="0" eaLnBrk="1" latinLnBrk="0" hangingPunct="1"/>
                      <a:r>
                        <a:rPr lang="es-ES" sz="1800" b="1" kern="1200" dirty="0">
                          <a:solidFill>
                            <a:schemeClr val="bg1"/>
                          </a:solidFill>
                          <a:effectLst/>
                          <a:latin typeface="Calibri" panose="020F0502020204030204" pitchFamily="34" charset="0"/>
                          <a:ea typeface="Calibri" panose="020F0502020204030204" pitchFamily="34" charset="0"/>
                          <a:cs typeface="+mn-cs"/>
                        </a:rPr>
                        <a:t>2011*</a:t>
                      </a:r>
                      <a:endParaRPr lang="es-MX" sz="1800" b="1" kern="1200" dirty="0">
                        <a:solidFill>
                          <a:schemeClr val="bg1"/>
                        </a:solidFill>
                        <a:effectLst/>
                        <a:latin typeface="Calibri" panose="020F0502020204030204" pitchFamily="34" charset="0"/>
                        <a:ea typeface="Calibri" panose="020F0502020204030204" pitchFamily="34" charset="0"/>
                        <a:cs typeface="+mn-cs"/>
                      </a:endParaRPr>
                    </a:p>
                  </a:txBody>
                  <a:tcPr marL="68580" marR="68580" marT="0" marB="0" anchor="ctr">
                    <a:solidFill>
                      <a:schemeClr val="bg2">
                        <a:lumMod val="10000"/>
                      </a:schemeClr>
                    </a:solidFill>
                  </a:tcPr>
                </a:tc>
                <a:extLst>
                  <a:ext uri="{0D108BD9-81ED-4DB2-BD59-A6C34878D82A}">
                    <a16:rowId xmlns:a16="http://schemas.microsoft.com/office/drawing/2014/main" val="2464424806"/>
                  </a:ext>
                </a:extLst>
              </a:tr>
              <a:tr h="720000">
                <a:tc>
                  <a:txBody>
                    <a:bodyPr/>
                    <a:lstStyle/>
                    <a:p>
                      <a:pPr algn="ctr" fontAlgn="b"/>
                      <a:r>
                        <a:rPr lang="es-MX" sz="1550" b="1" kern="1200"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del servicio público</a:t>
                      </a:r>
                    </a:p>
                  </a:txBody>
                  <a:tcPr marL="9525" marR="9525" marT="9525" marB="0" anchor="ctr">
                    <a:solidFill>
                      <a:schemeClr val="bg2">
                        <a:lumMod val="10000"/>
                      </a:schemeClr>
                    </a:solidFill>
                  </a:tcPr>
                </a:tc>
                <a:tc>
                  <a:txBody>
                    <a:bodyPr/>
                    <a:lstStyle/>
                    <a:p>
                      <a:endParaRPr lang="es-MX" dirty="0"/>
                    </a:p>
                  </a:txBody>
                  <a:tcPr/>
                </a:tc>
                <a:tc>
                  <a:txBody>
                    <a:bodyPr/>
                    <a:lstStyle/>
                    <a:p>
                      <a:endParaRPr lang="es-MX" dirty="0"/>
                    </a:p>
                  </a:txBody>
                  <a:tcPr/>
                </a:tc>
                <a:tc>
                  <a:txBody>
                    <a:bodyPr/>
                    <a:lstStyle/>
                    <a:p>
                      <a:endParaRPr lang="es-MX" dirty="0"/>
                    </a:p>
                  </a:txBody>
                  <a:tcPr/>
                </a:tc>
                <a:extLst>
                  <a:ext uri="{0D108BD9-81ED-4DB2-BD59-A6C34878D82A}">
                    <a16:rowId xmlns:a16="http://schemas.microsoft.com/office/drawing/2014/main" val="1810970986"/>
                  </a:ext>
                </a:extLst>
              </a:tr>
              <a:tr h="720000">
                <a:tc>
                  <a:txBody>
                    <a:bodyPr/>
                    <a:lstStyle/>
                    <a:p>
                      <a:pPr algn="ctr" fontAlgn="b"/>
                      <a:r>
                        <a:rPr lang="es-MX" sz="1550" b="1" kern="1200"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de una planta particular</a:t>
                      </a:r>
                    </a:p>
                  </a:txBody>
                  <a:tcPr marL="9525" marR="9525" marT="9525" marB="0" anchor="ctr">
                    <a:solidFill>
                      <a:schemeClr val="bg2">
                        <a:lumMod val="10000"/>
                      </a:schemeClr>
                    </a:solidFill>
                  </a:tcPr>
                </a:tc>
                <a:tc>
                  <a:txBody>
                    <a:bodyPr/>
                    <a:lstStyle/>
                    <a:p>
                      <a:endParaRPr lang="es-MX" dirty="0"/>
                    </a:p>
                  </a:txBody>
                  <a:tcPr/>
                </a:tc>
                <a:tc>
                  <a:txBody>
                    <a:bodyPr/>
                    <a:lstStyle/>
                    <a:p>
                      <a:endParaRPr lang="es-MX" dirty="0"/>
                    </a:p>
                  </a:txBody>
                  <a:tcPr/>
                </a:tc>
                <a:tc>
                  <a:txBody>
                    <a:bodyPr/>
                    <a:lstStyle/>
                    <a:p>
                      <a:endParaRPr lang="es-MX" dirty="0"/>
                    </a:p>
                  </a:txBody>
                  <a:tcPr/>
                </a:tc>
                <a:extLst>
                  <a:ext uri="{0D108BD9-81ED-4DB2-BD59-A6C34878D82A}">
                    <a16:rowId xmlns:a16="http://schemas.microsoft.com/office/drawing/2014/main" val="765615005"/>
                  </a:ext>
                </a:extLst>
              </a:tr>
              <a:tr h="720000">
                <a:tc>
                  <a:txBody>
                    <a:bodyPr/>
                    <a:lstStyle/>
                    <a:p>
                      <a:pPr algn="ctr" fontAlgn="b"/>
                      <a:r>
                        <a:rPr lang="pt-BR" sz="1550" b="1" kern="1200"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 de </a:t>
                      </a:r>
                      <a:r>
                        <a:rPr lang="pt-BR" sz="1550" b="1" kern="1200" dirty="0" err="1">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panel</a:t>
                      </a:r>
                      <a:r>
                        <a:rPr lang="pt-BR" sz="1550" b="1" kern="1200"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 solar</a:t>
                      </a:r>
                    </a:p>
                  </a:txBody>
                  <a:tcPr marL="9525" marR="9525" marT="9525" marB="0" anchor="ctr">
                    <a:solidFill>
                      <a:schemeClr val="bg2">
                        <a:lumMod val="10000"/>
                      </a:schemeClr>
                    </a:solidFill>
                  </a:tcPr>
                </a:tc>
                <a:tc>
                  <a:txBody>
                    <a:bodyPr/>
                    <a:lstStyle/>
                    <a:p>
                      <a:endParaRPr lang="es-MX" dirty="0"/>
                    </a:p>
                  </a:txBody>
                  <a:tcPr/>
                </a:tc>
                <a:tc>
                  <a:txBody>
                    <a:bodyPr/>
                    <a:lstStyle/>
                    <a:p>
                      <a:endParaRPr lang="es-MX" dirty="0"/>
                    </a:p>
                  </a:txBody>
                  <a:tcPr/>
                </a:tc>
                <a:tc>
                  <a:txBody>
                    <a:bodyPr/>
                    <a:lstStyle/>
                    <a:p>
                      <a:endParaRPr lang="es-MX" dirty="0"/>
                    </a:p>
                  </a:txBody>
                  <a:tcPr>
                    <a:solidFill>
                      <a:schemeClr val="tx1"/>
                    </a:solidFill>
                  </a:tcPr>
                </a:tc>
                <a:extLst>
                  <a:ext uri="{0D108BD9-81ED-4DB2-BD59-A6C34878D82A}">
                    <a16:rowId xmlns:a16="http://schemas.microsoft.com/office/drawing/2014/main" val="3381968886"/>
                  </a:ext>
                </a:extLst>
              </a:tr>
              <a:tr h="720000">
                <a:tc>
                  <a:txBody>
                    <a:bodyPr/>
                    <a:lstStyle/>
                    <a:p>
                      <a:pPr algn="ctr" fontAlgn="b"/>
                      <a:r>
                        <a:rPr lang="pt-BR" sz="1550" b="1" kern="1200"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No </a:t>
                      </a:r>
                      <a:r>
                        <a:rPr lang="pt-BR" sz="1550" b="1" kern="1200" dirty="0" err="1">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tiene</a:t>
                      </a:r>
                      <a:r>
                        <a:rPr lang="pt-BR" sz="1550" b="1" kern="1200"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 luz eléctrica</a:t>
                      </a:r>
                    </a:p>
                  </a:txBody>
                  <a:tcPr marL="9525" marR="9525" marT="9525" marB="0" anchor="ctr">
                    <a:solidFill>
                      <a:schemeClr val="bg2">
                        <a:lumMod val="10000"/>
                      </a:schemeClr>
                    </a:solidFill>
                  </a:tcPr>
                </a:tc>
                <a:tc>
                  <a:txBody>
                    <a:bodyPr/>
                    <a:lstStyle/>
                    <a:p>
                      <a:endParaRPr lang="es-MX" dirty="0"/>
                    </a:p>
                  </a:txBody>
                  <a:tcPr/>
                </a:tc>
                <a:tc>
                  <a:txBody>
                    <a:bodyPr/>
                    <a:lstStyle/>
                    <a:p>
                      <a:endParaRPr lang="es-MX" dirty="0"/>
                    </a:p>
                  </a:txBody>
                  <a:tcPr>
                    <a:solidFill>
                      <a:schemeClr val="bg1">
                        <a:lumMod val="95000"/>
                      </a:schemeClr>
                    </a:solidFill>
                  </a:tcPr>
                </a:tc>
                <a:tc>
                  <a:txBody>
                    <a:bodyPr/>
                    <a:lstStyle/>
                    <a:p>
                      <a:endParaRPr lang="es-MX" dirty="0"/>
                    </a:p>
                  </a:txBody>
                  <a:tcPr>
                    <a:noFill/>
                  </a:tcPr>
                </a:tc>
                <a:extLst>
                  <a:ext uri="{0D108BD9-81ED-4DB2-BD59-A6C34878D82A}">
                    <a16:rowId xmlns:a16="http://schemas.microsoft.com/office/drawing/2014/main" val="3391485622"/>
                  </a:ext>
                </a:extLst>
              </a:tr>
              <a:tr h="720000">
                <a:tc>
                  <a:txBody>
                    <a:bodyPr/>
                    <a:lstStyle/>
                    <a:p>
                      <a:pPr algn="ctr" fontAlgn="b"/>
                      <a:r>
                        <a:rPr lang="es-MX" sz="1550" b="1" kern="1200"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Otra, ¿cuál? </a:t>
                      </a:r>
                    </a:p>
                  </a:txBody>
                  <a:tcPr marL="9525" marR="9525" marT="9525" marB="0" anchor="ctr">
                    <a:solidFill>
                      <a:schemeClr val="bg2">
                        <a:lumMod val="10000"/>
                      </a:schemeClr>
                    </a:solidFill>
                  </a:tcPr>
                </a:tc>
                <a:tc>
                  <a:txBody>
                    <a:bodyPr/>
                    <a:lstStyle/>
                    <a:p>
                      <a:endParaRPr lang="es-MX" dirty="0"/>
                    </a:p>
                  </a:txBody>
                  <a:tcPr/>
                </a:tc>
                <a:tc>
                  <a:txBody>
                    <a:bodyPr/>
                    <a:lstStyle/>
                    <a:p>
                      <a:endParaRPr lang="es-MX" dirty="0"/>
                    </a:p>
                  </a:txBody>
                  <a:tcPr>
                    <a:solidFill>
                      <a:schemeClr val="accent3">
                        <a:lumMod val="20000"/>
                        <a:lumOff val="80000"/>
                      </a:schemeClr>
                    </a:solidFill>
                  </a:tcPr>
                </a:tc>
                <a:tc>
                  <a:txBody>
                    <a:bodyPr/>
                    <a:lstStyle/>
                    <a:p>
                      <a:endParaRPr lang="es-MX" dirty="0"/>
                    </a:p>
                  </a:txBody>
                  <a:tcPr/>
                </a:tc>
                <a:extLst>
                  <a:ext uri="{0D108BD9-81ED-4DB2-BD59-A6C34878D82A}">
                    <a16:rowId xmlns:a16="http://schemas.microsoft.com/office/drawing/2014/main" val="3586493779"/>
                  </a:ext>
                </a:extLst>
              </a:tr>
            </a:tbl>
          </a:graphicData>
        </a:graphic>
      </p:graphicFrame>
      <p:sp>
        <p:nvSpPr>
          <p:cNvPr id="10" name="CuadroTexto 9">
            <a:extLst>
              <a:ext uri="{FF2B5EF4-FFF2-40B4-BE49-F238E27FC236}">
                <a16:creationId xmlns:a16="http://schemas.microsoft.com/office/drawing/2014/main" id="{2F37ECD5-1A00-2983-B877-80A6E3ED03AC}"/>
              </a:ext>
            </a:extLst>
          </p:cNvPr>
          <p:cNvSpPr txBox="1"/>
          <p:nvPr/>
        </p:nvSpPr>
        <p:spPr>
          <a:xfrm>
            <a:off x="864778" y="5837002"/>
            <a:ext cx="7096050" cy="400110"/>
          </a:xfrm>
          <a:prstGeom prst="rect">
            <a:avLst/>
          </a:prstGeom>
          <a:noFill/>
        </p:spPr>
        <p:txBody>
          <a:bodyPr wrap="square">
            <a:spAutoFit/>
          </a:bodyPr>
          <a:lstStyle/>
          <a:p>
            <a:pPr algn="just"/>
            <a:r>
              <a:rPr lang="es-ES" sz="1000" dirty="0">
                <a:solidFill>
                  <a:schemeClr val="tx1">
                    <a:lumMod val="65000"/>
                    <a:lumOff val="35000"/>
                  </a:schemeClr>
                </a:solidFill>
                <a:latin typeface="Calibri" panose="020F0502020204030204" pitchFamily="34" charset="0"/>
                <a:ea typeface="Calibri" panose="020F0502020204030204" pitchFamily="34" charset="0"/>
                <a:cs typeface="Calibri" panose="020F0502020204030204" pitchFamily="34" charset="0"/>
              </a:rPr>
              <a:t>Los cuadros negros son opciones de respuesta no incluidas en las preguntas</a:t>
            </a:r>
            <a:endParaRPr lang="es-MX" sz="1000" dirty="0">
              <a:solidFill>
                <a:schemeClr val="tx1">
                  <a:lumMod val="65000"/>
                  <a:lumOff val="35000"/>
                </a:schemeClr>
              </a:solidFill>
              <a:effectLst/>
              <a:latin typeface="Calibri" panose="020F0502020204030204" pitchFamily="34" charset="0"/>
              <a:ea typeface="Calibri" panose="020F0502020204030204" pitchFamily="34" charset="0"/>
              <a:cs typeface="Calibri" panose="020F0502020204030204" pitchFamily="34" charset="0"/>
            </a:endParaRPr>
          </a:p>
          <a:p>
            <a:pPr algn="just"/>
            <a:r>
              <a:rPr lang="es-MX" sz="1000" dirty="0">
                <a:solidFill>
                  <a:schemeClr val="tx1">
                    <a:lumMod val="65000"/>
                    <a:lumOff val="35000"/>
                  </a:schemeClr>
                </a:solidFill>
                <a:effectLst/>
                <a:latin typeface="Calibri" panose="020F0502020204030204" pitchFamily="34" charset="0"/>
                <a:ea typeface="Calibri" panose="020F0502020204030204" pitchFamily="34" charset="0"/>
                <a:cs typeface="Calibri" panose="020F0502020204030204" pitchFamily="34" charset="0"/>
              </a:rPr>
              <a:t>* Suma 100% con la respuesta NC </a:t>
            </a:r>
          </a:p>
        </p:txBody>
      </p:sp>
      <p:graphicFrame>
        <p:nvGraphicFramePr>
          <p:cNvPr id="11" name="7 Marcador de contenido">
            <a:extLst>
              <a:ext uri="{FF2B5EF4-FFF2-40B4-BE49-F238E27FC236}">
                <a16:creationId xmlns:a16="http://schemas.microsoft.com/office/drawing/2014/main" id="{FD3BFAD4-097E-AD19-C3F4-021B20D3B8AE}"/>
              </a:ext>
            </a:extLst>
          </p:cNvPr>
          <p:cNvGraphicFramePr>
            <a:graphicFrameLocks/>
          </p:cNvGraphicFramePr>
          <p:nvPr>
            <p:extLst>
              <p:ext uri="{D42A27DB-BD31-4B8C-83A1-F6EECF244321}">
                <p14:modId xmlns:p14="http://schemas.microsoft.com/office/powerpoint/2010/main" val="2795420353"/>
              </p:ext>
            </p:extLst>
          </p:nvPr>
        </p:nvGraphicFramePr>
        <p:xfrm>
          <a:off x="3702025" y="1911500"/>
          <a:ext cx="1729307" cy="3812115"/>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9" name="7 Marcador de contenido">
            <a:extLst>
              <a:ext uri="{FF2B5EF4-FFF2-40B4-BE49-F238E27FC236}">
                <a16:creationId xmlns:a16="http://schemas.microsoft.com/office/drawing/2014/main" id="{703127A2-C948-16D2-6C58-F75153BC8357}"/>
              </a:ext>
            </a:extLst>
          </p:cNvPr>
          <p:cNvGraphicFramePr>
            <a:graphicFrameLocks/>
          </p:cNvGraphicFramePr>
          <p:nvPr>
            <p:extLst>
              <p:ext uri="{D42A27DB-BD31-4B8C-83A1-F6EECF244321}">
                <p14:modId xmlns:p14="http://schemas.microsoft.com/office/powerpoint/2010/main" val="3381275206"/>
              </p:ext>
            </p:extLst>
          </p:nvPr>
        </p:nvGraphicFramePr>
        <p:xfrm>
          <a:off x="5304058" y="1923985"/>
          <a:ext cx="1729307" cy="3812115"/>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2" name="7 Marcador de contenido">
            <a:extLst>
              <a:ext uri="{FF2B5EF4-FFF2-40B4-BE49-F238E27FC236}">
                <a16:creationId xmlns:a16="http://schemas.microsoft.com/office/drawing/2014/main" id="{2608AA40-D94B-2D5D-A476-18A6FF3F6003}"/>
              </a:ext>
            </a:extLst>
          </p:cNvPr>
          <p:cNvGraphicFramePr>
            <a:graphicFrameLocks/>
          </p:cNvGraphicFramePr>
          <p:nvPr>
            <p:extLst>
              <p:ext uri="{D42A27DB-BD31-4B8C-83A1-F6EECF244321}">
                <p14:modId xmlns:p14="http://schemas.microsoft.com/office/powerpoint/2010/main" val="1488310748"/>
              </p:ext>
            </p:extLst>
          </p:nvPr>
        </p:nvGraphicFramePr>
        <p:xfrm>
          <a:off x="6894609" y="1911501"/>
          <a:ext cx="1729307" cy="3812114"/>
        </p:xfrm>
        <a:graphic>
          <a:graphicData uri="http://schemas.openxmlformats.org/drawingml/2006/chart">
            <c:chart xmlns:c="http://schemas.openxmlformats.org/drawingml/2006/chart" xmlns:r="http://schemas.openxmlformats.org/officeDocument/2006/relationships" r:id="rId4"/>
          </a:graphicData>
        </a:graphic>
      </p:graphicFrame>
      <p:sp>
        <p:nvSpPr>
          <p:cNvPr id="6" name="CuadroTexto 5">
            <a:extLst>
              <a:ext uri="{FF2B5EF4-FFF2-40B4-BE49-F238E27FC236}">
                <a16:creationId xmlns:a16="http://schemas.microsoft.com/office/drawing/2014/main" id="{27F2C688-7731-53F3-AE3F-DC29A31A24CF}"/>
              </a:ext>
            </a:extLst>
          </p:cNvPr>
          <p:cNvSpPr txBox="1"/>
          <p:nvPr/>
        </p:nvSpPr>
        <p:spPr>
          <a:xfrm>
            <a:off x="19017" y="6577799"/>
            <a:ext cx="8604899" cy="253916"/>
          </a:xfrm>
          <a:prstGeom prst="rect">
            <a:avLst/>
          </a:prstGeom>
          <a:noFill/>
        </p:spPr>
        <p:txBody>
          <a:bodyPr wrap="square" rtlCol="0" anchor="ctr">
            <a:spAutoFit/>
          </a:bodyPr>
          <a:lstStyle/>
          <a:p>
            <a:r>
              <a:rPr lang="es-MX" sz="1050" b="1" dirty="0">
                <a:solidFill>
                  <a:schemeClr val="tx1">
                    <a:lumMod val="65000"/>
                    <a:lumOff val="35000"/>
                  </a:schemeClr>
                </a:solidFill>
              </a:rPr>
              <a:t>PARAMETRIA; ENCUESTA CDMX / Del 24 de febrero al 14 de agosto de 2024.</a:t>
            </a:r>
          </a:p>
        </p:txBody>
      </p:sp>
    </p:spTree>
    <p:extLst>
      <p:ext uri="{BB962C8B-B14F-4D97-AF65-F5344CB8AC3E}">
        <p14:creationId xmlns:p14="http://schemas.microsoft.com/office/powerpoint/2010/main" val="149818234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a16="http://schemas.microsoft.com/office/drawing/2014/main" id="{C5F9901A-9EC0-923A-57CE-EDCB8CFE2216}"/>
              </a:ext>
            </a:extLst>
          </p:cNvPr>
          <p:cNvSpPr>
            <a:spLocks noGrp="1"/>
          </p:cNvSpPr>
          <p:nvPr>
            <p:ph type="body" sz="quarter" idx="13"/>
          </p:nvPr>
        </p:nvSpPr>
        <p:spPr/>
        <p:txBody>
          <a:bodyPr/>
          <a:lstStyle/>
          <a:p>
            <a:r>
              <a:rPr lang="es-MX" dirty="0"/>
              <a:t>CARACTERÍSTICAS DE LA VIVIENDA</a:t>
            </a:r>
          </a:p>
        </p:txBody>
      </p:sp>
      <p:sp>
        <p:nvSpPr>
          <p:cNvPr id="3" name="Marcador de número de diapositiva 2">
            <a:extLst>
              <a:ext uri="{FF2B5EF4-FFF2-40B4-BE49-F238E27FC236}">
                <a16:creationId xmlns:a16="http://schemas.microsoft.com/office/drawing/2014/main" id="{BAC63D65-F4A5-E9E4-3FF9-F7867D5C7C45}"/>
              </a:ext>
            </a:extLst>
          </p:cNvPr>
          <p:cNvSpPr>
            <a:spLocks noGrp="1"/>
          </p:cNvSpPr>
          <p:nvPr>
            <p:ph type="sldNum" sz="quarter" idx="12"/>
          </p:nvPr>
        </p:nvSpPr>
        <p:spPr/>
        <p:txBody>
          <a:bodyPr/>
          <a:lstStyle/>
          <a:p>
            <a:fld id="{B056FCF3-97EB-4DA5-BF7E-93EC395BEC37}" type="slidenum">
              <a:rPr lang="es-MX" smtClean="0"/>
              <a:pPr/>
              <a:t>24</a:t>
            </a:fld>
            <a:endParaRPr lang="es-MX" dirty="0"/>
          </a:p>
        </p:txBody>
      </p:sp>
      <p:graphicFrame>
        <p:nvGraphicFramePr>
          <p:cNvPr id="8" name="Tabla 7">
            <a:extLst>
              <a:ext uri="{FF2B5EF4-FFF2-40B4-BE49-F238E27FC236}">
                <a16:creationId xmlns:a16="http://schemas.microsoft.com/office/drawing/2014/main" id="{6F4854FE-69B8-C091-233C-217D02753727}"/>
              </a:ext>
            </a:extLst>
          </p:cNvPr>
          <p:cNvGraphicFramePr>
            <a:graphicFrameLocks noGrp="1"/>
          </p:cNvGraphicFramePr>
          <p:nvPr>
            <p:extLst>
              <p:ext uri="{D42A27DB-BD31-4B8C-83A1-F6EECF244321}">
                <p14:modId xmlns:p14="http://schemas.microsoft.com/office/powerpoint/2010/main" val="1473858445"/>
              </p:ext>
            </p:extLst>
          </p:nvPr>
        </p:nvGraphicFramePr>
        <p:xfrm>
          <a:off x="1440000" y="1068427"/>
          <a:ext cx="6264000" cy="4716000"/>
        </p:xfrm>
        <a:graphic>
          <a:graphicData uri="http://schemas.openxmlformats.org/drawingml/2006/table">
            <a:tbl>
              <a:tblPr firstRow="1" bandRow="1">
                <a:tableStyleId>{8799B23B-EC83-4686-B30A-512413B5E67A}</a:tableStyleId>
              </a:tblPr>
              <a:tblGrid>
                <a:gridCol w="2052000">
                  <a:extLst>
                    <a:ext uri="{9D8B030D-6E8A-4147-A177-3AD203B41FA5}">
                      <a16:colId xmlns:a16="http://schemas.microsoft.com/office/drawing/2014/main" val="2113801669"/>
                    </a:ext>
                  </a:extLst>
                </a:gridCol>
                <a:gridCol w="1404000">
                  <a:extLst>
                    <a:ext uri="{9D8B030D-6E8A-4147-A177-3AD203B41FA5}">
                      <a16:colId xmlns:a16="http://schemas.microsoft.com/office/drawing/2014/main" val="1351054386"/>
                    </a:ext>
                  </a:extLst>
                </a:gridCol>
                <a:gridCol w="1404000">
                  <a:extLst>
                    <a:ext uri="{9D8B030D-6E8A-4147-A177-3AD203B41FA5}">
                      <a16:colId xmlns:a16="http://schemas.microsoft.com/office/drawing/2014/main" val="3062135165"/>
                    </a:ext>
                  </a:extLst>
                </a:gridCol>
                <a:gridCol w="1404000">
                  <a:extLst>
                    <a:ext uri="{9D8B030D-6E8A-4147-A177-3AD203B41FA5}">
                      <a16:colId xmlns:a16="http://schemas.microsoft.com/office/drawing/2014/main" val="4249374077"/>
                    </a:ext>
                  </a:extLst>
                </a:gridCol>
              </a:tblGrid>
              <a:tr h="756000">
                <a:tc>
                  <a:txBody>
                    <a:bodyPr/>
                    <a:lstStyle/>
                    <a:p>
                      <a:pPr algn="ctr"/>
                      <a:r>
                        <a:rPr lang="es-MX" sz="1700" kern="1200" dirty="0">
                          <a:solidFill>
                            <a:schemeClr val="tx1">
                              <a:lumMod val="85000"/>
                              <a:lumOff val="15000"/>
                            </a:schemeClr>
                          </a:solidFill>
                          <a:latin typeface="+mn-lt"/>
                          <a:ea typeface="+mj-ea"/>
                          <a:cs typeface="+mj-cs"/>
                        </a:rPr>
                        <a:t>¿Cuántos focos tiene esta vivienda?</a:t>
                      </a:r>
                    </a:p>
                  </a:txBody>
                  <a:tcPr anchor="ctr">
                    <a:noFill/>
                  </a:tcPr>
                </a:tc>
                <a:tc>
                  <a:txBody>
                    <a:bodyPr/>
                    <a:lstStyle/>
                    <a:p>
                      <a:pPr algn="ctr"/>
                      <a:r>
                        <a:rPr lang="es-ES" sz="1800" b="1" dirty="0">
                          <a:solidFill>
                            <a:schemeClr val="bg1"/>
                          </a:solidFill>
                          <a:effectLst/>
                          <a:latin typeface="Calibri" panose="020F0502020204030204" pitchFamily="34" charset="0"/>
                          <a:ea typeface="Calibri" panose="020F0502020204030204" pitchFamily="34" charset="0"/>
                        </a:rPr>
                        <a:t>EBH </a:t>
                      </a:r>
                    </a:p>
                    <a:p>
                      <a:pPr algn="ctr"/>
                      <a:r>
                        <a:rPr lang="es-ES" sz="1800" b="1" dirty="0">
                          <a:solidFill>
                            <a:schemeClr val="bg1"/>
                          </a:solidFill>
                          <a:effectLst/>
                          <a:latin typeface="Calibri" panose="020F0502020204030204" pitchFamily="34" charset="0"/>
                          <a:ea typeface="Calibri" panose="020F0502020204030204" pitchFamily="34" charset="0"/>
                        </a:rPr>
                        <a:t>2024</a:t>
                      </a:r>
                      <a:endParaRPr lang="es-MX" sz="1800" dirty="0">
                        <a:solidFill>
                          <a:schemeClr val="bg1"/>
                        </a:solidFill>
                        <a:effectLst/>
                        <a:latin typeface="Calibri" panose="020F0502020204030204" pitchFamily="34" charset="0"/>
                        <a:ea typeface="Calibri" panose="020F0502020204030204" pitchFamily="34" charset="0"/>
                      </a:endParaRPr>
                    </a:p>
                  </a:txBody>
                  <a:tcPr marL="68580" marR="68580" marT="0" marB="0" anchor="ctr">
                    <a:solidFill>
                      <a:schemeClr val="bg2">
                        <a:lumMod val="10000"/>
                      </a:schemeClr>
                    </a:solidFill>
                  </a:tcPr>
                </a:tc>
                <a:tc>
                  <a:txBody>
                    <a:bodyPr/>
                    <a:lstStyle/>
                    <a:p>
                      <a:pPr algn="ctr"/>
                      <a:r>
                        <a:rPr lang="es-ES" sz="1800" b="1" dirty="0">
                          <a:solidFill>
                            <a:schemeClr val="bg1"/>
                          </a:solidFill>
                          <a:effectLst/>
                          <a:latin typeface="Calibri" panose="020F0502020204030204" pitchFamily="34" charset="0"/>
                          <a:ea typeface="Calibri" panose="020F0502020204030204" pitchFamily="34" charset="0"/>
                        </a:rPr>
                        <a:t>ENCUBOS 2019</a:t>
                      </a:r>
                      <a:endParaRPr lang="es-MX" sz="1800" dirty="0">
                        <a:solidFill>
                          <a:schemeClr val="bg1"/>
                        </a:solidFill>
                        <a:effectLst/>
                        <a:latin typeface="Calibri" panose="020F0502020204030204" pitchFamily="34" charset="0"/>
                        <a:ea typeface="Calibri" panose="020F0502020204030204" pitchFamily="34" charset="0"/>
                      </a:endParaRPr>
                    </a:p>
                  </a:txBody>
                  <a:tcPr marL="68580" marR="68580" marT="0" marB="0" anchor="ctr">
                    <a:solidFill>
                      <a:schemeClr val="bg2">
                        <a:lumMod val="10000"/>
                      </a:schemeClr>
                    </a:solidFill>
                  </a:tcPr>
                </a:tc>
                <a:tc>
                  <a:txBody>
                    <a:bodyPr/>
                    <a:lstStyle/>
                    <a:p>
                      <a:pPr marL="0" algn="ctr" defTabSz="914400" rtl="0" eaLnBrk="1" latinLnBrk="0" hangingPunct="1"/>
                      <a:r>
                        <a:rPr lang="es-ES" sz="1800" b="1" kern="1200" dirty="0">
                          <a:solidFill>
                            <a:schemeClr val="bg1"/>
                          </a:solidFill>
                          <a:effectLst/>
                          <a:latin typeface="Calibri" panose="020F0502020204030204" pitchFamily="34" charset="0"/>
                          <a:ea typeface="Calibri" panose="020F0502020204030204" pitchFamily="34" charset="0"/>
                          <a:cs typeface="+mn-cs"/>
                        </a:rPr>
                        <a:t>ENCASB </a:t>
                      </a:r>
                    </a:p>
                    <a:p>
                      <a:pPr marL="0" algn="ctr" defTabSz="914400" rtl="0" eaLnBrk="1" latinLnBrk="0" hangingPunct="1"/>
                      <a:r>
                        <a:rPr lang="es-ES" sz="1800" b="1" kern="1200" dirty="0">
                          <a:solidFill>
                            <a:schemeClr val="bg1"/>
                          </a:solidFill>
                          <a:effectLst/>
                          <a:latin typeface="Calibri" panose="020F0502020204030204" pitchFamily="34" charset="0"/>
                          <a:ea typeface="Calibri" panose="020F0502020204030204" pitchFamily="34" charset="0"/>
                          <a:cs typeface="+mn-cs"/>
                        </a:rPr>
                        <a:t>2011</a:t>
                      </a:r>
                      <a:endParaRPr lang="es-MX" sz="1800" b="1" kern="1200" dirty="0">
                        <a:solidFill>
                          <a:schemeClr val="bg1"/>
                        </a:solidFill>
                        <a:effectLst/>
                        <a:latin typeface="Calibri" panose="020F0502020204030204" pitchFamily="34" charset="0"/>
                        <a:ea typeface="Calibri" panose="020F0502020204030204" pitchFamily="34" charset="0"/>
                        <a:cs typeface="+mn-cs"/>
                      </a:endParaRPr>
                    </a:p>
                  </a:txBody>
                  <a:tcPr marL="68580" marR="68580" marT="0" marB="0" anchor="ctr">
                    <a:solidFill>
                      <a:schemeClr val="bg2">
                        <a:lumMod val="10000"/>
                      </a:schemeClr>
                    </a:solidFill>
                  </a:tcPr>
                </a:tc>
                <a:extLst>
                  <a:ext uri="{0D108BD9-81ED-4DB2-BD59-A6C34878D82A}">
                    <a16:rowId xmlns:a16="http://schemas.microsoft.com/office/drawing/2014/main" val="2464424806"/>
                  </a:ext>
                </a:extLst>
              </a:tr>
              <a:tr h="792000">
                <a:tc>
                  <a:txBody>
                    <a:bodyPr/>
                    <a:lstStyle/>
                    <a:p>
                      <a:pPr algn="ctr" fontAlgn="b"/>
                      <a:r>
                        <a:rPr lang="es-MX" sz="1600" b="1" kern="1200"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Ninguno </a:t>
                      </a:r>
                    </a:p>
                  </a:txBody>
                  <a:tcPr marL="9525" marR="9525" marT="9525" marB="0" anchor="ctr">
                    <a:solidFill>
                      <a:schemeClr val="bg2">
                        <a:lumMod val="10000"/>
                      </a:schemeClr>
                    </a:solidFill>
                  </a:tcPr>
                </a:tc>
                <a:tc>
                  <a:txBody>
                    <a:bodyPr/>
                    <a:lstStyle/>
                    <a:p>
                      <a:endParaRPr lang="es-MX" dirty="0"/>
                    </a:p>
                  </a:txBody>
                  <a:tcPr/>
                </a:tc>
                <a:tc>
                  <a:txBody>
                    <a:bodyPr/>
                    <a:lstStyle/>
                    <a:p>
                      <a:endParaRPr lang="es-MX" dirty="0"/>
                    </a:p>
                  </a:txBody>
                  <a:tcPr/>
                </a:tc>
                <a:tc>
                  <a:txBody>
                    <a:bodyPr/>
                    <a:lstStyle/>
                    <a:p>
                      <a:endParaRPr lang="es-MX" dirty="0"/>
                    </a:p>
                  </a:txBody>
                  <a:tcPr/>
                </a:tc>
                <a:extLst>
                  <a:ext uri="{0D108BD9-81ED-4DB2-BD59-A6C34878D82A}">
                    <a16:rowId xmlns:a16="http://schemas.microsoft.com/office/drawing/2014/main" val="1810970986"/>
                  </a:ext>
                </a:extLst>
              </a:tr>
              <a:tr h="792000">
                <a:tc>
                  <a:txBody>
                    <a:bodyPr/>
                    <a:lstStyle/>
                    <a:p>
                      <a:pPr algn="ctr" fontAlgn="b"/>
                      <a:r>
                        <a:rPr lang="es-MX" sz="1600" b="1" kern="1200"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Uno</a:t>
                      </a:r>
                    </a:p>
                  </a:txBody>
                  <a:tcPr marL="9525" marR="9525" marT="9525" marB="0" anchor="ctr">
                    <a:solidFill>
                      <a:schemeClr val="bg2">
                        <a:lumMod val="10000"/>
                      </a:schemeClr>
                    </a:solidFill>
                  </a:tcPr>
                </a:tc>
                <a:tc>
                  <a:txBody>
                    <a:bodyPr/>
                    <a:lstStyle/>
                    <a:p>
                      <a:endParaRPr lang="es-MX" dirty="0"/>
                    </a:p>
                  </a:txBody>
                  <a:tcPr/>
                </a:tc>
                <a:tc>
                  <a:txBody>
                    <a:bodyPr/>
                    <a:lstStyle/>
                    <a:p>
                      <a:endParaRPr lang="es-MX" dirty="0"/>
                    </a:p>
                  </a:txBody>
                  <a:tcPr/>
                </a:tc>
                <a:tc>
                  <a:txBody>
                    <a:bodyPr/>
                    <a:lstStyle/>
                    <a:p>
                      <a:endParaRPr lang="es-MX" dirty="0"/>
                    </a:p>
                  </a:txBody>
                  <a:tcPr/>
                </a:tc>
                <a:extLst>
                  <a:ext uri="{0D108BD9-81ED-4DB2-BD59-A6C34878D82A}">
                    <a16:rowId xmlns:a16="http://schemas.microsoft.com/office/drawing/2014/main" val="765615005"/>
                  </a:ext>
                </a:extLst>
              </a:tr>
              <a:tr h="792000">
                <a:tc>
                  <a:txBody>
                    <a:bodyPr/>
                    <a:lstStyle/>
                    <a:p>
                      <a:pPr algn="ctr" fontAlgn="b"/>
                      <a:r>
                        <a:rPr lang="pt-BR" sz="1600" b="1" kern="1200"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Dos </a:t>
                      </a:r>
                    </a:p>
                  </a:txBody>
                  <a:tcPr marL="9525" marR="9525" marT="9525" marB="0" anchor="ctr">
                    <a:solidFill>
                      <a:schemeClr val="bg2">
                        <a:lumMod val="10000"/>
                      </a:schemeClr>
                    </a:solidFill>
                  </a:tcPr>
                </a:tc>
                <a:tc>
                  <a:txBody>
                    <a:bodyPr/>
                    <a:lstStyle/>
                    <a:p>
                      <a:endParaRPr lang="es-MX" dirty="0"/>
                    </a:p>
                  </a:txBody>
                  <a:tcPr/>
                </a:tc>
                <a:tc>
                  <a:txBody>
                    <a:bodyPr/>
                    <a:lstStyle/>
                    <a:p>
                      <a:endParaRPr lang="es-MX" dirty="0"/>
                    </a:p>
                  </a:txBody>
                  <a:tcPr/>
                </a:tc>
                <a:tc>
                  <a:txBody>
                    <a:bodyPr/>
                    <a:lstStyle/>
                    <a:p>
                      <a:endParaRPr lang="es-MX" dirty="0"/>
                    </a:p>
                  </a:txBody>
                  <a:tcPr/>
                </a:tc>
                <a:extLst>
                  <a:ext uri="{0D108BD9-81ED-4DB2-BD59-A6C34878D82A}">
                    <a16:rowId xmlns:a16="http://schemas.microsoft.com/office/drawing/2014/main" val="3381968886"/>
                  </a:ext>
                </a:extLst>
              </a:tr>
              <a:tr h="792000">
                <a:tc>
                  <a:txBody>
                    <a:bodyPr/>
                    <a:lstStyle/>
                    <a:p>
                      <a:pPr algn="ctr" fontAlgn="b"/>
                      <a:r>
                        <a:rPr lang="pt-BR" sz="1600" b="1" kern="1200" dirty="0" err="1">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Tres</a:t>
                      </a:r>
                      <a:r>
                        <a:rPr lang="pt-BR" sz="1600" b="1" kern="1200"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 </a:t>
                      </a:r>
                    </a:p>
                  </a:txBody>
                  <a:tcPr marL="9525" marR="9525" marT="9525" marB="0" anchor="ctr">
                    <a:solidFill>
                      <a:schemeClr val="bg2">
                        <a:lumMod val="10000"/>
                      </a:schemeClr>
                    </a:solidFill>
                  </a:tcPr>
                </a:tc>
                <a:tc>
                  <a:txBody>
                    <a:bodyPr/>
                    <a:lstStyle/>
                    <a:p>
                      <a:endParaRPr lang="es-MX" dirty="0"/>
                    </a:p>
                  </a:txBody>
                  <a:tcPr/>
                </a:tc>
                <a:tc>
                  <a:txBody>
                    <a:bodyPr/>
                    <a:lstStyle/>
                    <a:p>
                      <a:endParaRPr lang="es-MX" dirty="0"/>
                    </a:p>
                  </a:txBody>
                  <a:tcPr>
                    <a:solidFill>
                      <a:schemeClr val="bg1">
                        <a:lumMod val="95000"/>
                      </a:schemeClr>
                    </a:solidFill>
                  </a:tcPr>
                </a:tc>
                <a:tc>
                  <a:txBody>
                    <a:bodyPr/>
                    <a:lstStyle/>
                    <a:p>
                      <a:endParaRPr lang="es-MX" dirty="0"/>
                    </a:p>
                  </a:txBody>
                  <a:tcPr/>
                </a:tc>
                <a:extLst>
                  <a:ext uri="{0D108BD9-81ED-4DB2-BD59-A6C34878D82A}">
                    <a16:rowId xmlns:a16="http://schemas.microsoft.com/office/drawing/2014/main" val="3391485622"/>
                  </a:ext>
                </a:extLst>
              </a:tr>
              <a:tr h="792000">
                <a:tc>
                  <a:txBody>
                    <a:bodyPr/>
                    <a:lstStyle/>
                    <a:p>
                      <a:pPr algn="ctr" fontAlgn="b"/>
                      <a:r>
                        <a:rPr lang="es-MX" sz="1600" b="1" kern="1200"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Cuatro o más</a:t>
                      </a:r>
                    </a:p>
                  </a:txBody>
                  <a:tcPr marL="9525" marR="9525" marT="9525" marB="0" anchor="ctr">
                    <a:solidFill>
                      <a:schemeClr val="bg2">
                        <a:lumMod val="10000"/>
                      </a:schemeClr>
                    </a:solidFill>
                  </a:tcPr>
                </a:tc>
                <a:tc>
                  <a:txBody>
                    <a:bodyPr/>
                    <a:lstStyle/>
                    <a:p>
                      <a:endParaRPr lang="es-MX" dirty="0"/>
                    </a:p>
                  </a:txBody>
                  <a:tcPr/>
                </a:tc>
                <a:tc>
                  <a:txBody>
                    <a:bodyPr/>
                    <a:lstStyle/>
                    <a:p>
                      <a:endParaRPr lang="es-MX" dirty="0"/>
                    </a:p>
                  </a:txBody>
                  <a:tcPr>
                    <a:solidFill>
                      <a:schemeClr val="accent3">
                        <a:alpha val="17000"/>
                      </a:schemeClr>
                    </a:solidFill>
                  </a:tcPr>
                </a:tc>
                <a:tc>
                  <a:txBody>
                    <a:bodyPr/>
                    <a:lstStyle/>
                    <a:p>
                      <a:endParaRPr lang="es-MX" dirty="0"/>
                    </a:p>
                  </a:txBody>
                  <a:tcPr/>
                </a:tc>
                <a:extLst>
                  <a:ext uri="{0D108BD9-81ED-4DB2-BD59-A6C34878D82A}">
                    <a16:rowId xmlns:a16="http://schemas.microsoft.com/office/drawing/2014/main" val="3586493779"/>
                  </a:ext>
                </a:extLst>
              </a:tr>
            </a:tbl>
          </a:graphicData>
        </a:graphic>
      </p:graphicFrame>
      <p:graphicFrame>
        <p:nvGraphicFramePr>
          <p:cNvPr id="11" name="7 Marcador de contenido">
            <a:extLst>
              <a:ext uri="{FF2B5EF4-FFF2-40B4-BE49-F238E27FC236}">
                <a16:creationId xmlns:a16="http://schemas.microsoft.com/office/drawing/2014/main" id="{FD3BFAD4-097E-AD19-C3F4-021B20D3B8AE}"/>
              </a:ext>
            </a:extLst>
          </p:cNvPr>
          <p:cNvGraphicFramePr>
            <a:graphicFrameLocks/>
          </p:cNvGraphicFramePr>
          <p:nvPr>
            <p:extLst>
              <p:ext uri="{D42A27DB-BD31-4B8C-83A1-F6EECF244321}">
                <p14:modId xmlns:p14="http://schemas.microsoft.com/office/powerpoint/2010/main" val="2145325797"/>
              </p:ext>
            </p:extLst>
          </p:nvPr>
        </p:nvGraphicFramePr>
        <p:xfrm>
          <a:off x="3410421" y="1788080"/>
          <a:ext cx="1667856" cy="4155520"/>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2" name="7 Marcador de contenido">
            <a:extLst>
              <a:ext uri="{FF2B5EF4-FFF2-40B4-BE49-F238E27FC236}">
                <a16:creationId xmlns:a16="http://schemas.microsoft.com/office/drawing/2014/main" id="{54E60D57-0A6B-1FB4-ED5B-5B2C14DF4E11}"/>
              </a:ext>
            </a:extLst>
          </p:cNvPr>
          <p:cNvGraphicFramePr>
            <a:graphicFrameLocks/>
          </p:cNvGraphicFramePr>
          <p:nvPr>
            <p:extLst>
              <p:ext uri="{D42A27DB-BD31-4B8C-83A1-F6EECF244321}">
                <p14:modId xmlns:p14="http://schemas.microsoft.com/office/powerpoint/2010/main" val="2608269798"/>
              </p:ext>
            </p:extLst>
          </p:nvPr>
        </p:nvGraphicFramePr>
        <p:xfrm>
          <a:off x="4808429" y="1788080"/>
          <a:ext cx="1667856" cy="415552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5" name="7 Marcador de contenido">
            <a:extLst>
              <a:ext uri="{FF2B5EF4-FFF2-40B4-BE49-F238E27FC236}">
                <a16:creationId xmlns:a16="http://schemas.microsoft.com/office/drawing/2014/main" id="{5FDAD365-599B-19DC-0B97-5116F21C194A}"/>
              </a:ext>
            </a:extLst>
          </p:cNvPr>
          <p:cNvGraphicFramePr>
            <a:graphicFrameLocks/>
          </p:cNvGraphicFramePr>
          <p:nvPr>
            <p:extLst>
              <p:ext uri="{D42A27DB-BD31-4B8C-83A1-F6EECF244321}">
                <p14:modId xmlns:p14="http://schemas.microsoft.com/office/powerpoint/2010/main" val="102511634"/>
              </p:ext>
            </p:extLst>
          </p:nvPr>
        </p:nvGraphicFramePr>
        <p:xfrm>
          <a:off x="6218593" y="1788080"/>
          <a:ext cx="1667856" cy="4155520"/>
        </p:xfrm>
        <a:graphic>
          <a:graphicData uri="http://schemas.openxmlformats.org/drawingml/2006/chart">
            <c:chart xmlns:c="http://schemas.openxmlformats.org/drawingml/2006/chart" xmlns:r="http://schemas.openxmlformats.org/officeDocument/2006/relationships" r:id="rId4"/>
          </a:graphicData>
        </a:graphic>
      </p:graphicFrame>
      <p:sp>
        <p:nvSpPr>
          <p:cNvPr id="7" name="CuadroTexto 6">
            <a:extLst>
              <a:ext uri="{FF2B5EF4-FFF2-40B4-BE49-F238E27FC236}">
                <a16:creationId xmlns:a16="http://schemas.microsoft.com/office/drawing/2014/main" id="{ACC8EA8C-7997-D696-9015-FA8370B1418B}"/>
              </a:ext>
            </a:extLst>
          </p:cNvPr>
          <p:cNvSpPr txBox="1"/>
          <p:nvPr/>
        </p:nvSpPr>
        <p:spPr>
          <a:xfrm>
            <a:off x="19017" y="6577799"/>
            <a:ext cx="8604899" cy="253916"/>
          </a:xfrm>
          <a:prstGeom prst="rect">
            <a:avLst/>
          </a:prstGeom>
          <a:noFill/>
        </p:spPr>
        <p:txBody>
          <a:bodyPr wrap="square" rtlCol="0" anchor="ctr">
            <a:spAutoFit/>
          </a:bodyPr>
          <a:lstStyle/>
          <a:p>
            <a:r>
              <a:rPr lang="es-MX" sz="1050" b="1" dirty="0">
                <a:solidFill>
                  <a:schemeClr val="tx1">
                    <a:lumMod val="65000"/>
                    <a:lumOff val="35000"/>
                  </a:schemeClr>
                </a:solidFill>
              </a:rPr>
              <a:t>PARAMETRIA; ENCUESTA CDMX / Del 24 de febrero al 14 de agosto de 2024.</a:t>
            </a:r>
          </a:p>
        </p:txBody>
      </p:sp>
    </p:spTree>
    <p:extLst>
      <p:ext uri="{BB962C8B-B14F-4D97-AF65-F5344CB8AC3E}">
        <p14:creationId xmlns:p14="http://schemas.microsoft.com/office/powerpoint/2010/main" val="222651654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a16="http://schemas.microsoft.com/office/drawing/2014/main" id="{C5F9901A-9EC0-923A-57CE-EDCB8CFE2216}"/>
              </a:ext>
            </a:extLst>
          </p:cNvPr>
          <p:cNvSpPr>
            <a:spLocks noGrp="1"/>
          </p:cNvSpPr>
          <p:nvPr>
            <p:ph type="body" sz="quarter" idx="13"/>
          </p:nvPr>
        </p:nvSpPr>
        <p:spPr/>
        <p:txBody>
          <a:bodyPr/>
          <a:lstStyle/>
          <a:p>
            <a:r>
              <a:rPr lang="es-MX" dirty="0"/>
              <a:t>CARACTERÍSTICAS DE LA VIVIENDA</a:t>
            </a:r>
          </a:p>
        </p:txBody>
      </p:sp>
      <p:sp>
        <p:nvSpPr>
          <p:cNvPr id="3" name="Marcador de número de diapositiva 2">
            <a:extLst>
              <a:ext uri="{FF2B5EF4-FFF2-40B4-BE49-F238E27FC236}">
                <a16:creationId xmlns:a16="http://schemas.microsoft.com/office/drawing/2014/main" id="{BAC63D65-F4A5-E9E4-3FF9-F7867D5C7C45}"/>
              </a:ext>
            </a:extLst>
          </p:cNvPr>
          <p:cNvSpPr>
            <a:spLocks noGrp="1"/>
          </p:cNvSpPr>
          <p:nvPr>
            <p:ph type="sldNum" sz="quarter" idx="12"/>
          </p:nvPr>
        </p:nvSpPr>
        <p:spPr/>
        <p:txBody>
          <a:bodyPr/>
          <a:lstStyle/>
          <a:p>
            <a:fld id="{B056FCF3-97EB-4DA5-BF7E-93EC395BEC37}" type="slidenum">
              <a:rPr lang="es-MX" smtClean="0"/>
              <a:pPr/>
              <a:t>25</a:t>
            </a:fld>
            <a:endParaRPr lang="es-MX" dirty="0"/>
          </a:p>
        </p:txBody>
      </p:sp>
      <p:graphicFrame>
        <p:nvGraphicFramePr>
          <p:cNvPr id="8" name="Tabla 7">
            <a:extLst>
              <a:ext uri="{FF2B5EF4-FFF2-40B4-BE49-F238E27FC236}">
                <a16:creationId xmlns:a16="http://schemas.microsoft.com/office/drawing/2014/main" id="{6F4854FE-69B8-C091-233C-217D02753727}"/>
              </a:ext>
            </a:extLst>
          </p:cNvPr>
          <p:cNvGraphicFramePr>
            <a:graphicFrameLocks noGrp="1"/>
          </p:cNvGraphicFramePr>
          <p:nvPr>
            <p:extLst>
              <p:ext uri="{D42A27DB-BD31-4B8C-83A1-F6EECF244321}">
                <p14:modId xmlns:p14="http://schemas.microsoft.com/office/powerpoint/2010/main" val="2374508959"/>
              </p:ext>
            </p:extLst>
          </p:nvPr>
        </p:nvGraphicFramePr>
        <p:xfrm>
          <a:off x="612000" y="487100"/>
          <a:ext cx="8064000" cy="5106960"/>
        </p:xfrm>
        <a:graphic>
          <a:graphicData uri="http://schemas.openxmlformats.org/drawingml/2006/table">
            <a:tbl>
              <a:tblPr firstRow="1" bandRow="1">
                <a:tableStyleId>{8799B23B-EC83-4686-B30A-512413B5E67A}</a:tableStyleId>
              </a:tblPr>
              <a:tblGrid>
                <a:gridCol w="2160000">
                  <a:extLst>
                    <a:ext uri="{9D8B030D-6E8A-4147-A177-3AD203B41FA5}">
                      <a16:colId xmlns:a16="http://schemas.microsoft.com/office/drawing/2014/main" val="2113801669"/>
                    </a:ext>
                  </a:extLst>
                </a:gridCol>
                <a:gridCol w="1476000">
                  <a:extLst>
                    <a:ext uri="{9D8B030D-6E8A-4147-A177-3AD203B41FA5}">
                      <a16:colId xmlns:a16="http://schemas.microsoft.com/office/drawing/2014/main" val="1351054386"/>
                    </a:ext>
                  </a:extLst>
                </a:gridCol>
                <a:gridCol w="1476000">
                  <a:extLst>
                    <a:ext uri="{9D8B030D-6E8A-4147-A177-3AD203B41FA5}">
                      <a16:colId xmlns:a16="http://schemas.microsoft.com/office/drawing/2014/main" val="3062135165"/>
                    </a:ext>
                  </a:extLst>
                </a:gridCol>
                <a:gridCol w="1476000">
                  <a:extLst>
                    <a:ext uri="{9D8B030D-6E8A-4147-A177-3AD203B41FA5}">
                      <a16:colId xmlns:a16="http://schemas.microsoft.com/office/drawing/2014/main" val="4249374077"/>
                    </a:ext>
                  </a:extLst>
                </a:gridCol>
                <a:gridCol w="1476000">
                  <a:extLst>
                    <a:ext uri="{9D8B030D-6E8A-4147-A177-3AD203B41FA5}">
                      <a16:colId xmlns:a16="http://schemas.microsoft.com/office/drawing/2014/main" val="2908491992"/>
                    </a:ext>
                  </a:extLst>
                </a:gridCol>
              </a:tblGrid>
              <a:tr h="756000">
                <a:tc>
                  <a:txBody>
                    <a:bodyPr/>
                    <a:lstStyle/>
                    <a:p>
                      <a:pPr algn="ctr"/>
                      <a:r>
                        <a:rPr lang="es-MX" sz="1600" kern="1200" dirty="0">
                          <a:solidFill>
                            <a:schemeClr val="tx1">
                              <a:lumMod val="85000"/>
                              <a:lumOff val="15000"/>
                            </a:schemeClr>
                          </a:solidFill>
                          <a:latin typeface="+mn-lt"/>
                          <a:ea typeface="+mj-ea"/>
                          <a:cs typeface="+mj-cs"/>
                        </a:rPr>
                        <a:t>¿Qué tipo de combustible es el que más usan para cocinar?</a:t>
                      </a:r>
                    </a:p>
                  </a:txBody>
                  <a:tcPr anchor="ctr">
                    <a:noFill/>
                  </a:tcPr>
                </a:tc>
                <a:tc>
                  <a:txBody>
                    <a:bodyPr/>
                    <a:lstStyle/>
                    <a:p>
                      <a:pPr algn="ctr"/>
                      <a:r>
                        <a:rPr lang="es-ES" sz="1800" b="1" dirty="0">
                          <a:solidFill>
                            <a:schemeClr val="bg1"/>
                          </a:solidFill>
                          <a:effectLst/>
                          <a:latin typeface="Calibri" panose="020F0502020204030204" pitchFamily="34" charset="0"/>
                          <a:ea typeface="Calibri" panose="020F0502020204030204" pitchFamily="34" charset="0"/>
                        </a:rPr>
                        <a:t>EBH </a:t>
                      </a:r>
                    </a:p>
                    <a:p>
                      <a:pPr algn="ctr"/>
                      <a:r>
                        <a:rPr lang="es-ES" sz="1800" b="1" dirty="0">
                          <a:solidFill>
                            <a:schemeClr val="bg1"/>
                          </a:solidFill>
                          <a:effectLst/>
                          <a:latin typeface="Calibri" panose="020F0502020204030204" pitchFamily="34" charset="0"/>
                          <a:ea typeface="Calibri" panose="020F0502020204030204" pitchFamily="34" charset="0"/>
                        </a:rPr>
                        <a:t>2024</a:t>
                      </a:r>
                      <a:endParaRPr lang="es-MX" sz="1800" dirty="0">
                        <a:solidFill>
                          <a:schemeClr val="bg1"/>
                        </a:solidFill>
                        <a:effectLst/>
                        <a:latin typeface="Calibri" panose="020F0502020204030204" pitchFamily="34" charset="0"/>
                        <a:ea typeface="Calibri" panose="020F0502020204030204" pitchFamily="34" charset="0"/>
                      </a:endParaRPr>
                    </a:p>
                  </a:txBody>
                  <a:tcPr marL="68580" marR="68580" marT="0" marB="0" anchor="ctr">
                    <a:solidFill>
                      <a:schemeClr val="bg2">
                        <a:lumMod val="10000"/>
                      </a:schemeClr>
                    </a:solidFill>
                  </a:tcPr>
                </a:tc>
                <a:tc>
                  <a:txBody>
                    <a:bodyPr/>
                    <a:lstStyle/>
                    <a:p>
                      <a:pPr algn="ctr"/>
                      <a:r>
                        <a:rPr lang="es-MX" sz="1800" dirty="0">
                          <a:solidFill>
                            <a:schemeClr val="bg1"/>
                          </a:solidFill>
                          <a:effectLst/>
                          <a:latin typeface="Calibri" panose="020F0502020204030204" pitchFamily="34" charset="0"/>
                          <a:ea typeface="Calibri" panose="020F0502020204030204" pitchFamily="34" charset="0"/>
                        </a:rPr>
                        <a:t>EBH </a:t>
                      </a:r>
                    </a:p>
                    <a:p>
                      <a:pPr algn="ctr"/>
                      <a:r>
                        <a:rPr lang="es-MX" sz="1800" dirty="0">
                          <a:solidFill>
                            <a:schemeClr val="bg1"/>
                          </a:solidFill>
                          <a:effectLst/>
                          <a:latin typeface="Calibri" panose="020F0502020204030204" pitchFamily="34" charset="0"/>
                          <a:ea typeface="Calibri" panose="020F0502020204030204" pitchFamily="34" charset="0"/>
                        </a:rPr>
                        <a:t>2021*</a:t>
                      </a:r>
                    </a:p>
                  </a:txBody>
                  <a:tcPr marL="68580" marR="68580" marT="0" marB="0" anchor="ctr">
                    <a:solidFill>
                      <a:schemeClr val="bg2">
                        <a:lumMod val="10000"/>
                      </a:schemeClr>
                    </a:solidFill>
                  </a:tcPr>
                </a:tc>
                <a:tc>
                  <a:txBody>
                    <a:bodyPr/>
                    <a:lstStyle/>
                    <a:p>
                      <a:pPr marL="0" algn="ctr" defTabSz="914400" rtl="0" eaLnBrk="1" latinLnBrk="0" hangingPunct="1"/>
                      <a:r>
                        <a:rPr lang="es-MX" sz="1800" b="1" kern="1200" dirty="0">
                          <a:solidFill>
                            <a:schemeClr val="bg1"/>
                          </a:solidFill>
                          <a:effectLst/>
                          <a:latin typeface="Calibri" panose="020F0502020204030204" pitchFamily="34" charset="0"/>
                          <a:ea typeface="Calibri" panose="020F0502020204030204" pitchFamily="34" charset="0"/>
                          <a:cs typeface="+mn-cs"/>
                        </a:rPr>
                        <a:t>ENCUBOS 2019**</a:t>
                      </a:r>
                    </a:p>
                  </a:txBody>
                  <a:tcPr marL="68580" marR="68580" marT="0" marB="0" anchor="ctr">
                    <a:solidFill>
                      <a:schemeClr val="bg2">
                        <a:lumMod val="10000"/>
                      </a:schemeClr>
                    </a:solidFill>
                  </a:tcPr>
                </a:tc>
                <a:tc>
                  <a:txBody>
                    <a:bodyPr/>
                    <a:lstStyle/>
                    <a:p>
                      <a:pPr marL="0" algn="ctr" defTabSz="914400" rtl="0" eaLnBrk="1" latinLnBrk="0" hangingPunct="1"/>
                      <a:r>
                        <a:rPr lang="es-ES" sz="1800" b="1" kern="1200" dirty="0">
                          <a:solidFill>
                            <a:schemeClr val="bg1"/>
                          </a:solidFill>
                          <a:effectLst/>
                          <a:latin typeface="Calibri" panose="020F0502020204030204" pitchFamily="34" charset="0"/>
                          <a:ea typeface="Calibri" panose="020F0502020204030204" pitchFamily="34" charset="0"/>
                          <a:cs typeface="+mn-cs"/>
                        </a:rPr>
                        <a:t>ENCASB </a:t>
                      </a:r>
                    </a:p>
                    <a:p>
                      <a:pPr marL="0" algn="ctr" defTabSz="914400" rtl="0" eaLnBrk="1" latinLnBrk="0" hangingPunct="1"/>
                      <a:r>
                        <a:rPr lang="es-ES" sz="1800" b="1" kern="1200" dirty="0">
                          <a:solidFill>
                            <a:schemeClr val="bg1"/>
                          </a:solidFill>
                          <a:effectLst/>
                          <a:latin typeface="Calibri" panose="020F0502020204030204" pitchFamily="34" charset="0"/>
                          <a:ea typeface="Calibri" panose="020F0502020204030204" pitchFamily="34" charset="0"/>
                          <a:cs typeface="+mn-cs"/>
                        </a:rPr>
                        <a:t>2011**</a:t>
                      </a:r>
                      <a:endParaRPr lang="es-MX" sz="1800" b="1" kern="1200" dirty="0">
                        <a:solidFill>
                          <a:schemeClr val="bg1"/>
                        </a:solidFill>
                        <a:effectLst/>
                        <a:latin typeface="Calibri" panose="020F0502020204030204" pitchFamily="34" charset="0"/>
                        <a:ea typeface="Calibri" panose="020F0502020204030204" pitchFamily="34" charset="0"/>
                        <a:cs typeface="+mn-cs"/>
                      </a:endParaRPr>
                    </a:p>
                  </a:txBody>
                  <a:tcPr marL="68580" marR="68580" marT="0" marB="0" anchor="ctr">
                    <a:solidFill>
                      <a:schemeClr val="bg2">
                        <a:lumMod val="10000"/>
                      </a:schemeClr>
                    </a:solidFill>
                  </a:tcPr>
                </a:tc>
                <a:extLst>
                  <a:ext uri="{0D108BD9-81ED-4DB2-BD59-A6C34878D82A}">
                    <a16:rowId xmlns:a16="http://schemas.microsoft.com/office/drawing/2014/main" val="2464424806"/>
                  </a:ext>
                </a:extLst>
              </a:tr>
              <a:tr h="612000">
                <a:tc>
                  <a:txBody>
                    <a:bodyPr/>
                    <a:lstStyle/>
                    <a:p>
                      <a:pPr algn="ctr" fontAlgn="b"/>
                      <a:r>
                        <a:rPr lang="es-MX" sz="1500" b="1" kern="1200"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leña</a:t>
                      </a:r>
                    </a:p>
                  </a:txBody>
                  <a:tcPr marL="9525" marR="9525" marT="9525" marB="0" anchor="ctr">
                    <a:solidFill>
                      <a:schemeClr val="bg2">
                        <a:lumMod val="10000"/>
                      </a:schemeClr>
                    </a:solidFill>
                  </a:tcPr>
                </a:tc>
                <a:tc>
                  <a:txBody>
                    <a:bodyPr/>
                    <a:lstStyle/>
                    <a:p>
                      <a:endParaRPr lang="es-MX" dirty="0"/>
                    </a:p>
                  </a:txBody>
                  <a:tcPr/>
                </a:tc>
                <a:tc>
                  <a:txBody>
                    <a:bodyPr/>
                    <a:lstStyle/>
                    <a:p>
                      <a:endParaRPr lang="es-MX" dirty="0"/>
                    </a:p>
                  </a:txBody>
                  <a:tcPr/>
                </a:tc>
                <a:tc>
                  <a:txBody>
                    <a:bodyPr/>
                    <a:lstStyle/>
                    <a:p>
                      <a:endParaRPr lang="es-MX" dirty="0"/>
                    </a:p>
                  </a:txBody>
                  <a:tcPr/>
                </a:tc>
                <a:tc>
                  <a:txBody>
                    <a:bodyPr/>
                    <a:lstStyle/>
                    <a:p>
                      <a:endParaRPr lang="es-MX" dirty="0"/>
                    </a:p>
                  </a:txBody>
                  <a:tcPr>
                    <a:solidFill>
                      <a:schemeClr val="accent3">
                        <a:lumMod val="20000"/>
                        <a:lumOff val="80000"/>
                      </a:schemeClr>
                    </a:solidFill>
                  </a:tcPr>
                </a:tc>
                <a:extLst>
                  <a:ext uri="{0D108BD9-81ED-4DB2-BD59-A6C34878D82A}">
                    <a16:rowId xmlns:a16="http://schemas.microsoft.com/office/drawing/2014/main" val="1810970986"/>
                  </a:ext>
                </a:extLst>
              </a:tr>
              <a:tr h="612000">
                <a:tc>
                  <a:txBody>
                    <a:bodyPr/>
                    <a:lstStyle/>
                    <a:p>
                      <a:pPr algn="ctr" fontAlgn="b"/>
                      <a:r>
                        <a:rPr lang="es-MX" sz="1500" b="1" kern="1200"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carbón </a:t>
                      </a:r>
                    </a:p>
                  </a:txBody>
                  <a:tcPr marL="9525" marR="9525" marT="9525" marB="0" anchor="ctr">
                    <a:solidFill>
                      <a:schemeClr val="bg2">
                        <a:lumMod val="10000"/>
                      </a:schemeClr>
                    </a:solidFill>
                  </a:tcPr>
                </a:tc>
                <a:tc>
                  <a:txBody>
                    <a:bodyPr/>
                    <a:lstStyle/>
                    <a:p>
                      <a:endParaRPr lang="es-MX" dirty="0"/>
                    </a:p>
                  </a:txBody>
                  <a:tcPr/>
                </a:tc>
                <a:tc>
                  <a:txBody>
                    <a:bodyPr/>
                    <a:lstStyle/>
                    <a:p>
                      <a:endParaRPr lang="es-MX" dirty="0"/>
                    </a:p>
                  </a:txBody>
                  <a:tcPr/>
                </a:tc>
                <a:tc>
                  <a:txBody>
                    <a:bodyPr/>
                    <a:lstStyle/>
                    <a:p>
                      <a:endParaRPr lang="es-MX" dirty="0"/>
                    </a:p>
                  </a:txBody>
                  <a:tcPr/>
                </a:tc>
                <a:tc>
                  <a:txBody>
                    <a:bodyPr/>
                    <a:lstStyle/>
                    <a:p>
                      <a:endParaRPr lang="es-MX" dirty="0"/>
                    </a:p>
                  </a:txBody>
                  <a:tcPr/>
                </a:tc>
                <a:extLst>
                  <a:ext uri="{0D108BD9-81ED-4DB2-BD59-A6C34878D82A}">
                    <a16:rowId xmlns:a16="http://schemas.microsoft.com/office/drawing/2014/main" val="765615005"/>
                  </a:ext>
                </a:extLst>
              </a:tr>
              <a:tr h="612000">
                <a:tc>
                  <a:txBody>
                    <a:bodyPr/>
                    <a:lstStyle/>
                    <a:p>
                      <a:pPr algn="ctr" fontAlgn="b"/>
                      <a:r>
                        <a:rPr lang="es-MX" sz="1500" b="1" kern="1200"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gas de tanque </a:t>
                      </a:r>
                    </a:p>
                    <a:p>
                      <a:pPr algn="ctr" fontAlgn="b"/>
                      <a:r>
                        <a:rPr lang="es-MX" sz="1500" b="1" kern="1200"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(cilindro o estacionario)</a:t>
                      </a:r>
                      <a:endParaRPr lang="pt-BR" sz="1500" b="1" kern="1200"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0" anchor="ctr">
                    <a:solidFill>
                      <a:schemeClr val="bg2">
                        <a:lumMod val="10000"/>
                      </a:schemeClr>
                    </a:solidFill>
                  </a:tcPr>
                </a:tc>
                <a:tc>
                  <a:txBody>
                    <a:bodyPr/>
                    <a:lstStyle/>
                    <a:p>
                      <a:endParaRPr lang="es-MX" dirty="0"/>
                    </a:p>
                  </a:txBody>
                  <a:tcPr/>
                </a:tc>
                <a:tc rowSpan="2">
                  <a:txBody>
                    <a:bodyPr/>
                    <a:lstStyle/>
                    <a:p>
                      <a:endParaRPr lang="es-MX" dirty="0"/>
                    </a:p>
                  </a:txBody>
                  <a:tcPr>
                    <a:noFill/>
                  </a:tcPr>
                </a:tc>
                <a:tc rowSpan="2">
                  <a:txBody>
                    <a:bodyPr/>
                    <a:lstStyle/>
                    <a:p>
                      <a:endParaRPr lang="es-MX" dirty="0"/>
                    </a:p>
                  </a:txBody>
                  <a:tcPr/>
                </a:tc>
                <a:tc rowSpan="2">
                  <a:txBody>
                    <a:bodyPr/>
                    <a:lstStyle/>
                    <a:p>
                      <a:endParaRPr lang="es-MX" dirty="0"/>
                    </a:p>
                  </a:txBody>
                  <a:tcPr/>
                </a:tc>
                <a:extLst>
                  <a:ext uri="{0D108BD9-81ED-4DB2-BD59-A6C34878D82A}">
                    <a16:rowId xmlns:a16="http://schemas.microsoft.com/office/drawing/2014/main" val="3381968886"/>
                  </a:ext>
                </a:extLst>
              </a:tr>
              <a:tr h="612000">
                <a:tc>
                  <a:txBody>
                    <a:bodyPr/>
                    <a:lstStyle/>
                    <a:p>
                      <a:pPr algn="ctr" fontAlgn="b"/>
                      <a:r>
                        <a:rPr lang="es-MX" sz="1500" b="1" kern="1200"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gas natural o de tubería</a:t>
                      </a:r>
                      <a:endParaRPr lang="pt-BR" sz="1500" b="1" kern="1200"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endParaRPr>
                    </a:p>
                  </a:txBody>
                  <a:tcPr marL="9525" marR="9525" marT="9525" marB="0" anchor="ctr">
                    <a:solidFill>
                      <a:schemeClr val="bg2">
                        <a:lumMod val="10000"/>
                      </a:schemeClr>
                    </a:solidFill>
                  </a:tcPr>
                </a:tc>
                <a:tc>
                  <a:txBody>
                    <a:bodyPr/>
                    <a:lstStyle/>
                    <a:p>
                      <a:endParaRPr lang="es-MX" dirty="0"/>
                    </a:p>
                  </a:txBody>
                  <a:tcPr/>
                </a:tc>
                <a:tc vMerge="1">
                  <a:txBody>
                    <a:bodyPr/>
                    <a:lstStyle/>
                    <a:p>
                      <a:endParaRPr lang="es-MX" dirty="0"/>
                    </a:p>
                  </a:txBody>
                  <a:tcPr>
                    <a:solidFill>
                      <a:schemeClr val="bg1">
                        <a:lumMod val="95000"/>
                      </a:schemeClr>
                    </a:solidFill>
                  </a:tcPr>
                </a:tc>
                <a:tc vMerge="1">
                  <a:txBody>
                    <a:bodyPr/>
                    <a:lstStyle/>
                    <a:p>
                      <a:endParaRPr lang="es-MX" dirty="0"/>
                    </a:p>
                  </a:txBody>
                  <a:tcPr/>
                </a:tc>
                <a:tc vMerge="1">
                  <a:txBody>
                    <a:bodyPr/>
                    <a:lstStyle/>
                    <a:p>
                      <a:endParaRPr lang="es-MX" dirty="0"/>
                    </a:p>
                  </a:txBody>
                  <a:tcPr>
                    <a:noFill/>
                  </a:tcPr>
                </a:tc>
                <a:extLst>
                  <a:ext uri="{0D108BD9-81ED-4DB2-BD59-A6C34878D82A}">
                    <a16:rowId xmlns:a16="http://schemas.microsoft.com/office/drawing/2014/main" val="3391485622"/>
                  </a:ext>
                </a:extLst>
              </a:tr>
              <a:tr h="612000">
                <a:tc>
                  <a:txBody>
                    <a:bodyPr/>
                    <a:lstStyle/>
                    <a:p>
                      <a:pPr algn="ctr" fontAlgn="b"/>
                      <a:r>
                        <a:rPr lang="es-MX" sz="1500" b="1" kern="1200"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 electricidad</a:t>
                      </a:r>
                    </a:p>
                  </a:txBody>
                  <a:tcPr marL="9525" marR="9525" marT="9525" marB="0" anchor="ctr">
                    <a:solidFill>
                      <a:schemeClr val="bg2">
                        <a:lumMod val="10000"/>
                      </a:schemeClr>
                    </a:solidFill>
                  </a:tcPr>
                </a:tc>
                <a:tc>
                  <a:txBody>
                    <a:bodyPr/>
                    <a:lstStyle/>
                    <a:p>
                      <a:endParaRPr lang="es-MX" dirty="0"/>
                    </a:p>
                  </a:txBody>
                  <a:tcPr/>
                </a:tc>
                <a:tc>
                  <a:txBody>
                    <a:bodyPr/>
                    <a:lstStyle/>
                    <a:p>
                      <a:endParaRPr lang="es-MX" dirty="0"/>
                    </a:p>
                  </a:txBody>
                  <a:tcPr>
                    <a:solidFill>
                      <a:schemeClr val="accent3">
                        <a:lumMod val="20000"/>
                        <a:lumOff val="80000"/>
                      </a:schemeClr>
                    </a:solidFill>
                  </a:tcPr>
                </a:tc>
                <a:tc>
                  <a:txBody>
                    <a:bodyPr/>
                    <a:lstStyle/>
                    <a:p>
                      <a:endParaRPr lang="es-MX" dirty="0"/>
                    </a:p>
                  </a:txBody>
                  <a:tcPr/>
                </a:tc>
                <a:tc>
                  <a:txBody>
                    <a:bodyPr/>
                    <a:lstStyle/>
                    <a:p>
                      <a:endParaRPr lang="es-MX" dirty="0"/>
                    </a:p>
                  </a:txBody>
                  <a:tcPr>
                    <a:solidFill>
                      <a:schemeClr val="accent3">
                        <a:lumMod val="40000"/>
                        <a:lumOff val="60000"/>
                      </a:schemeClr>
                    </a:solidFill>
                  </a:tcPr>
                </a:tc>
                <a:extLst>
                  <a:ext uri="{0D108BD9-81ED-4DB2-BD59-A6C34878D82A}">
                    <a16:rowId xmlns:a16="http://schemas.microsoft.com/office/drawing/2014/main" val="3586493779"/>
                  </a:ext>
                </a:extLst>
              </a:tr>
              <a:tr h="612000">
                <a:tc>
                  <a:txBody>
                    <a:bodyPr/>
                    <a:lstStyle/>
                    <a:p>
                      <a:pPr algn="ctr" fontAlgn="b"/>
                      <a:r>
                        <a:rPr lang="es-MX" sz="1500" b="1" kern="1200"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otro combustible</a:t>
                      </a:r>
                    </a:p>
                  </a:txBody>
                  <a:tcPr marL="9525" marR="9525" marT="9525" marB="0" anchor="ctr">
                    <a:solidFill>
                      <a:schemeClr val="bg2">
                        <a:lumMod val="10000"/>
                      </a:schemeClr>
                    </a:solidFill>
                  </a:tcPr>
                </a:tc>
                <a:tc>
                  <a:txBody>
                    <a:bodyPr/>
                    <a:lstStyle/>
                    <a:p>
                      <a:endParaRPr lang="es-MX" dirty="0"/>
                    </a:p>
                  </a:txBody>
                  <a:tcPr/>
                </a:tc>
                <a:tc>
                  <a:txBody>
                    <a:bodyPr/>
                    <a:lstStyle/>
                    <a:p>
                      <a:endParaRPr lang="es-MX" dirty="0"/>
                    </a:p>
                  </a:txBody>
                  <a:tcPr>
                    <a:solidFill>
                      <a:schemeClr val="accent3">
                        <a:lumMod val="20000"/>
                        <a:lumOff val="80000"/>
                      </a:schemeClr>
                    </a:solidFill>
                  </a:tcPr>
                </a:tc>
                <a:tc>
                  <a:txBody>
                    <a:bodyPr/>
                    <a:lstStyle/>
                    <a:p>
                      <a:endParaRPr lang="es-MX" dirty="0"/>
                    </a:p>
                  </a:txBody>
                  <a:tcPr>
                    <a:solidFill>
                      <a:schemeClr val="tx1"/>
                    </a:solidFill>
                  </a:tcPr>
                </a:tc>
                <a:tc>
                  <a:txBody>
                    <a:bodyPr/>
                    <a:lstStyle/>
                    <a:p>
                      <a:endParaRPr lang="es-MX" dirty="0"/>
                    </a:p>
                  </a:txBody>
                  <a:tcPr>
                    <a:solidFill>
                      <a:schemeClr val="tx1"/>
                    </a:solidFill>
                  </a:tcPr>
                </a:tc>
                <a:extLst>
                  <a:ext uri="{0D108BD9-81ED-4DB2-BD59-A6C34878D82A}">
                    <a16:rowId xmlns:a16="http://schemas.microsoft.com/office/drawing/2014/main" val="1886623782"/>
                  </a:ext>
                </a:extLst>
              </a:tr>
              <a:tr h="612000">
                <a:tc>
                  <a:txBody>
                    <a:bodyPr/>
                    <a:lstStyle/>
                    <a:p>
                      <a:pPr algn="ctr" fontAlgn="b"/>
                      <a:r>
                        <a:rPr lang="es-MX" sz="1500" b="1" kern="1200"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No sabe </a:t>
                      </a:r>
                    </a:p>
                  </a:txBody>
                  <a:tcPr marL="9525" marR="9525" marT="9525" marB="0" anchor="ctr">
                    <a:solidFill>
                      <a:schemeClr val="bg2">
                        <a:lumMod val="10000"/>
                      </a:schemeClr>
                    </a:solidFill>
                  </a:tcPr>
                </a:tc>
                <a:tc>
                  <a:txBody>
                    <a:bodyPr/>
                    <a:lstStyle/>
                    <a:p>
                      <a:endParaRPr lang="es-MX" dirty="0"/>
                    </a:p>
                  </a:txBody>
                  <a:tcPr/>
                </a:tc>
                <a:tc>
                  <a:txBody>
                    <a:bodyPr/>
                    <a:lstStyle/>
                    <a:p>
                      <a:endParaRPr lang="es-MX" dirty="0"/>
                    </a:p>
                  </a:txBody>
                  <a:tcPr/>
                </a:tc>
                <a:tc>
                  <a:txBody>
                    <a:bodyPr/>
                    <a:lstStyle/>
                    <a:p>
                      <a:endParaRPr lang="es-MX" dirty="0"/>
                    </a:p>
                  </a:txBody>
                  <a:tcPr>
                    <a:solidFill>
                      <a:schemeClr val="tx1"/>
                    </a:solidFill>
                  </a:tcPr>
                </a:tc>
                <a:tc>
                  <a:txBody>
                    <a:bodyPr/>
                    <a:lstStyle/>
                    <a:p>
                      <a:endParaRPr lang="es-MX" dirty="0"/>
                    </a:p>
                  </a:txBody>
                  <a:tcPr>
                    <a:solidFill>
                      <a:schemeClr val="tx1"/>
                    </a:solidFill>
                  </a:tcPr>
                </a:tc>
                <a:extLst>
                  <a:ext uri="{0D108BD9-81ED-4DB2-BD59-A6C34878D82A}">
                    <a16:rowId xmlns:a16="http://schemas.microsoft.com/office/drawing/2014/main" val="3662250840"/>
                  </a:ext>
                </a:extLst>
              </a:tr>
            </a:tbl>
          </a:graphicData>
        </a:graphic>
      </p:graphicFrame>
      <p:sp>
        <p:nvSpPr>
          <p:cNvPr id="10" name="CuadroTexto 9">
            <a:extLst>
              <a:ext uri="{FF2B5EF4-FFF2-40B4-BE49-F238E27FC236}">
                <a16:creationId xmlns:a16="http://schemas.microsoft.com/office/drawing/2014/main" id="{2F37ECD5-1A00-2983-B877-80A6E3ED03AC}"/>
              </a:ext>
            </a:extLst>
          </p:cNvPr>
          <p:cNvSpPr txBox="1"/>
          <p:nvPr/>
        </p:nvSpPr>
        <p:spPr>
          <a:xfrm>
            <a:off x="346201" y="5836839"/>
            <a:ext cx="8595597" cy="646331"/>
          </a:xfrm>
          <a:prstGeom prst="rect">
            <a:avLst/>
          </a:prstGeom>
          <a:noFill/>
        </p:spPr>
        <p:txBody>
          <a:bodyPr wrap="square">
            <a:spAutoFit/>
          </a:bodyPr>
          <a:lstStyle/>
          <a:p>
            <a:pPr algn="just"/>
            <a:r>
              <a:rPr lang="es-ES" sz="900" dirty="0">
                <a:solidFill>
                  <a:schemeClr val="tx1">
                    <a:lumMod val="65000"/>
                    <a:lumOff val="35000"/>
                  </a:schemeClr>
                </a:solidFill>
                <a:latin typeface="Calibri" panose="020F0502020204030204" pitchFamily="34" charset="0"/>
                <a:ea typeface="Calibri" panose="020F0502020204030204" pitchFamily="34" charset="0"/>
                <a:cs typeface="Calibri" panose="020F0502020204030204" pitchFamily="34" charset="0"/>
              </a:rPr>
              <a:t>Los cuadros negros son opciones de respuesta no incluidas en las preguntas</a:t>
            </a:r>
            <a:endParaRPr lang="es-MX" sz="900" dirty="0">
              <a:solidFill>
                <a:schemeClr val="tx1">
                  <a:lumMod val="65000"/>
                  <a:lumOff val="35000"/>
                </a:schemeClr>
              </a:solidFill>
              <a:latin typeface="Calibri" panose="020F0502020204030204" pitchFamily="34" charset="0"/>
              <a:ea typeface="Calibri" panose="020F0502020204030204" pitchFamily="34" charset="0"/>
              <a:cs typeface="Calibri" panose="020F0502020204030204" pitchFamily="34" charset="0"/>
            </a:endParaRPr>
          </a:p>
          <a:p>
            <a:pPr algn="just"/>
            <a:r>
              <a:rPr lang="es-MX" sz="900" dirty="0">
                <a:solidFill>
                  <a:schemeClr val="tx1">
                    <a:lumMod val="65000"/>
                    <a:lumOff val="35000"/>
                  </a:schemeClr>
                </a:solidFill>
                <a:latin typeface="Calibri" panose="020F0502020204030204" pitchFamily="34" charset="0"/>
                <a:ea typeface="Calibri" panose="020F0502020204030204" pitchFamily="34" charset="0"/>
                <a:cs typeface="Calibri" panose="020F0502020204030204" pitchFamily="34" charset="0"/>
              </a:rPr>
              <a:t>* Pregunta original “</a:t>
            </a:r>
            <a:r>
              <a:rPr lang="es-ES" sz="900" dirty="0">
                <a:solidFill>
                  <a:schemeClr val="tx1">
                    <a:lumMod val="65000"/>
                    <a:lumOff val="35000"/>
                  </a:schemeClr>
                </a:solidFill>
                <a:latin typeface="Calibri" panose="020F0502020204030204" pitchFamily="34" charset="0"/>
                <a:ea typeface="Calibri" panose="020F0502020204030204" pitchFamily="34" charset="0"/>
                <a:cs typeface="Calibri" panose="020F0502020204030204" pitchFamily="34" charset="0"/>
              </a:rPr>
              <a:t>¿El combustible que más usa para cocinar es…?”. La opción de “gas” no aclara si es estacionario o natural.</a:t>
            </a:r>
            <a:endParaRPr lang="es-MX" sz="900" dirty="0">
              <a:solidFill>
                <a:schemeClr val="tx1">
                  <a:lumMod val="65000"/>
                  <a:lumOff val="35000"/>
                </a:schemeClr>
              </a:solidFill>
              <a:latin typeface="Calibri" panose="020F0502020204030204" pitchFamily="34" charset="0"/>
              <a:ea typeface="Calibri" panose="020F0502020204030204" pitchFamily="34" charset="0"/>
              <a:cs typeface="Calibri" panose="020F0502020204030204" pitchFamily="34" charset="0"/>
            </a:endParaRPr>
          </a:p>
          <a:p>
            <a:pPr algn="just"/>
            <a:r>
              <a:rPr lang="es-MX" sz="900" dirty="0">
                <a:solidFill>
                  <a:schemeClr val="tx1">
                    <a:lumMod val="65000"/>
                    <a:lumOff val="35000"/>
                  </a:schemeClr>
                </a:solidFill>
                <a:effectLst/>
                <a:latin typeface="Calibri" panose="020F0502020204030204" pitchFamily="34" charset="0"/>
                <a:ea typeface="Calibri" panose="020F0502020204030204" pitchFamily="34" charset="0"/>
                <a:cs typeface="Calibri" panose="020F0502020204030204" pitchFamily="34" charset="0"/>
              </a:rPr>
              <a:t>** Pregunta original “¿Qué combustibles usan para cocinar o calentar sus alimentos?”. </a:t>
            </a:r>
            <a:r>
              <a:rPr lang="es-ES" sz="900" dirty="0">
                <a:solidFill>
                  <a:schemeClr val="tx1">
                    <a:lumMod val="65000"/>
                    <a:lumOff val="35000"/>
                  </a:schemeClr>
                </a:solidFill>
                <a:latin typeface="Calibri" panose="020F0502020204030204" pitchFamily="34" charset="0"/>
                <a:ea typeface="Calibri" panose="020F0502020204030204" pitchFamily="34" charset="0"/>
                <a:cs typeface="Calibri" panose="020F0502020204030204" pitchFamily="34" charset="0"/>
              </a:rPr>
              <a:t>Opciones de </a:t>
            </a:r>
            <a:r>
              <a:rPr lang="es-ES" sz="900" dirty="0" err="1">
                <a:solidFill>
                  <a:schemeClr val="tx1">
                    <a:lumMod val="65000"/>
                    <a:lumOff val="35000"/>
                  </a:schemeClr>
                </a:solidFill>
                <a:latin typeface="Calibri" panose="020F0502020204030204" pitchFamily="34" charset="0"/>
                <a:ea typeface="Calibri" panose="020F0502020204030204" pitchFamily="34" charset="0"/>
                <a:cs typeface="Calibri" panose="020F0502020204030204" pitchFamily="34" charset="0"/>
              </a:rPr>
              <a:t>multirespuesta</a:t>
            </a:r>
            <a:r>
              <a:rPr lang="es-ES" sz="900" dirty="0">
                <a:solidFill>
                  <a:schemeClr val="tx1">
                    <a:lumMod val="65000"/>
                    <a:lumOff val="35000"/>
                  </a:schemeClr>
                </a:solidFill>
                <a:latin typeface="Calibri" panose="020F0502020204030204" pitchFamily="34" charset="0"/>
                <a:ea typeface="Calibri" panose="020F0502020204030204" pitchFamily="34" charset="0"/>
                <a:cs typeface="Calibri" panose="020F0502020204030204" pitchFamily="34" charset="0"/>
              </a:rPr>
              <a:t>. La opción de “gas” no aclara si es estacionario o natural. Suma 100% con otras opciones de respuesta</a:t>
            </a:r>
            <a:endParaRPr lang="es-MX" sz="900" dirty="0">
              <a:solidFill>
                <a:schemeClr val="tx1">
                  <a:lumMod val="65000"/>
                  <a:lumOff val="35000"/>
                </a:schemeClr>
              </a:solidFill>
              <a:latin typeface="Calibri" panose="020F0502020204030204" pitchFamily="34" charset="0"/>
              <a:ea typeface="Calibri" panose="020F0502020204030204" pitchFamily="34" charset="0"/>
              <a:cs typeface="Calibri" panose="020F0502020204030204" pitchFamily="34" charset="0"/>
            </a:endParaRPr>
          </a:p>
        </p:txBody>
      </p:sp>
      <p:graphicFrame>
        <p:nvGraphicFramePr>
          <p:cNvPr id="11" name="7 Marcador de contenido">
            <a:extLst>
              <a:ext uri="{FF2B5EF4-FFF2-40B4-BE49-F238E27FC236}">
                <a16:creationId xmlns:a16="http://schemas.microsoft.com/office/drawing/2014/main" id="{FD3BFAD4-097E-AD19-C3F4-021B20D3B8AE}"/>
              </a:ext>
            </a:extLst>
          </p:cNvPr>
          <p:cNvGraphicFramePr>
            <a:graphicFrameLocks/>
          </p:cNvGraphicFramePr>
          <p:nvPr>
            <p:extLst>
              <p:ext uri="{D42A27DB-BD31-4B8C-83A1-F6EECF244321}">
                <p14:modId xmlns:p14="http://schemas.microsoft.com/office/powerpoint/2010/main" val="3042099273"/>
              </p:ext>
            </p:extLst>
          </p:nvPr>
        </p:nvGraphicFramePr>
        <p:xfrm>
          <a:off x="2690909" y="1170857"/>
          <a:ext cx="1526695" cy="4586476"/>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2" name="7 Marcador de contenido">
            <a:extLst>
              <a:ext uri="{FF2B5EF4-FFF2-40B4-BE49-F238E27FC236}">
                <a16:creationId xmlns:a16="http://schemas.microsoft.com/office/drawing/2014/main" id="{E49A3FF9-75C3-6806-7AE1-B63333BB3EAF}"/>
              </a:ext>
            </a:extLst>
          </p:cNvPr>
          <p:cNvGraphicFramePr>
            <a:graphicFrameLocks/>
          </p:cNvGraphicFramePr>
          <p:nvPr>
            <p:extLst>
              <p:ext uri="{D42A27DB-BD31-4B8C-83A1-F6EECF244321}">
                <p14:modId xmlns:p14="http://schemas.microsoft.com/office/powerpoint/2010/main" val="3160411915"/>
              </p:ext>
            </p:extLst>
          </p:nvPr>
        </p:nvGraphicFramePr>
        <p:xfrm>
          <a:off x="7142270" y="1250287"/>
          <a:ext cx="1560717" cy="4486894"/>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5" name="7 Marcador de contenido">
            <a:extLst>
              <a:ext uri="{FF2B5EF4-FFF2-40B4-BE49-F238E27FC236}">
                <a16:creationId xmlns:a16="http://schemas.microsoft.com/office/drawing/2014/main" id="{1204624D-29BE-1A8C-E179-6CC3989DE5A5}"/>
              </a:ext>
            </a:extLst>
          </p:cNvPr>
          <p:cNvGraphicFramePr>
            <a:graphicFrameLocks/>
          </p:cNvGraphicFramePr>
          <p:nvPr>
            <p:extLst>
              <p:ext uri="{D42A27DB-BD31-4B8C-83A1-F6EECF244321}">
                <p14:modId xmlns:p14="http://schemas.microsoft.com/office/powerpoint/2010/main" val="1926921105"/>
              </p:ext>
            </p:extLst>
          </p:nvPr>
        </p:nvGraphicFramePr>
        <p:xfrm>
          <a:off x="5642562" y="1177803"/>
          <a:ext cx="1526695" cy="4619283"/>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6" name="7 Marcador de contenido">
            <a:extLst>
              <a:ext uri="{FF2B5EF4-FFF2-40B4-BE49-F238E27FC236}">
                <a16:creationId xmlns:a16="http://schemas.microsoft.com/office/drawing/2014/main" id="{25690FC3-6043-8EE6-B4BD-22E287E1DA1F}"/>
              </a:ext>
            </a:extLst>
          </p:cNvPr>
          <p:cNvGraphicFramePr>
            <a:graphicFrameLocks/>
          </p:cNvGraphicFramePr>
          <p:nvPr>
            <p:extLst>
              <p:ext uri="{D42A27DB-BD31-4B8C-83A1-F6EECF244321}">
                <p14:modId xmlns:p14="http://schemas.microsoft.com/office/powerpoint/2010/main" val="459062441"/>
              </p:ext>
            </p:extLst>
          </p:nvPr>
        </p:nvGraphicFramePr>
        <p:xfrm>
          <a:off x="4171696" y="1250287"/>
          <a:ext cx="1526696" cy="4465746"/>
        </p:xfrm>
        <a:graphic>
          <a:graphicData uri="http://schemas.openxmlformats.org/drawingml/2006/chart">
            <c:chart xmlns:c="http://schemas.openxmlformats.org/drawingml/2006/chart" xmlns:r="http://schemas.openxmlformats.org/officeDocument/2006/relationships" r:id="rId5"/>
          </a:graphicData>
        </a:graphic>
      </p:graphicFrame>
      <p:sp>
        <p:nvSpPr>
          <p:cNvPr id="7" name="CuadroTexto 6">
            <a:extLst>
              <a:ext uri="{FF2B5EF4-FFF2-40B4-BE49-F238E27FC236}">
                <a16:creationId xmlns:a16="http://schemas.microsoft.com/office/drawing/2014/main" id="{99BD52EA-842A-4D42-8EF8-65424FB44225}"/>
              </a:ext>
            </a:extLst>
          </p:cNvPr>
          <p:cNvSpPr txBox="1"/>
          <p:nvPr/>
        </p:nvSpPr>
        <p:spPr>
          <a:xfrm>
            <a:off x="19017" y="6577799"/>
            <a:ext cx="8604899" cy="253916"/>
          </a:xfrm>
          <a:prstGeom prst="rect">
            <a:avLst/>
          </a:prstGeom>
          <a:noFill/>
        </p:spPr>
        <p:txBody>
          <a:bodyPr wrap="square" rtlCol="0" anchor="ctr">
            <a:spAutoFit/>
          </a:bodyPr>
          <a:lstStyle/>
          <a:p>
            <a:r>
              <a:rPr lang="es-MX" sz="1050" b="1" dirty="0">
                <a:solidFill>
                  <a:schemeClr val="tx1">
                    <a:lumMod val="65000"/>
                    <a:lumOff val="35000"/>
                  </a:schemeClr>
                </a:solidFill>
              </a:rPr>
              <a:t>PARAMETRIA; ENCUESTA CDMX / Del 24 de febrero al 14 de agosto de 2024.</a:t>
            </a:r>
          </a:p>
        </p:txBody>
      </p:sp>
    </p:spTree>
    <p:extLst>
      <p:ext uri="{BB962C8B-B14F-4D97-AF65-F5344CB8AC3E}">
        <p14:creationId xmlns:p14="http://schemas.microsoft.com/office/powerpoint/2010/main" val="351978253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a16="http://schemas.microsoft.com/office/drawing/2014/main" id="{C5F9901A-9EC0-923A-57CE-EDCB8CFE2216}"/>
              </a:ext>
            </a:extLst>
          </p:cNvPr>
          <p:cNvSpPr>
            <a:spLocks noGrp="1"/>
          </p:cNvSpPr>
          <p:nvPr>
            <p:ph type="body" sz="quarter" idx="13"/>
          </p:nvPr>
        </p:nvSpPr>
        <p:spPr/>
        <p:txBody>
          <a:bodyPr/>
          <a:lstStyle/>
          <a:p>
            <a:r>
              <a:rPr lang="es-MX" dirty="0"/>
              <a:t>CARACTERÍSTICAS DE LA VIVIENDA</a:t>
            </a:r>
          </a:p>
        </p:txBody>
      </p:sp>
      <p:sp>
        <p:nvSpPr>
          <p:cNvPr id="3" name="Marcador de número de diapositiva 2">
            <a:extLst>
              <a:ext uri="{FF2B5EF4-FFF2-40B4-BE49-F238E27FC236}">
                <a16:creationId xmlns:a16="http://schemas.microsoft.com/office/drawing/2014/main" id="{BAC63D65-F4A5-E9E4-3FF9-F7867D5C7C45}"/>
              </a:ext>
            </a:extLst>
          </p:cNvPr>
          <p:cNvSpPr>
            <a:spLocks noGrp="1"/>
          </p:cNvSpPr>
          <p:nvPr>
            <p:ph type="sldNum" sz="quarter" idx="12"/>
          </p:nvPr>
        </p:nvSpPr>
        <p:spPr/>
        <p:txBody>
          <a:bodyPr/>
          <a:lstStyle/>
          <a:p>
            <a:fld id="{B056FCF3-97EB-4DA5-BF7E-93EC395BEC37}" type="slidenum">
              <a:rPr lang="es-MX" smtClean="0"/>
              <a:pPr/>
              <a:t>26</a:t>
            </a:fld>
            <a:endParaRPr lang="es-MX" dirty="0"/>
          </a:p>
        </p:txBody>
      </p:sp>
      <p:graphicFrame>
        <p:nvGraphicFramePr>
          <p:cNvPr id="2" name="Tabla 1">
            <a:extLst>
              <a:ext uri="{FF2B5EF4-FFF2-40B4-BE49-F238E27FC236}">
                <a16:creationId xmlns:a16="http://schemas.microsoft.com/office/drawing/2014/main" id="{7BB36A02-072C-17F7-C150-B481955CF4B5}"/>
              </a:ext>
            </a:extLst>
          </p:cNvPr>
          <p:cNvGraphicFramePr>
            <a:graphicFrameLocks noGrp="1"/>
          </p:cNvGraphicFramePr>
          <p:nvPr>
            <p:extLst>
              <p:ext uri="{D42A27DB-BD31-4B8C-83A1-F6EECF244321}">
                <p14:modId xmlns:p14="http://schemas.microsoft.com/office/powerpoint/2010/main" val="4021388552"/>
              </p:ext>
            </p:extLst>
          </p:nvPr>
        </p:nvGraphicFramePr>
        <p:xfrm>
          <a:off x="1692724" y="1620606"/>
          <a:ext cx="6264000" cy="3348000"/>
        </p:xfrm>
        <a:graphic>
          <a:graphicData uri="http://schemas.openxmlformats.org/drawingml/2006/table">
            <a:tbl>
              <a:tblPr firstRow="1" bandRow="1">
                <a:tableStyleId>{8799B23B-EC83-4686-B30A-512413B5E67A}</a:tableStyleId>
              </a:tblPr>
              <a:tblGrid>
                <a:gridCol w="2268000">
                  <a:extLst>
                    <a:ext uri="{9D8B030D-6E8A-4147-A177-3AD203B41FA5}">
                      <a16:colId xmlns:a16="http://schemas.microsoft.com/office/drawing/2014/main" val="2113801669"/>
                    </a:ext>
                  </a:extLst>
                </a:gridCol>
                <a:gridCol w="1332000">
                  <a:extLst>
                    <a:ext uri="{9D8B030D-6E8A-4147-A177-3AD203B41FA5}">
                      <a16:colId xmlns:a16="http://schemas.microsoft.com/office/drawing/2014/main" val="536585159"/>
                    </a:ext>
                  </a:extLst>
                </a:gridCol>
                <a:gridCol w="1332000">
                  <a:extLst>
                    <a:ext uri="{9D8B030D-6E8A-4147-A177-3AD203B41FA5}">
                      <a16:colId xmlns:a16="http://schemas.microsoft.com/office/drawing/2014/main" val="3062135165"/>
                    </a:ext>
                  </a:extLst>
                </a:gridCol>
                <a:gridCol w="1332000">
                  <a:extLst>
                    <a:ext uri="{9D8B030D-6E8A-4147-A177-3AD203B41FA5}">
                      <a16:colId xmlns:a16="http://schemas.microsoft.com/office/drawing/2014/main" val="268077206"/>
                    </a:ext>
                  </a:extLst>
                </a:gridCol>
              </a:tblGrid>
              <a:tr h="1044000">
                <a:tc>
                  <a:txBody>
                    <a:bodyPr/>
                    <a:lstStyle/>
                    <a:p>
                      <a:pPr algn="ctr"/>
                      <a:r>
                        <a:rPr lang="es-MX" sz="1600" kern="1200" dirty="0">
                          <a:solidFill>
                            <a:schemeClr val="tx1">
                              <a:lumMod val="85000"/>
                              <a:lumOff val="15000"/>
                            </a:schemeClr>
                          </a:solidFill>
                          <a:latin typeface="+mn-lt"/>
                          <a:ea typeface="+mj-ea"/>
                          <a:cs typeface="+mj-cs"/>
                        </a:rPr>
                        <a:t>¿Esta vivienda es propiedad de alguna persona que vive aquí?</a:t>
                      </a:r>
                    </a:p>
                  </a:txBody>
                  <a:tcPr anchor="ctr">
                    <a:noFill/>
                  </a:tcPr>
                </a:tc>
                <a:tc>
                  <a:txBody>
                    <a:bodyPr/>
                    <a:lstStyle/>
                    <a:p>
                      <a:pPr algn="ctr"/>
                      <a:r>
                        <a:rPr lang="es-ES" sz="1800" b="1" dirty="0">
                          <a:solidFill>
                            <a:schemeClr val="bg1"/>
                          </a:solidFill>
                          <a:effectLst/>
                          <a:latin typeface="Calibri" panose="020F0502020204030204" pitchFamily="34" charset="0"/>
                          <a:ea typeface="Calibri" panose="020F0502020204030204" pitchFamily="34" charset="0"/>
                        </a:rPr>
                        <a:t>EBH </a:t>
                      </a:r>
                    </a:p>
                    <a:p>
                      <a:pPr algn="ctr"/>
                      <a:r>
                        <a:rPr lang="es-ES" sz="1800" b="1" dirty="0">
                          <a:solidFill>
                            <a:schemeClr val="bg1"/>
                          </a:solidFill>
                          <a:effectLst/>
                          <a:latin typeface="Calibri" panose="020F0502020204030204" pitchFamily="34" charset="0"/>
                          <a:ea typeface="Calibri" panose="020F0502020204030204" pitchFamily="34" charset="0"/>
                        </a:rPr>
                        <a:t>2024</a:t>
                      </a:r>
                      <a:endParaRPr lang="es-MX" sz="1800" dirty="0">
                        <a:solidFill>
                          <a:schemeClr val="bg1"/>
                        </a:solidFill>
                        <a:effectLst/>
                        <a:latin typeface="Calibri" panose="020F0502020204030204" pitchFamily="34" charset="0"/>
                        <a:ea typeface="Calibri" panose="020F0502020204030204" pitchFamily="34" charset="0"/>
                      </a:endParaRPr>
                    </a:p>
                  </a:txBody>
                  <a:tcPr marL="68580" marR="68580" marT="0" marB="0" anchor="ctr">
                    <a:solidFill>
                      <a:schemeClr val="bg2">
                        <a:lumMod val="10000"/>
                      </a:schemeClr>
                    </a:solidFill>
                  </a:tcPr>
                </a:tc>
                <a:tc>
                  <a:txBody>
                    <a:bodyPr/>
                    <a:lstStyle/>
                    <a:p>
                      <a:pPr algn="ctr"/>
                      <a:r>
                        <a:rPr lang="es-ES" sz="1800" b="1" dirty="0">
                          <a:solidFill>
                            <a:schemeClr val="bg1"/>
                          </a:solidFill>
                          <a:effectLst/>
                          <a:latin typeface="Calibri" panose="020F0502020204030204" pitchFamily="34" charset="0"/>
                          <a:ea typeface="Calibri" panose="020F0502020204030204" pitchFamily="34" charset="0"/>
                        </a:rPr>
                        <a:t>ENCUBOS 2019</a:t>
                      </a:r>
                      <a:endParaRPr lang="es-MX" sz="1800" dirty="0">
                        <a:solidFill>
                          <a:schemeClr val="bg1"/>
                        </a:solidFill>
                        <a:effectLst/>
                        <a:latin typeface="Calibri" panose="020F0502020204030204" pitchFamily="34" charset="0"/>
                        <a:ea typeface="Calibri" panose="020F0502020204030204" pitchFamily="34" charset="0"/>
                      </a:endParaRPr>
                    </a:p>
                  </a:txBody>
                  <a:tcPr marL="68580" marR="68580" marT="0" marB="0" anchor="ctr">
                    <a:solidFill>
                      <a:schemeClr val="bg2">
                        <a:lumMod val="10000"/>
                      </a:schemeClr>
                    </a:solidFill>
                  </a:tcPr>
                </a:tc>
                <a:tc>
                  <a:txBody>
                    <a:bodyPr/>
                    <a:lstStyle/>
                    <a:p>
                      <a:pPr algn="ctr"/>
                      <a:r>
                        <a:rPr lang="es-MX" sz="1800" dirty="0">
                          <a:solidFill>
                            <a:schemeClr val="bg1"/>
                          </a:solidFill>
                          <a:effectLst/>
                          <a:latin typeface="Calibri" panose="020F0502020204030204" pitchFamily="34" charset="0"/>
                          <a:ea typeface="Calibri" panose="020F0502020204030204" pitchFamily="34" charset="0"/>
                        </a:rPr>
                        <a:t>ENCASB 2011*</a:t>
                      </a:r>
                    </a:p>
                  </a:txBody>
                  <a:tcPr marL="68580" marR="68580" marT="0" marB="0" anchor="ctr">
                    <a:solidFill>
                      <a:schemeClr val="bg2">
                        <a:lumMod val="10000"/>
                      </a:schemeClr>
                    </a:solidFill>
                  </a:tcPr>
                </a:tc>
                <a:extLst>
                  <a:ext uri="{0D108BD9-81ED-4DB2-BD59-A6C34878D82A}">
                    <a16:rowId xmlns:a16="http://schemas.microsoft.com/office/drawing/2014/main" val="2464424806"/>
                  </a:ext>
                </a:extLst>
              </a:tr>
              <a:tr h="1152000">
                <a:tc>
                  <a:txBody>
                    <a:bodyPr/>
                    <a:lstStyle/>
                    <a:p>
                      <a:pPr algn="ctr" fontAlgn="b"/>
                      <a:r>
                        <a:rPr lang="es-MX" sz="1600" b="1" kern="1200"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Si</a:t>
                      </a:r>
                    </a:p>
                  </a:txBody>
                  <a:tcPr marL="9525" marR="9525" marT="9525" marB="0" anchor="ctr">
                    <a:solidFill>
                      <a:schemeClr val="bg2">
                        <a:lumMod val="10000"/>
                      </a:schemeClr>
                    </a:solidFill>
                  </a:tcPr>
                </a:tc>
                <a:tc>
                  <a:txBody>
                    <a:bodyPr/>
                    <a:lstStyle/>
                    <a:p>
                      <a:endParaRPr lang="es-MX" dirty="0"/>
                    </a:p>
                  </a:txBody>
                  <a:tcPr/>
                </a:tc>
                <a:tc>
                  <a:txBody>
                    <a:bodyPr/>
                    <a:lstStyle/>
                    <a:p>
                      <a:endParaRPr lang="es-MX" dirty="0"/>
                    </a:p>
                  </a:txBody>
                  <a:tcPr/>
                </a:tc>
                <a:tc>
                  <a:txBody>
                    <a:bodyPr/>
                    <a:lstStyle/>
                    <a:p>
                      <a:endParaRPr lang="es-MX" dirty="0"/>
                    </a:p>
                  </a:txBody>
                  <a:tcPr/>
                </a:tc>
                <a:extLst>
                  <a:ext uri="{0D108BD9-81ED-4DB2-BD59-A6C34878D82A}">
                    <a16:rowId xmlns:a16="http://schemas.microsoft.com/office/drawing/2014/main" val="1810970986"/>
                  </a:ext>
                </a:extLst>
              </a:tr>
              <a:tr h="1152000">
                <a:tc>
                  <a:txBody>
                    <a:bodyPr/>
                    <a:lstStyle/>
                    <a:p>
                      <a:pPr algn="ctr" fontAlgn="b"/>
                      <a:r>
                        <a:rPr lang="es-MX" sz="1600" b="1" kern="1200"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No</a:t>
                      </a:r>
                    </a:p>
                  </a:txBody>
                  <a:tcPr marL="9525" marR="9525" marT="9525" marB="0" anchor="ctr">
                    <a:solidFill>
                      <a:schemeClr val="bg2">
                        <a:lumMod val="10000"/>
                      </a:schemeClr>
                    </a:solidFill>
                  </a:tcPr>
                </a:tc>
                <a:tc>
                  <a:txBody>
                    <a:bodyPr/>
                    <a:lstStyle/>
                    <a:p>
                      <a:endParaRPr lang="es-MX" dirty="0"/>
                    </a:p>
                  </a:txBody>
                  <a:tcPr/>
                </a:tc>
                <a:tc>
                  <a:txBody>
                    <a:bodyPr/>
                    <a:lstStyle/>
                    <a:p>
                      <a:endParaRPr lang="es-MX" dirty="0"/>
                    </a:p>
                  </a:txBody>
                  <a:tcPr/>
                </a:tc>
                <a:tc>
                  <a:txBody>
                    <a:bodyPr/>
                    <a:lstStyle/>
                    <a:p>
                      <a:endParaRPr lang="es-MX" dirty="0"/>
                    </a:p>
                  </a:txBody>
                  <a:tcPr/>
                </a:tc>
                <a:extLst>
                  <a:ext uri="{0D108BD9-81ED-4DB2-BD59-A6C34878D82A}">
                    <a16:rowId xmlns:a16="http://schemas.microsoft.com/office/drawing/2014/main" val="2497487136"/>
                  </a:ext>
                </a:extLst>
              </a:tr>
            </a:tbl>
          </a:graphicData>
        </a:graphic>
      </p:graphicFrame>
      <p:graphicFrame>
        <p:nvGraphicFramePr>
          <p:cNvPr id="5" name="7 Marcador de contenido">
            <a:extLst>
              <a:ext uri="{FF2B5EF4-FFF2-40B4-BE49-F238E27FC236}">
                <a16:creationId xmlns:a16="http://schemas.microsoft.com/office/drawing/2014/main" id="{D1729323-C43E-C051-D860-6438F1362645}"/>
              </a:ext>
            </a:extLst>
          </p:cNvPr>
          <p:cNvGraphicFramePr>
            <a:graphicFrameLocks/>
          </p:cNvGraphicFramePr>
          <p:nvPr>
            <p:extLst>
              <p:ext uri="{D42A27DB-BD31-4B8C-83A1-F6EECF244321}">
                <p14:modId xmlns:p14="http://schemas.microsoft.com/office/powerpoint/2010/main" val="639132069"/>
              </p:ext>
            </p:extLst>
          </p:nvPr>
        </p:nvGraphicFramePr>
        <p:xfrm>
          <a:off x="3883028" y="2717132"/>
          <a:ext cx="1457002" cy="2286029"/>
        </p:xfrm>
        <a:graphic>
          <a:graphicData uri="http://schemas.openxmlformats.org/drawingml/2006/chart">
            <c:chart xmlns:c="http://schemas.openxmlformats.org/drawingml/2006/chart" xmlns:r="http://schemas.openxmlformats.org/officeDocument/2006/relationships" r:id="rId2"/>
          </a:graphicData>
        </a:graphic>
      </p:graphicFrame>
      <p:sp>
        <p:nvSpPr>
          <p:cNvPr id="19" name="CuadroTexto 18">
            <a:extLst>
              <a:ext uri="{FF2B5EF4-FFF2-40B4-BE49-F238E27FC236}">
                <a16:creationId xmlns:a16="http://schemas.microsoft.com/office/drawing/2014/main" id="{FCD4698B-D3A0-7D3A-0D4A-7F6C2F8EE6CE}"/>
              </a:ext>
            </a:extLst>
          </p:cNvPr>
          <p:cNvSpPr txBox="1"/>
          <p:nvPr/>
        </p:nvSpPr>
        <p:spPr>
          <a:xfrm>
            <a:off x="1299411" y="6148137"/>
            <a:ext cx="184731" cy="369332"/>
          </a:xfrm>
          <a:prstGeom prst="rect">
            <a:avLst/>
          </a:prstGeom>
          <a:noFill/>
        </p:spPr>
        <p:txBody>
          <a:bodyPr wrap="none" rtlCol="0">
            <a:spAutoFit/>
          </a:bodyPr>
          <a:lstStyle/>
          <a:p>
            <a:endParaRPr lang="es-MX" dirty="0"/>
          </a:p>
        </p:txBody>
      </p:sp>
      <p:sp>
        <p:nvSpPr>
          <p:cNvPr id="23" name="CuadroTexto 22">
            <a:extLst>
              <a:ext uri="{FF2B5EF4-FFF2-40B4-BE49-F238E27FC236}">
                <a16:creationId xmlns:a16="http://schemas.microsoft.com/office/drawing/2014/main" id="{05C2E519-6CC1-D76D-306A-FD49A003A974}"/>
              </a:ext>
            </a:extLst>
          </p:cNvPr>
          <p:cNvSpPr txBox="1"/>
          <p:nvPr/>
        </p:nvSpPr>
        <p:spPr>
          <a:xfrm>
            <a:off x="1158735" y="5421148"/>
            <a:ext cx="4572000" cy="246221"/>
          </a:xfrm>
          <a:prstGeom prst="rect">
            <a:avLst/>
          </a:prstGeom>
          <a:noFill/>
        </p:spPr>
        <p:txBody>
          <a:bodyPr wrap="square">
            <a:spAutoFit/>
          </a:bodyPr>
          <a:lstStyle/>
          <a:p>
            <a:pPr algn="just"/>
            <a:r>
              <a:rPr lang="es-MX" sz="1000" dirty="0">
                <a:solidFill>
                  <a:schemeClr val="tx1">
                    <a:lumMod val="65000"/>
                    <a:lumOff val="35000"/>
                  </a:schemeClr>
                </a:solidFill>
                <a:effectLst/>
                <a:latin typeface="Calibri" panose="020F0502020204030204" pitchFamily="34" charset="0"/>
                <a:ea typeface="Calibri" panose="020F0502020204030204" pitchFamily="34" charset="0"/>
                <a:cs typeface="Calibri" panose="020F0502020204030204" pitchFamily="34" charset="0"/>
              </a:rPr>
              <a:t>* Suma 100% con la opción NC</a:t>
            </a:r>
            <a:endParaRPr lang="es-MX" sz="1000" dirty="0">
              <a:solidFill>
                <a:schemeClr val="tx1">
                  <a:lumMod val="65000"/>
                  <a:lumOff val="35000"/>
                </a:schemeClr>
              </a:solidFill>
              <a:effectLst/>
              <a:latin typeface="Calibri" panose="020F0502020204030204" pitchFamily="34" charset="0"/>
              <a:ea typeface="Calibri" panose="020F0502020204030204" pitchFamily="34" charset="0"/>
            </a:endParaRPr>
          </a:p>
        </p:txBody>
      </p:sp>
      <p:graphicFrame>
        <p:nvGraphicFramePr>
          <p:cNvPr id="7" name="7 Marcador de contenido">
            <a:extLst>
              <a:ext uri="{FF2B5EF4-FFF2-40B4-BE49-F238E27FC236}">
                <a16:creationId xmlns:a16="http://schemas.microsoft.com/office/drawing/2014/main" id="{32169C10-C4CA-408D-CE99-38A746DC6BF8}"/>
              </a:ext>
            </a:extLst>
          </p:cNvPr>
          <p:cNvGraphicFramePr>
            <a:graphicFrameLocks/>
          </p:cNvGraphicFramePr>
          <p:nvPr>
            <p:extLst>
              <p:ext uri="{D42A27DB-BD31-4B8C-83A1-F6EECF244321}">
                <p14:modId xmlns:p14="http://schemas.microsoft.com/office/powerpoint/2010/main" val="273858773"/>
              </p:ext>
            </p:extLst>
          </p:nvPr>
        </p:nvGraphicFramePr>
        <p:xfrm>
          <a:off x="6548132" y="2717132"/>
          <a:ext cx="1336813" cy="2286029"/>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9" name="7 Marcador de contenido">
            <a:extLst>
              <a:ext uri="{FF2B5EF4-FFF2-40B4-BE49-F238E27FC236}">
                <a16:creationId xmlns:a16="http://schemas.microsoft.com/office/drawing/2014/main" id="{B7C82237-0164-2D6E-DC07-1EBC8EE24D25}"/>
              </a:ext>
            </a:extLst>
          </p:cNvPr>
          <p:cNvGraphicFramePr>
            <a:graphicFrameLocks/>
          </p:cNvGraphicFramePr>
          <p:nvPr>
            <p:extLst>
              <p:ext uri="{D42A27DB-BD31-4B8C-83A1-F6EECF244321}">
                <p14:modId xmlns:p14="http://schemas.microsoft.com/office/powerpoint/2010/main" val="1864286117"/>
              </p:ext>
            </p:extLst>
          </p:nvPr>
        </p:nvGraphicFramePr>
        <p:xfrm>
          <a:off x="5217595" y="2699854"/>
          <a:ext cx="1450103" cy="2286029"/>
        </p:xfrm>
        <a:graphic>
          <a:graphicData uri="http://schemas.openxmlformats.org/drawingml/2006/chart">
            <c:chart xmlns:c="http://schemas.openxmlformats.org/drawingml/2006/chart" xmlns:r="http://schemas.openxmlformats.org/officeDocument/2006/relationships" r:id="rId4"/>
          </a:graphicData>
        </a:graphic>
      </p:graphicFrame>
      <p:sp>
        <p:nvSpPr>
          <p:cNvPr id="8" name="CuadroTexto 7">
            <a:extLst>
              <a:ext uri="{FF2B5EF4-FFF2-40B4-BE49-F238E27FC236}">
                <a16:creationId xmlns:a16="http://schemas.microsoft.com/office/drawing/2014/main" id="{108BCDF3-38BD-0426-9F6B-B3257E8656DA}"/>
              </a:ext>
            </a:extLst>
          </p:cNvPr>
          <p:cNvSpPr txBox="1"/>
          <p:nvPr/>
        </p:nvSpPr>
        <p:spPr>
          <a:xfrm>
            <a:off x="19017" y="6577799"/>
            <a:ext cx="8604899" cy="253916"/>
          </a:xfrm>
          <a:prstGeom prst="rect">
            <a:avLst/>
          </a:prstGeom>
          <a:noFill/>
        </p:spPr>
        <p:txBody>
          <a:bodyPr wrap="square" rtlCol="0" anchor="ctr">
            <a:spAutoFit/>
          </a:bodyPr>
          <a:lstStyle/>
          <a:p>
            <a:r>
              <a:rPr lang="es-MX" sz="1050" b="1" dirty="0">
                <a:solidFill>
                  <a:schemeClr val="tx1">
                    <a:lumMod val="65000"/>
                    <a:lumOff val="35000"/>
                  </a:schemeClr>
                </a:solidFill>
              </a:rPr>
              <a:t>PARAMETRIA; ENCUESTA CDMX / Del 24 de febrero al 14 de agosto de 2024.</a:t>
            </a:r>
          </a:p>
        </p:txBody>
      </p:sp>
    </p:spTree>
    <p:extLst>
      <p:ext uri="{BB962C8B-B14F-4D97-AF65-F5344CB8AC3E}">
        <p14:creationId xmlns:p14="http://schemas.microsoft.com/office/powerpoint/2010/main" val="80736914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a16="http://schemas.microsoft.com/office/drawing/2014/main" id="{C5F9901A-9EC0-923A-57CE-EDCB8CFE2216}"/>
              </a:ext>
            </a:extLst>
          </p:cNvPr>
          <p:cNvSpPr>
            <a:spLocks noGrp="1"/>
          </p:cNvSpPr>
          <p:nvPr>
            <p:ph type="body" sz="quarter" idx="13"/>
          </p:nvPr>
        </p:nvSpPr>
        <p:spPr/>
        <p:txBody>
          <a:bodyPr/>
          <a:lstStyle/>
          <a:p>
            <a:r>
              <a:rPr lang="es-MX" dirty="0"/>
              <a:t>CARACTERÍSTICAS DE LA VIVIENDA</a:t>
            </a:r>
          </a:p>
        </p:txBody>
      </p:sp>
      <p:sp>
        <p:nvSpPr>
          <p:cNvPr id="3" name="Marcador de número de diapositiva 2">
            <a:extLst>
              <a:ext uri="{FF2B5EF4-FFF2-40B4-BE49-F238E27FC236}">
                <a16:creationId xmlns:a16="http://schemas.microsoft.com/office/drawing/2014/main" id="{BAC63D65-F4A5-E9E4-3FF9-F7867D5C7C45}"/>
              </a:ext>
            </a:extLst>
          </p:cNvPr>
          <p:cNvSpPr>
            <a:spLocks noGrp="1"/>
          </p:cNvSpPr>
          <p:nvPr>
            <p:ph type="sldNum" sz="quarter" idx="12"/>
          </p:nvPr>
        </p:nvSpPr>
        <p:spPr/>
        <p:txBody>
          <a:bodyPr/>
          <a:lstStyle/>
          <a:p>
            <a:fld id="{B056FCF3-97EB-4DA5-BF7E-93EC395BEC37}" type="slidenum">
              <a:rPr lang="es-MX" smtClean="0"/>
              <a:pPr/>
              <a:t>27</a:t>
            </a:fld>
            <a:endParaRPr lang="es-MX" dirty="0"/>
          </a:p>
        </p:txBody>
      </p:sp>
      <p:graphicFrame>
        <p:nvGraphicFramePr>
          <p:cNvPr id="8" name="Tabla 7">
            <a:extLst>
              <a:ext uri="{FF2B5EF4-FFF2-40B4-BE49-F238E27FC236}">
                <a16:creationId xmlns:a16="http://schemas.microsoft.com/office/drawing/2014/main" id="{6F4854FE-69B8-C091-233C-217D02753727}"/>
              </a:ext>
            </a:extLst>
          </p:cNvPr>
          <p:cNvGraphicFramePr>
            <a:graphicFrameLocks noGrp="1"/>
          </p:cNvGraphicFramePr>
          <p:nvPr>
            <p:extLst>
              <p:ext uri="{D42A27DB-BD31-4B8C-83A1-F6EECF244321}">
                <p14:modId xmlns:p14="http://schemas.microsoft.com/office/powerpoint/2010/main" val="1610144022"/>
              </p:ext>
            </p:extLst>
          </p:nvPr>
        </p:nvGraphicFramePr>
        <p:xfrm>
          <a:off x="612000" y="487100"/>
          <a:ext cx="7920000" cy="5292000"/>
        </p:xfrm>
        <a:graphic>
          <a:graphicData uri="http://schemas.openxmlformats.org/drawingml/2006/table">
            <a:tbl>
              <a:tblPr firstRow="1" bandRow="1">
                <a:tableStyleId>{8799B23B-EC83-4686-B30A-512413B5E67A}</a:tableStyleId>
              </a:tblPr>
              <a:tblGrid>
                <a:gridCol w="2016000">
                  <a:extLst>
                    <a:ext uri="{9D8B030D-6E8A-4147-A177-3AD203B41FA5}">
                      <a16:colId xmlns:a16="http://schemas.microsoft.com/office/drawing/2014/main" val="2113801669"/>
                    </a:ext>
                  </a:extLst>
                </a:gridCol>
                <a:gridCol w="1476000">
                  <a:extLst>
                    <a:ext uri="{9D8B030D-6E8A-4147-A177-3AD203B41FA5}">
                      <a16:colId xmlns:a16="http://schemas.microsoft.com/office/drawing/2014/main" val="1351054386"/>
                    </a:ext>
                  </a:extLst>
                </a:gridCol>
                <a:gridCol w="1476000">
                  <a:extLst>
                    <a:ext uri="{9D8B030D-6E8A-4147-A177-3AD203B41FA5}">
                      <a16:colId xmlns:a16="http://schemas.microsoft.com/office/drawing/2014/main" val="3062135165"/>
                    </a:ext>
                  </a:extLst>
                </a:gridCol>
                <a:gridCol w="1476000">
                  <a:extLst>
                    <a:ext uri="{9D8B030D-6E8A-4147-A177-3AD203B41FA5}">
                      <a16:colId xmlns:a16="http://schemas.microsoft.com/office/drawing/2014/main" val="4249374077"/>
                    </a:ext>
                  </a:extLst>
                </a:gridCol>
                <a:gridCol w="1476000">
                  <a:extLst>
                    <a:ext uri="{9D8B030D-6E8A-4147-A177-3AD203B41FA5}">
                      <a16:colId xmlns:a16="http://schemas.microsoft.com/office/drawing/2014/main" val="2908491992"/>
                    </a:ext>
                  </a:extLst>
                </a:gridCol>
              </a:tblGrid>
              <a:tr h="684000">
                <a:tc>
                  <a:txBody>
                    <a:bodyPr/>
                    <a:lstStyle/>
                    <a:p>
                      <a:pPr algn="ctr"/>
                      <a:r>
                        <a:rPr lang="es-MX" sz="1600" kern="1200" dirty="0">
                          <a:solidFill>
                            <a:schemeClr val="tx1">
                              <a:lumMod val="85000"/>
                              <a:lumOff val="15000"/>
                            </a:schemeClr>
                          </a:solidFill>
                          <a:latin typeface="+mn-lt"/>
                          <a:ea typeface="+mj-ea"/>
                          <a:cs typeface="+mj-cs"/>
                        </a:rPr>
                        <a:t>¿Cuál es la situación de esta vivienda? </a:t>
                      </a:r>
                    </a:p>
                  </a:txBody>
                  <a:tcPr anchor="ctr">
                    <a:noFill/>
                  </a:tcPr>
                </a:tc>
                <a:tc>
                  <a:txBody>
                    <a:bodyPr/>
                    <a:lstStyle/>
                    <a:p>
                      <a:pPr algn="ctr"/>
                      <a:r>
                        <a:rPr lang="es-ES" sz="1800" b="1" dirty="0">
                          <a:solidFill>
                            <a:schemeClr val="bg1"/>
                          </a:solidFill>
                          <a:effectLst/>
                          <a:latin typeface="Calibri" panose="020F0502020204030204" pitchFamily="34" charset="0"/>
                          <a:ea typeface="Calibri" panose="020F0502020204030204" pitchFamily="34" charset="0"/>
                        </a:rPr>
                        <a:t>EBH </a:t>
                      </a:r>
                    </a:p>
                    <a:p>
                      <a:pPr algn="ctr"/>
                      <a:r>
                        <a:rPr lang="es-ES" sz="1800" b="1" dirty="0">
                          <a:solidFill>
                            <a:schemeClr val="bg1"/>
                          </a:solidFill>
                          <a:effectLst/>
                          <a:latin typeface="Calibri" panose="020F0502020204030204" pitchFamily="34" charset="0"/>
                          <a:ea typeface="Calibri" panose="020F0502020204030204" pitchFamily="34" charset="0"/>
                        </a:rPr>
                        <a:t>2024</a:t>
                      </a:r>
                      <a:endParaRPr lang="es-MX" sz="1800" dirty="0">
                        <a:solidFill>
                          <a:schemeClr val="bg1"/>
                        </a:solidFill>
                        <a:effectLst/>
                        <a:latin typeface="Calibri" panose="020F0502020204030204" pitchFamily="34" charset="0"/>
                        <a:ea typeface="Calibri" panose="020F0502020204030204" pitchFamily="34" charset="0"/>
                      </a:endParaRPr>
                    </a:p>
                  </a:txBody>
                  <a:tcPr marL="68580" marR="68580" marT="0" marB="0" anchor="ctr">
                    <a:solidFill>
                      <a:schemeClr val="bg2">
                        <a:lumMod val="10000"/>
                      </a:schemeClr>
                    </a:solidFill>
                  </a:tcPr>
                </a:tc>
                <a:tc>
                  <a:txBody>
                    <a:bodyPr/>
                    <a:lstStyle/>
                    <a:p>
                      <a:pPr algn="ctr"/>
                      <a:r>
                        <a:rPr lang="es-MX" sz="1800" dirty="0">
                          <a:solidFill>
                            <a:schemeClr val="bg1"/>
                          </a:solidFill>
                          <a:effectLst/>
                          <a:latin typeface="Calibri" panose="020F0502020204030204" pitchFamily="34" charset="0"/>
                          <a:ea typeface="Calibri" panose="020F0502020204030204" pitchFamily="34" charset="0"/>
                        </a:rPr>
                        <a:t>EBH </a:t>
                      </a:r>
                    </a:p>
                    <a:p>
                      <a:pPr algn="ctr"/>
                      <a:r>
                        <a:rPr lang="es-MX" sz="1800" dirty="0">
                          <a:solidFill>
                            <a:schemeClr val="bg1"/>
                          </a:solidFill>
                          <a:effectLst/>
                          <a:latin typeface="Calibri" panose="020F0502020204030204" pitchFamily="34" charset="0"/>
                          <a:ea typeface="Calibri" panose="020F0502020204030204" pitchFamily="34" charset="0"/>
                        </a:rPr>
                        <a:t>2021</a:t>
                      </a:r>
                    </a:p>
                  </a:txBody>
                  <a:tcPr marL="68580" marR="68580" marT="0" marB="0" anchor="ctr">
                    <a:solidFill>
                      <a:schemeClr val="bg2">
                        <a:lumMod val="10000"/>
                      </a:schemeClr>
                    </a:solidFill>
                  </a:tcPr>
                </a:tc>
                <a:tc>
                  <a:txBody>
                    <a:bodyPr/>
                    <a:lstStyle/>
                    <a:p>
                      <a:pPr marL="0" algn="ctr" defTabSz="914400" rtl="0" eaLnBrk="1" latinLnBrk="0" hangingPunct="1"/>
                      <a:r>
                        <a:rPr lang="es-MX" sz="1800" b="1" kern="1200" dirty="0">
                          <a:solidFill>
                            <a:schemeClr val="bg1"/>
                          </a:solidFill>
                          <a:effectLst/>
                          <a:latin typeface="Calibri" panose="020F0502020204030204" pitchFamily="34" charset="0"/>
                          <a:ea typeface="Calibri" panose="020F0502020204030204" pitchFamily="34" charset="0"/>
                          <a:cs typeface="+mn-cs"/>
                        </a:rPr>
                        <a:t>ENCUBOS 2019*</a:t>
                      </a:r>
                    </a:p>
                  </a:txBody>
                  <a:tcPr marL="68580" marR="68580" marT="0" marB="0" anchor="ctr">
                    <a:solidFill>
                      <a:schemeClr val="bg2">
                        <a:lumMod val="10000"/>
                      </a:schemeClr>
                    </a:solidFill>
                  </a:tcPr>
                </a:tc>
                <a:tc>
                  <a:txBody>
                    <a:bodyPr/>
                    <a:lstStyle/>
                    <a:p>
                      <a:pPr marL="0" algn="ctr" defTabSz="914400" rtl="0" eaLnBrk="1" latinLnBrk="0" hangingPunct="1"/>
                      <a:r>
                        <a:rPr lang="es-ES" sz="1800" b="1" kern="1200" dirty="0">
                          <a:solidFill>
                            <a:schemeClr val="bg1"/>
                          </a:solidFill>
                          <a:effectLst/>
                          <a:latin typeface="Calibri" panose="020F0502020204030204" pitchFamily="34" charset="0"/>
                          <a:ea typeface="Calibri" panose="020F0502020204030204" pitchFamily="34" charset="0"/>
                          <a:cs typeface="+mn-cs"/>
                        </a:rPr>
                        <a:t>ENCASB </a:t>
                      </a:r>
                    </a:p>
                    <a:p>
                      <a:pPr marL="0" algn="ctr" defTabSz="914400" rtl="0" eaLnBrk="1" latinLnBrk="0" hangingPunct="1"/>
                      <a:r>
                        <a:rPr lang="es-ES" sz="1800" b="1" kern="1200" dirty="0">
                          <a:solidFill>
                            <a:schemeClr val="bg1"/>
                          </a:solidFill>
                          <a:effectLst/>
                          <a:latin typeface="Calibri" panose="020F0502020204030204" pitchFamily="34" charset="0"/>
                          <a:ea typeface="Calibri" panose="020F0502020204030204" pitchFamily="34" charset="0"/>
                          <a:cs typeface="+mn-cs"/>
                        </a:rPr>
                        <a:t>2011*</a:t>
                      </a:r>
                      <a:endParaRPr lang="es-MX" sz="1800" b="1" kern="1200" dirty="0">
                        <a:solidFill>
                          <a:schemeClr val="bg1"/>
                        </a:solidFill>
                        <a:effectLst/>
                        <a:latin typeface="Calibri" panose="020F0502020204030204" pitchFamily="34" charset="0"/>
                        <a:ea typeface="Calibri" panose="020F0502020204030204" pitchFamily="34" charset="0"/>
                        <a:cs typeface="+mn-cs"/>
                      </a:endParaRPr>
                    </a:p>
                  </a:txBody>
                  <a:tcPr marL="68580" marR="68580" marT="0" marB="0" anchor="ctr">
                    <a:solidFill>
                      <a:schemeClr val="bg2">
                        <a:lumMod val="10000"/>
                      </a:schemeClr>
                    </a:solidFill>
                  </a:tcPr>
                </a:tc>
                <a:extLst>
                  <a:ext uri="{0D108BD9-81ED-4DB2-BD59-A6C34878D82A}">
                    <a16:rowId xmlns:a16="http://schemas.microsoft.com/office/drawing/2014/main" val="2464424806"/>
                  </a:ext>
                </a:extLst>
              </a:tr>
              <a:tr h="576000">
                <a:tc>
                  <a:txBody>
                    <a:bodyPr/>
                    <a:lstStyle/>
                    <a:p>
                      <a:pPr algn="ctr" fontAlgn="b"/>
                      <a:r>
                        <a:rPr lang="es-MX" sz="1400" b="1" kern="1200"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Propia y totalmente pagada </a:t>
                      </a:r>
                    </a:p>
                  </a:txBody>
                  <a:tcPr marL="9525" marR="9525" marT="9525" marB="0" anchor="ctr">
                    <a:solidFill>
                      <a:schemeClr val="bg2">
                        <a:lumMod val="10000"/>
                      </a:schemeClr>
                    </a:solidFill>
                  </a:tcPr>
                </a:tc>
                <a:tc>
                  <a:txBody>
                    <a:bodyPr/>
                    <a:lstStyle/>
                    <a:p>
                      <a:endParaRPr lang="es-MX" dirty="0"/>
                    </a:p>
                  </a:txBody>
                  <a:tcPr/>
                </a:tc>
                <a:tc>
                  <a:txBody>
                    <a:bodyPr/>
                    <a:lstStyle/>
                    <a:p>
                      <a:endParaRPr lang="es-MX" dirty="0"/>
                    </a:p>
                  </a:txBody>
                  <a:tcPr/>
                </a:tc>
                <a:tc>
                  <a:txBody>
                    <a:bodyPr/>
                    <a:lstStyle/>
                    <a:p>
                      <a:endParaRPr lang="es-MX" dirty="0"/>
                    </a:p>
                  </a:txBody>
                  <a:tcPr/>
                </a:tc>
                <a:tc>
                  <a:txBody>
                    <a:bodyPr/>
                    <a:lstStyle/>
                    <a:p>
                      <a:endParaRPr lang="es-MX" dirty="0"/>
                    </a:p>
                  </a:txBody>
                  <a:tcPr>
                    <a:solidFill>
                      <a:schemeClr val="accent3">
                        <a:lumMod val="20000"/>
                        <a:lumOff val="80000"/>
                      </a:schemeClr>
                    </a:solidFill>
                  </a:tcPr>
                </a:tc>
                <a:extLst>
                  <a:ext uri="{0D108BD9-81ED-4DB2-BD59-A6C34878D82A}">
                    <a16:rowId xmlns:a16="http://schemas.microsoft.com/office/drawing/2014/main" val="1810970986"/>
                  </a:ext>
                </a:extLst>
              </a:tr>
              <a:tr h="576000">
                <a:tc>
                  <a:txBody>
                    <a:bodyPr/>
                    <a:lstStyle/>
                    <a:p>
                      <a:pPr algn="ctr" fontAlgn="b"/>
                      <a:r>
                        <a:rPr lang="es-MX" sz="1400" b="1" kern="1200"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Propia y la está pagando </a:t>
                      </a:r>
                    </a:p>
                  </a:txBody>
                  <a:tcPr marL="9525" marR="9525" marT="9525" marB="0" anchor="ctr">
                    <a:solidFill>
                      <a:schemeClr val="bg2">
                        <a:lumMod val="10000"/>
                      </a:schemeClr>
                    </a:solidFill>
                  </a:tcPr>
                </a:tc>
                <a:tc>
                  <a:txBody>
                    <a:bodyPr/>
                    <a:lstStyle/>
                    <a:p>
                      <a:endParaRPr lang="es-MX" dirty="0"/>
                    </a:p>
                  </a:txBody>
                  <a:tcPr/>
                </a:tc>
                <a:tc>
                  <a:txBody>
                    <a:bodyPr/>
                    <a:lstStyle/>
                    <a:p>
                      <a:endParaRPr lang="es-MX" dirty="0"/>
                    </a:p>
                  </a:txBody>
                  <a:tcPr/>
                </a:tc>
                <a:tc>
                  <a:txBody>
                    <a:bodyPr/>
                    <a:lstStyle/>
                    <a:p>
                      <a:endParaRPr lang="es-MX" dirty="0"/>
                    </a:p>
                  </a:txBody>
                  <a:tcPr/>
                </a:tc>
                <a:tc>
                  <a:txBody>
                    <a:bodyPr/>
                    <a:lstStyle/>
                    <a:p>
                      <a:endParaRPr lang="es-MX" dirty="0"/>
                    </a:p>
                  </a:txBody>
                  <a:tcPr/>
                </a:tc>
                <a:extLst>
                  <a:ext uri="{0D108BD9-81ED-4DB2-BD59-A6C34878D82A}">
                    <a16:rowId xmlns:a16="http://schemas.microsoft.com/office/drawing/2014/main" val="765615005"/>
                  </a:ext>
                </a:extLst>
              </a:tr>
              <a:tr h="576000">
                <a:tc>
                  <a:txBody>
                    <a:bodyPr/>
                    <a:lstStyle/>
                    <a:p>
                      <a:pPr algn="ctr" fontAlgn="b"/>
                      <a:r>
                        <a:rPr lang="pt-BR" sz="1400" b="1" kern="1200" dirty="0" err="1">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Propia</a:t>
                      </a:r>
                      <a:r>
                        <a:rPr lang="pt-BR" sz="1400" b="1" kern="1200"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 y está hipotecada </a:t>
                      </a:r>
                    </a:p>
                  </a:txBody>
                  <a:tcPr marL="9525" marR="9525" marT="9525" marB="0" anchor="ctr">
                    <a:solidFill>
                      <a:schemeClr val="bg2">
                        <a:lumMod val="10000"/>
                      </a:schemeClr>
                    </a:solidFill>
                  </a:tcPr>
                </a:tc>
                <a:tc>
                  <a:txBody>
                    <a:bodyPr/>
                    <a:lstStyle/>
                    <a:p>
                      <a:endParaRPr lang="es-MX" dirty="0"/>
                    </a:p>
                  </a:txBody>
                  <a:tcPr/>
                </a:tc>
                <a:tc>
                  <a:txBody>
                    <a:bodyPr/>
                    <a:lstStyle/>
                    <a:p>
                      <a:endParaRPr lang="es-MX" dirty="0"/>
                    </a:p>
                  </a:txBody>
                  <a:tcPr>
                    <a:solidFill>
                      <a:schemeClr val="accent3">
                        <a:lumMod val="60000"/>
                        <a:lumOff val="40000"/>
                        <a:alpha val="20000"/>
                      </a:schemeClr>
                    </a:solidFill>
                  </a:tcPr>
                </a:tc>
                <a:tc>
                  <a:txBody>
                    <a:bodyPr/>
                    <a:lstStyle/>
                    <a:p>
                      <a:endParaRPr lang="es-MX" dirty="0"/>
                    </a:p>
                  </a:txBody>
                  <a:tcPr>
                    <a:solidFill>
                      <a:schemeClr val="tx1">
                        <a:alpha val="92000"/>
                      </a:schemeClr>
                    </a:solidFill>
                  </a:tcPr>
                </a:tc>
                <a:tc>
                  <a:txBody>
                    <a:bodyPr/>
                    <a:lstStyle/>
                    <a:p>
                      <a:endParaRPr lang="es-MX" dirty="0"/>
                    </a:p>
                  </a:txBody>
                  <a:tcPr>
                    <a:solidFill>
                      <a:schemeClr val="tx1">
                        <a:alpha val="92000"/>
                      </a:schemeClr>
                    </a:solidFill>
                  </a:tcPr>
                </a:tc>
                <a:extLst>
                  <a:ext uri="{0D108BD9-81ED-4DB2-BD59-A6C34878D82A}">
                    <a16:rowId xmlns:a16="http://schemas.microsoft.com/office/drawing/2014/main" val="3381968886"/>
                  </a:ext>
                </a:extLst>
              </a:tr>
              <a:tr h="576000">
                <a:tc>
                  <a:txBody>
                    <a:bodyPr/>
                    <a:lstStyle/>
                    <a:p>
                      <a:pPr algn="ctr" fontAlgn="b"/>
                      <a:r>
                        <a:rPr lang="pt-BR" sz="1400" b="1" kern="1200"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Rentada o alquilada </a:t>
                      </a:r>
                    </a:p>
                  </a:txBody>
                  <a:tcPr marL="9525" marR="9525" marT="9525" marB="0" anchor="ctr">
                    <a:solidFill>
                      <a:schemeClr val="bg2">
                        <a:lumMod val="10000"/>
                      </a:schemeClr>
                    </a:solidFill>
                  </a:tcPr>
                </a:tc>
                <a:tc>
                  <a:txBody>
                    <a:bodyPr/>
                    <a:lstStyle/>
                    <a:p>
                      <a:endParaRPr lang="es-MX" dirty="0"/>
                    </a:p>
                  </a:txBody>
                  <a:tcPr/>
                </a:tc>
                <a:tc>
                  <a:txBody>
                    <a:bodyPr/>
                    <a:lstStyle/>
                    <a:p>
                      <a:endParaRPr lang="es-MX" dirty="0"/>
                    </a:p>
                  </a:txBody>
                  <a:tcPr>
                    <a:noFill/>
                  </a:tcPr>
                </a:tc>
                <a:tc>
                  <a:txBody>
                    <a:bodyPr/>
                    <a:lstStyle/>
                    <a:p>
                      <a:endParaRPr lang="es-MX" dirty="0"/>
                    </a:p>
                  </a:txBody>
                  <a:tcPr/>
                </a:tc>
                <a:tc>
                  <a:txBody>
                    <a:bodyPr/>
                    <a:lstStyle/>
                    <a:p>
                      <a:endParaRPr lang="es-MX" dirty="0"/>
                    </a:p>
                  </a:txBody>
                  <a:tcPr>
                    <a:noFill/>
                  </a:tcPr>
                </a:tc>
                <a:extLst>
                  <a:ext uri="{0D108BD9-81ED-4DB2-BD59-A6C34878D82A}">
                    <a16:rowId xmlns:a16="http://schemas.microsoft.com/office/drawing/2014/main" val="3391485622"/>
                  </a:ext>
                </a:extLst>
              </a:tr>
              <a:tr h="576000">
                <a:tc>
                  <a:txBody>
                    <a:bodyPr/>
                    <a:lstStyle/>
                    <a:p>
                      <a:pPr algn="ctr" fontAlgn="b"/>
                      <a:r>
                        <a:rPr lang="es-MX" sz="1400" b="1" kern="1200"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Prestada o la está cuidando </a:t>
                      </a:r>
                    </a:p>
                  </a:txBody>
                  <a:tcPr marL="9525" marR="9525" marT="9525" marB="0" anchor="ctr">
                    <a:solidFill>
                      <a:schemeClr val="bg2">
                        <a:lumMod val="10000"/>
                      </a:schemeClr>
                    </a:solidFill>
                  </a:tcPr>
                </a:tc>
                <a:tc>
                  <a:txBody>
                    <a:bodyPr/>
                    <a:lstStyle/>
                    <a:p>
                      <a:endParaRPr lang="es-MX" dirty="0"/>
                    </a:p>
                  </a:txBody>
                  <a:tcPr/>
                </a:tc>
                <a:tc>
                  <a:txBody>
                    <a:bodyPr/>
                    <a:lstStyle/>
                    <a:p>
                      <a:endParaRPr lang="es-MX" dirty="0"/>
                    </a:p>
                  </a:txBody>
                  <a:tcPr>
                    <a:solidFill>
                      <a:schemeClr val="accent3">
                        <a:lumMod val="20000"/>
                        <a:lumOff val="80000"/>
                      </a:schemeClr>
                    </a:solidFill>
                  </a:tcPr>
                </a:tc>
                <a:tc>
                  <a:txBody>
                    <a:bodyPr/>
                    <a:lstStyle/>
                    <a:p>
                      <a:endParaRPr lang="es-MX" dirty="0"/>
                    </a:p>
                  </a:txBody>
                  <a:tcPr/>
                </a:tc>
                <a:tc>
                  <a:txBody>
                    <a:bodyPr/>
                    <a:lstStyle/>
                    <a:p>
                      <a:endParaRPr lang="es-MX" dirty="0"/>
                    </a:p>
                  </a:txBody>
                  <a:tcPr>
                    <a:solidFill>
                      <a:schemeClr val="accent3">
                        <a:lumMod val="40000"/>
                        <a:lumOff val="60000"/>
                      </a:schemeClr>
                    </a:solidFill>
                  </a:tcPr>
                </a:tc>
                <a:extLst>
                  <a:ext uri="{0D108BD9-81ED-4DB2-BD59-A6C34878D82A}">
                    <a16:rowId xmlns:a16="http://schemas.microsoft.com/office/drawing/2014/main" val="3586493779"/>
                  </a:ext>
                </a:extLst>
              </a:tr>
              <a:tr h="576000">
                <a:tc>
                  <a:txBody>
                    <a:bodyPr/>
                    <a:lstStyle/>
                    <a:p>
                      <a:pPr algn="ctr" fontAlgn="b"/>
                      <a:r>
                        <a:rPr lang="es-MX" sz="1400" b="1" kern="1200"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Intestada o está en litigio </a:t>
                      </a:r>
                    </a:p>
                  </a:txBody>
                  <a:tcPr marL="9525" marR="9525" marT="9525" marB="0" anchor="ctr">
                    <a:solidFill>
                      <a:schemeClr val="bg2">
                        <a:lumMod val="10000"/>
                      </a:schemeClr>
                    </a:solidFill>
                  </a:tcPr>
                </a:tc>
                <a:tc>
                  <a:txBody>
                    <a:bodyPr/>
                    <a:lstStyle/>
                    <a:p>
                      <a:endParaRPr lang="es-MX" dirty="0"/>
                    </a:p>
                  </a:txBody>
                  <a:tcPr/>
                </a:tc>
                <a:tc>
                  <a:txBody>
                    <a:bodyPr/>
                    <a:lstStyle/>
                    <a:p>
                      <a:endParaRPr lang="es-MX" dirty="0"/>
                    </a:p>
                  </a:txBody>
                  <a:tcPr>
                    <a:noFill/>
                  </a:tcPr>
                </a:tc>
                <a:tc>
                  <a:txBody>
                    <a:bodyPr/>
                    <a:lstStyle/>
                    <a:p>
                      <a:endParaRPr lang="es-MX" dirty="0"/>
                    </a:p>
                  </a:txBody>
                  <a:tcPr>
                    <a:solidFill>
                      <a:schemeClr val="accent3">
                        <a:lumMod val="20000"/>
                        <a:lumOff val="80000"/>
                      </a:schemeClr>
                    </a:solidFill>
                  </a:tcPr>
                </a:tc>
                <a:tc>
                  <a:txBody>
                    <a:bodyPr/>
                    <a:lstStyle/>
                    <a:p>
                      <a:endParaRPr lang="es-MX" dirty="0"/>
                    </a:p>
                  </a:txBody>
                  <a:tcPr>
                    <a:noFill/>
                  </a:tcPr>
                </a:tc>
                <a:extLst>
                  <a:ext uri="{0D108BD9-81ED-4DB2-BD59-A6C34878D82A}">
                    <a16:rowId xmlns:a16="http://schemas.microsoft.com/office/drawing/2014/main" val="1886623782"/>
                  </a:ext>
                </a:extLst>
              </a:tr>
              <a:tr h="576000">
                <a:tc>
                  <a:txBody>
                    <a:bodyPr/>
                    <a:lstStyle/>
                    <a:p>
                      <a:pPr algn="ctr" fontAlgn="b"/>
                      <a:r>
                        <a:rPr lang="es-MX" sz="1400" b="1" kern="1200"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Otra situación ¿cuál? </a:t>
                      </a:r>
                    </a:p>
                  </a:txBody>
                  <a:tcPr marL="9525" marR="9525" marT="9525" marB="0" anchor="ctr">
                    <a:solidFill>
                      <a:schemeClr val="bg2">
                        <a:lumMod val="10000"/>
                      </a:schemeClr>
                    </a:solidFill>
                  </a:tcPr>
                </a:tc>
                <a:tc>
                  <a:txBody>
                    <a:bodyPr/>
                    <a:lstStyle/>
                    <a:p>
                      <a:endParaRPr lang="es-MX" dirty="0"/>
                    </a:p>
                  </a:txBody>
                  <a:tcPr/>
                </a:tc>
                <a:tc>
                  <a:txBody>
                    <a:bodyPr/>
                    <a:lstStyle/>
                    <a:p>
                      <a:endParaRPr lang="es-MX" dirty="0"/>
                    </a:p>
                  </a:txBody>
                  <a:tcPr/>
                </a:tc>
                <a:tc>
                  <a:txBody>
                    <a:bodyPr/>
                    <a:lstStyle/>
                    <a:p>
                      <a:endParaRPr lang="es-MX" dirty="0"/>
                    </a:p>
                  </a:txBody>
                  <a:tcPr>
                    <a:solidFill>
                      <a:schemeClr val="accent3">
                        <a:lumMod val="40000"/>
                        <a:lumOff val="60000"/>
                        <a:alpha val="24000"/>
                      </a:schemeClr>
                    </a:solidFill>
                  </a:tcPr>
                </a:tc>
                <a:tc>
                  <a:txBody>
                    <a:bodyPr/>
                    <a:lstStyle/>
                    <a:p>
                      <a:endParaRPr lang="es-MX" dirty="0"/>
                    </a:p>
                  </a:txBody>
                  <a:tcPr>
                    <a:solidFill>
                      <a:schemeClr val="accent3">
                        <a:lumMod val="40000"/>
                        <a:lumOff val="60000"/>
                        <a:alpha val="14000"/>
                      </a:schemeClr>
                    </a:solidFill>
                  </a:tcPr>
                </a:tc>
                <a:extLst>
                  <a:ext uri="{0D108BD9-81ED-4DB2-BD59-A6C34878D82A}">
                    <a16:rowId xmlns:a16="http://schemas.microsoft.com/office/drawing/2014/main" val="3662250840"/>
                  </a:ext>
                </a:extLst>
              </a:tr>
              <a:tr h="576000">
                <a:tc>
                  <a:txBody>
                    <a:bodyPr/>
                    <a:lstStyle/>
                    <a:p>
                      <a:pPr algn="ctr" fontAlgn="b"/>
                      <a:r>
                        <a:rPr lang="es-MX" sz="1400" b="1" kern="1200"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NS/NC</a:t>
                      </a:r>
                    </a:p>
                  </a:txBody>
                  <a:tcPr marL="9525" marR="9525" marT="9525" marB="0" anchor="ctr">
                    <a:solidFill>
                      <a:schemeClr val="bg2">
                        <a:lumMod val="10000"/>
                      </a:schemeClr>
                    </a:solidFill>
                  </a:tcPr>
                </a:tc>
                <a:tc>
                  <a:txBody>
                    <a:bodyPr/>
                    <a:lstStyle/>
                    <a:p>
                      <a:endParaRPr lang="es-MX" dirty="0"/>
                    </a:p>
                  </a:txBody>
                  <a:tcPr/>
                </a:tc>
                <a:tc>
                  <a:txBody>
                    <a:bodyPr/>
                    <a:lstStyle/>
                    <a:p>
                      <a:endParaRPr lang="es-MX" dirty="0"/>
                    </a:p>
                  </a:txBody>
                  <a:tcPr/>
                </a:tc>
                <a:tc>
                  <a:txBody>
                    <a:bodyPr/>
                    <a:lstStyle/>
                    <a:p>
                      <a:endParaRPr lang="es-MX" dirty="0"/>
                    </a:p>
                  </a:txBody>
                  <a:tcPr>
                    <a:solidFill>
                      <a:schemeClr val="tx1"/>
                    </a:solidFill>
                  </a:tcPr>
                </a:tc>
                <a:tc>
                  <a:txBody>
                    <a:bodyPr/>
                    <a:lstStyle/>
                    <a:p>
                      <a:endParaRPr lang="es-MX" dirty="0"/>
                    </a:p>
                  </a:txBody>
                  <a:tcPr>
                    <a:noFill/>
                  </a:tcPr>
                </a:tc>
                <a:extLst>
                  <a:ext uri="{0D108BD9-81ED-4DB2-BD59-A6C34878D82A}">
                    <a16:rowId xmlns:a16="http://schemas.microsoft.com/office/drawing/2014/main" val="2821995443"/>
                  </a:ext>
                </a:extLst>
              </a:tr>
            </a:tbl>
          </a:graphicData>
        </a:graphic>
      </p:graphicFrame>
      <p:sp>
        <p:nvSpPr>
          <p:cNvPr id="10" name="CuadroTexto 9">
            <a:extLst>
              <a:ext uri="{FF2B5EF4-FFF2-40B4-BE49-F238E27FC236}">
                <a16:creationId xmlns:a16="http://schemas.microsoft.com/office/drawing/2014/main" id="{2F37ECD5-1A00-2983-B877-80A6E3ED03AC}"/>
              </a:ext>
            </a:extLst>
          </p:cNvPr>
          <p:cNvSpPr txBox="1"/>
          <p:nvPr/>
        </p:nvSpPr>
        <p:spPr>
          <a:xfrm>
            <a:off x="528675" y="5978394"/>
            <a:ext cx="8003325" cy="400110"/>
          </a:xfrm>
          <a:prstGeom prst="rect">
            <a:avLst/>
          </a:prstGeom>
          <a:noFill/>
        </p:spPr>
        <p:txBody>
          <a:bodyPr wrap="square">
            <a:spAutoFit/>
          </a:bodyPr>
          <a:lstStyle/>
          <a:p>
            <a:pPr algn="just"/>
            <a:r>
              <a:rPr lang="es-ES" sz="1000" dirty="0">
                <a:solidFill>
                  <a:schemeClr val="tx1">
                    <a:lumMod val="65000"/>
                    <a:lumOff val="35000"/>
                  </a:schemeClr>
                </a:solidFill>
                <a:latin typeface="Calibri" panose="020F0502020204030204" pitchFamily="34" charset="0"/>
                <a:ea typeface="Calibri" panose="020F0502020204030204" pitchFamily="34" charset="0"/>
                <a:cs typeface="Calibri" panose="020F0502020204030204" pitchFamily="34" charset="0"/>
              </a:rPr>
              <a:t>Los cuadros negros son opciones de respuesta no incluidas en las preguntas</a:t>
            </a:r>
            <a:endParaRPr lang="es-MX" sz="1000" dirty="0">
              <a:solidFill>
                <a:schemeClr val="tx1">
                  <a:lumMod val="65000"/>
                  <a:lumOff val="35000"/>
                </a:schemeClr>
              </a:solidFill>
              <a:latin typeface="Calibri" panose="020F0502020204030204" pitchFamily="34" charset="0"/>
              <a:ea typeface="Calibri" panose="020F0502020204030204" pitchFamily="34" charset="0"/>
              <a:cs typeface="Calibri" panose="020F0502020204030204" pitchFamily="34" charset="0"/>
            </a:endParaRPr>
          </a:p>
          <a:p>
            <a:pPr algn="just"/>
            <a:r>
              <a:rPr lang="es-ES" sz="1000" dirty="0">
                <a:solidFill>
                  <a:schemeClr val="tx1">
                    <a:lumMod val="65000"/>
                    <a:lumOff val="35000"/>
                  </a:schemeClr>
                </a:solidFill>
                <a:effectLst/>
                <a:latin typeface="Calibri" panose="020F0502020204030204" pitchFamily="34" charset="0"/>
                <a:ea typeface="Calibri" panose="020F0502020204030204" pitchFamily="34" charset="0"/>
              </a:rPr>
              <a:t>* Los datos no suman 100% porque se obtuvieron de dos preguntas “Y esta vivienda…” y “Entonces, ¿esta vivienda…”</a:t>
            </a:r>
            <a:endParaRPr lang="es-MX" sz="1000" dirty="0">
              <a:solidFill>
                <a:schemeClr val="tx1">
                  <a:lumMod val="65000"/>
                  <a:lumOff val="35000"/>
                </a:schemeClr>
              </a:solidFill>
              <a:effectLst/>
              <a:latin typeface="Calibri" panose="020F0502020204030204" pitchFamily="34" charset="0"/>
              <a:ea typeface="Calibri" panose="020F0502020204030204" pitchFamily="34" charset="0"/>
            </a:endParaRPr>
          </a:p>
        </p:txBody>
      </p:sp>
      <p:graphicFrame>
        <p:nvGraphicFramePr>
          <p:cNvPr id="11" name="7 Marcador de contenido">
            <a:extLst>
              <a:ext uri="{FF2B5EF4-FFF2-40B4-BE49-F238E27FC236}">
                <a16:creationId xmlns:a16="http://schemas.microsoft.com/office/drawing/2014/main" id="{FD3BFAD4-097E-AD19-C3F4-021B20D3B8AE}"/>
              </a:ext>
            </a:extLst>
          </p:cNvPr>
          <p:cNvGraphicFramePr>
            <a:graphicFrameLocks/>
          </p:cNvGraphicFramePr>
          <p:nvPr>
            <p:extLst>
              <p:ext uri="{D42A27DB-BD31-4B8C-83A1-F6EECF244321}">
                <p14:modId xmlns:p14="http://schemas.microsoft.com/office/powerpoint/2010/main" val="3052574857"/>
              </p:ext>
            </p:extLst>
          </p:nvPr>
        </p:nvGraphicFramePr>
        <p:xfrm>
          <a:off x="2542047" y="1106204"/>
          <a:ext cx="2029953" cy="4892562"/>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7" name="7 Marcador de contenido">
            <a:extLst>
              <a:ext uri="{FF2B5EF4-FFF2-40B4-BE49-F238E27FC236}">
                <a16:creationId xmlns:a16="http://schemas.microsoft.com/office/drawing/2014/main" id="{7EF3BE96-F9DF-F37B-374C-8090B92849DA}"/>
              </a:ext>
            </a:extLst>
          </p:cNvPr>
          <p:cNvGraphicFramePr>
            <a:graphicFrameLocks/>
          </p:cNvGraphicFramePr>
          <p:nvPr>
            <p:extLst>
              <p:ext uri="{D42A27DB-BD31-4B8C-83A1-F6EECF244321}">
                <p14:modId xmlns:p14="http://schemas.microsoft.com/office/powerpoint/2010/main" val="3231733470"/>
              </p:ext>
            </p:extLst>
          </p:nvPr>
        </p:nvGraphicFramePr>
        <p:xfrm>
          <a:off x="6970886" y="1106203"/>
          <a:ext cx="1971095" cy="4892563"/>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9" name="7 Marcador de contenido">
            <a:extLst>
              <a:ext uri="{FF2B5EF4-FFF2-40B4-BE49-F238E27FC236}">
                <a16:creationId xmlns:a16="http://schemas.microsoft.com/office/drawing/2014/main" id="{063C0598-A55E-3EB5-2D08-DCC4AD9B5F6B}"/>
              </a:ext>
            </a:extLst>
          </p:cNvPr>
          <p:cNvGraphicFramePr>
            <a:graphicFrameLocks/>
          </p:cNvGraphicFramePr>
          <p:nvPr>
            <p:extLst>
              <p:ext uri="{D42A27DB-BD31-4B8C-83A1-F6EECF244321}">
                <p14:modId xmlns:p14="http://schemas.microsoft.com/office/powerpoint/2010/main" val="1218531008"/>
              </p:ext>
            </p:extLst>
          </p:nvPr>
        </p:nvGraphicFramePr>
        <p:xfrm>
          <a:off x="5493067" y="1106204"/>
          <a:ext cx="1843398" cy="4932315"/>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2" name="7 Marcador de contenido">
            <a:extLst>
              <a:ext uri="{FF2B5EF4-FFF2-40B4-BE49-F238E27FC236}">
                <a16:creationId xmlns:a16="http://schemas.microsoft.com/office/drawing/2014/main" id="{98A08F4A-40D8-B3A7-0F6B-BFAE31BA502F}"/>
              </a:ext>
            </a:extLst>
          </p:cNvPr>
          <p:cNvGraphicFramePr>
            <a:graphicFrameLocks/>
          </p:cNvGraphicFramePr>
          <p:nvPr>
            <p:extLst>
              <p:ext uri="{D42A27DB-BD31-4B8C-83A1-F6EECF244321}">
                <p14:modId xmlns:p14="http://schemas.microsoft.com/office/powerpoint/2010/main" val="2369075562"/>
              </p:ext>
            </p:extLst>
          </p:nvPr>
        </p:nvGraphicFramePr>
        <p:xfrm>
          <a:off x="4018167" y="1106204"/>
          <a:ext cx="1971095" cy="4892562"/>
        </p:xfrm>
        <a:graphic>
          <a:graphicData uri="http://schemas.openxmlformats.org/drawingml/2006/chart">
            <c:chart xmlns:c="http://schemas.openxmlformats.org/drawingml/2006/chart" xmlns:r="http://schemas.openxmlformats.org/officeDocument/2006/relationships" r:id="rId5"/>
          </a:graphicData>
        </a:graphic>
      </p:graphicFrame>
      <p:sp>
        <p:nvSpPr>
          <p:cNvPr id="5" name="CuadroTexto 4">
            <a:extLst>
              <a:ext uri="{FF2B5EF4-FFF2-40B4-BE49-F238E27FC236}">
                <a16:creationId xmlns:a16="http://schemas.microsoft.com/office/drawing/2014/main" id="{F39B81A9-22B5-BEE1-F13F-63280F52E7A6}"/>
              </a:ext>
            </a:extLst>
          </p:cNvPr>
          <p:cNvSpPr txBox="1"/>
          <p:nvPr/>
        </p:nvSpPr>
        <p:spPr>
          <a:xfrm>
            <a:off x="19017" y="6577799"/>
            <a:ext cx="8604899" cy="253916"/>
          </a:xfrm>
          <a:prstGeom prst="rect">
            <a:avLst/>
          </a:prstGeom>
          <a:noFill/>
        </p:spPr>
        <p:txBody>
          <a:bodyPr wrap="square" rtlCol="0" anchor="ctr">
            <a:spAutoFit/>
          </a:bodyPr>
          <a:lstStyle/>
          <a:p>
            <a:r>
              <a:rPr lang="es-MX" sz="1050" b="1" dirty="0">
                <a:solidFill>
                  <a:schemeClr val="tx1">
                    <a:lumMod val="65000"/>
                    <a:lumOff val="35000"/>
                  </a:schemeClr>
                </a:solidFill>
              </a:rPr>
              <a:t>PARAMETRIA; ENCUESTA CDMX / Del 24 de febrero al 14 de agosto de 2024.</a:t>
            </a:r>
          </a:p>
        </p:txBody>
      </p:sp>
    </p:spTree>
    <p:extLst>
      <p:ext uri="{BB962C8B-B14F-4D97-AF65-F5344CB8AC3E}">
        <p14:creationId xmlns:p14="http://schemas.microsoft.com/office/powerpoint/2010/main" val="330493814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a16="http://schemas.microsoft.com/office/drawing/2014/main" id="{C5F9901A-9EC0-923A-57CE-EDCB8CFE2216}"/>
              </a:ext>
            </a:extLst>
          </p:cNvPr>
          <p:cNvSpPr>
            <a:spLocks noGrp="1"/>
          </p:cNvSpPr>
          <p:nvPr>
            <p:ph type="body" sz="quarter" idx="13"/>
          </p:nvPr>
        </p:nvSpPr>
        <p:spPr/>
        <p:txBody>
          <a:bodyPr/>
          <a:lstStyle/>
          <a:p>
            <a:r>
              <a:rPr lang="es-MX" dirty="0"/>
              <a:t>CARACTERÍSTICAS DE LA VIVIENDA</a:t>
            </a:r>
          </a:p>
        </p:txBody>
      </p:sp>
      <p:sp>
        <p:nvSpPr>
          <p:cNvPr id="3" name="Marcador de número de diapositiva 2">
            <a:extLst>
              <a:ext uri="{FF2B5EF4-FFF2-40B4-BE49-F238E27FC236}">
                <a16:creationId xmlns:a16="http://schemas.microsoft.com/office/drawing/2014/main" id="{BAC63D65-F4A5-E9E4-3FF9-F7867D5C7C45}"/>
              </a:ext>
            </a:extLst>
          </p:cNvPr>
          <p:cNvSpPr>
            <a:spLocks noGrp="1"/>
          </p:cNvSpPr>
          <p:nvPr>
            <p:ph type="sldNum" sz="quarter" idx="12"/>
          </p:nvPr>
        </p:nvSpPr>
        <p:spPr/>
        <p:txBody>
          <a:bodyPr/>
          <a:lstStyle/>
          <a:p>
            <a:fld id="{B056FCF3-97EB-4DA5-BF7E-93EC395BEC37}" type="slidenum">
              <a:rPr lang="es-MX" smtClean="0"/>
              <a:pPr/>
              <a:t>28</a:t>
            </a:fld>
            <a:endParaRPr lang="es-MX" dirty="0"/>
          </a:p>
        </p:txBody>
      </p:sp>
      <p:graphicFrame>
        <p:nvGraphicFramePr>
          <p:cNvPr id="8" name="Tabla 7">
            <a:extLst>
              <a:ext uri="{FF2B5EF4-FFF2-40B4-BE49-F238E27FC236}">
                <a16:creationId xmlns:a16="http://schemas.microsoft.com/office/drawing/2014/main" id="{6F4854FE-69B8-C091-233C-217D02753727}"/>
              </a:ext>
            </a:extLst>
          </p:cNvPr>
          <p:cNvGraphicFramePr>
            <a:graphicFrameLocks noGrp="1"/>
          </p:cNvGraphicFramePr>
          <p:nvPr>
            <p:extLst>
              <p:ext uri="{D42A27DB-BD31-4B8C-83A1-F6EECF244321}">
                <p14:modId xmlns:p14="http://schemas.microsoft.com/office/powerpoint/2010/main" val="2245083944"/>
              </p:ext>
            </p:extLst>
          </p:nvPr>
        </p:nvGraphicFramePr>
        <p:xfrm>
          <a:off x="388560" y="336179"/>
          <a:ext cx="8450640" cy="5392802"/>
        </p:xfrm>
        <a:graphic>
          <a:graphicData uri="http://schemas.openxmlformats.org/drawingml/2006/table">
            <a:tbl>
              <a:tblPr firstRow="1" bandRow="1">
                <a:tableStyleId>{8799B23B-EC83-4686-B30A-512413B5E67A}</a:tableStyleId>
              </a:tblPr>
              <a:tblGrid>
                <a:gridCol w="2520000">
                  <a:extLst>
                    <a:ext uri="{9D8B030D-6E8A-4147-A177-3AD203B41FA5}">
                      <a16:colId xmlns:a16="http://schemas.microsoft.com/office/drawing/2014/main" val="2113801669"/>
                    </a:ext>
                  </a:extLst>
                </a:gridCol>
                <a:gridCol w="1482660">
                  <a:extLst>
                    <a:ext uri="{9D8B030D-6E8A-4147-A177-3AD203B41FA5}">
                      <a16:colId xmlns:a16="http://schemas.microsoft.com/office/drawing/2014/main" val="1351054386"/>
                    </a:ext>
                  </a:extLst>
                </a:gridCol>
                <a:gridCol w="1482660">
                  <a:extLst>
                    <a:ext uri="{9D8B030D-6E8A-4147-A177-3AD203B41FA5}">
                      <a16:colId xmlns:a16="http://schemas.microsoft.com/office/drawing/2014/main" val="3062135165"/>
                    </a:ext>
                  </a:extLst>
                </a:gridCol>
                <a:gridCol w="1482660">
                  <a:extLst>
                    <a:ext uri="{9D8B030D-6E8A-4147-A177-3AD203B41FA5}">
                      <a16:colId xmlns:a16="http://schemas.microsoft.com/office/drawing/2014/main" val="4249374077"/>
                    </a:ext>
                  </a:extLst>
                </a:gridCol>
                <a:gridCol w="1482660">
                  <a:extLst>
                    <a:ext uri="{9D8B030D-6E8A-4147-A177-3AD203B41FA5}">
                      <a16:colId xmlns:a16="http://schemas.microsoft.com/office/drawing/2014/main" val="2908491992"/>
                    </a:ext>
                  </a:extLst>
                </a:gridCol>
              </a:tblGrid>
              <a:tr h="416217">
                <a:tc>
                  <a:txBody>
                    <a:bodyPr/>
                    <a:lstStyle/>
                    <a:p>
                      <a:pPr algn="ctr"/>
                      <a:r>
                        <a:rPr lang="es-MX" sz="1200" kern="1200" dirty="0">
                          <a:solidFill>
                            <a:schemeClr val="tx1">
                              <a:lumMod val="85000"/>
                              <a:lumOff val="15000"/>
                            </a:schemeClr>
                          </a:solidFill>
                          <a:latin typeface="+mn-lt"/>
                          <a:ea typeface="+mj-ea"/>
                          <a:cs typeface="+mj-cs"/>
                        </a:rPr>
                        <a:t>¿Esta vivienda tiene (…)?</a:t>
                      </a:r>
                    </a:p>
                    <a:p>
                      <a:pPr algn="ctr"/>
                      <a:r>
                        <a:rPr lang="es-MX" sz="850" kern="1200" dirty="0">
                          <a:solidFill>
                            <a:schemeClr val="bg2">
                              <a:lumMod val="25000"/>
                            </a:schemeClr>
                          </a:solidFill>
                          <a:latin typeface="+mn-lt"/>
                          <a:ea typeface="+mj-ea"/>
                          <a:cs typeface="+mj-cs"/>
                        </a:rPr>
                        <a:t>(sólo quienes sí tienen) </a:t>
                      </a:r>
                    </a:p>
                  </a:txBody>
                  <a:tcPr marT="0" marB="0" anchor="ctr">
                    <a:noFill/>
                  </a:tcPr>
                </a:tc>
                <a:tc>
                  <a:txBody>
                    <a:bodyPr/>
                    <a:lstStyle/>
                    <a:p>
                      <a:pPr algn="ctr"/>
                      <a:r>
                        <a:rPr lang="es-ES" sz="1200" b="1" dirty="0">
                          <a:solidFill>
                            <a:schemeClr val="bg1"/>
                          </a:solidFill>
                          <a:effectLst/>
                          <a:latin typeface="Calibri" panose="020F0502020204030204" pitchFamily="34" charset="0"/>
                          <a:ea typeface="Calibri" panose="020F0502020204030204" pitchFamily="34" charset="0"/>
                        </a:rPr>
                        <a:t>EBH </a:t>
                      </a:r>
                    </a:p>
                    <a:p>
                      <a:pPr algn="ctr"/>
                      <a:r>
                        <a:rPr lang="es-ES" sz="1200" b="1" dirty="0">
                          <a:solidFill>
                            <a:schemeClr val="bg1"/>
                          </a:solidFill>
                          <a:effectLst/>
                          <a:latin typeface="Calibri" panose="020F0502020204030204" pitchFamily="34" charset="0"/>
                          <a:ea typeface="Calibri" panose="020F0502020204030204" pitchFamily="34" charset="0"/>
                        </a:rPr>
                        <a:t>2024</a:t>
                      </a:r>
                      <a:endParaRPr lang="es-MX" sz="1200" dirty="0">
                        <a:solidFill>
                          <a:schemeClr val="bg1"/>
                        </a:solidFill>
                        <a:effectLst/>
                        <a:latin typeface="Calibri" panose="020F0502020204030204" pitchFamily="34" charset="0"/>
                        <a:ea typeface="Calibri" panose="020F0502020204030204" pitchFamily="34" charset="0"/>
                      </a:endParaRPr>
                    </a:p>
                  </a:txBody>
                  <a:tcPr marL="68580" marR="68580" marT="0" marB="0" anchor="ctr">
                    <a:solidFill>
                      <a:schemeClr val="bg2">
                        <a:lumMod val="10000"/>
                      </a:schemeClr>
                    </a:solidFill>
                  </a:tcPr>
                </a:tc>
                <a:tc>
                  <a:txBody>
                    <a:bodyPr/>
                    <a:lstStyle/>
                    <a:p>
                      <a:pPr algn="ctr"/>
                      <a:r>
                        <a:rPr lang="es-MX" sz="1200" dirty="0">
                          <a:solidFill>
                            <a:schemeClr val="bg1"/>
                          </a:solidFill>
                          <a:effectLst/>
                          <a:latin typeface="Calibri" panose="020F0502020204030204" pitchFamily="34" charset="0"/>
                          <a:ea typeface="Calibri" panose="020F0502020204030204" pitchFamily="34" charset="0"/>
                        </a:rPr>
                        <a:t>EBH </a:t>
                      </a:r>
                    </a:p>
                    <a:p>
                      <a:pPr algn="ctr"/>
                      <a:r>
                        <a:rPr lang="es-MX" sz="1200" dirty="0">
                          <a:solidFill>
                            <a:schemeClr val="bg1"/>
                          </a:solidFill>
                          <a:effectLst/>
                          <a:latin typeface="Calibri" panose="020F0502020204030204" pitchFamily="34" charset="0"/>
                          <a:ea typeface="Calibri" panose="020F0502020204030204" pitchFamily="34" charset="0"/>
                        </a:rPr>
                        <a:t>2021*</a:t>
                      </a:r>
                    </a:p>
                  </a:txBody>
                  <a:tcPr marL="68580" marR="68580" marT="0" marB="0" anchor="ctr">
                    <a:solidFill>
                      <a:schemeClr val="bg2">
                        <a:lumMod val="10000"/>
                      </a:schemeClr>
                    </a:solidFill>
                  </a:tcPr>
                </a:tc>
                <a:tc>
                  <a:txBody>
                    <a:bodyPr/>
                    <a:lstStyle/>
                    <a:p>
                      <a:pPr marL="0" algn="ctr" defTabSz="914400" rtl="0" eaLnBrk="1" latinLnBrk="0" hangingPunct="1"/>
                      <a:r>
                        <a:rPr lang="es-MX" sz="1200" b="1" kern="1200" dirty="0">
                          <a:solidFill>
                            <a:schemeClr val="bg1"/>
                          </a:solidFill>
                          <a:effectLst/>
                          <a:latin typeface="Calibri" panose="020F0502020204030204" pitchFamily="34" charset="0"/>
                          <a:ea typeface="Calibri" panose="020F0502020204030204" pitchFamily="34" charset="0"/>
                          <a:cs typeface="+mn-cs"/>
                        </a:rPr>
                        <a:t>ENCUBOS </a:t>
                      </a:r>
                    </a:p>
                    <a:p>
                      <a:pPr marL="0" algn="ctr" defTabSz="914400" rtl="0" eaLnBrk="1" latinLnBrk="0" hangingPunct="1"/>
                      <a:r>
                        <a:rPr lang="es-MX" sz="1200" b="1" kern="1200" dirty="0">
                          <a:solidFill>
                            <a:schemeClr val="bg1"/>
                          </a:solidFill>
                          <a:effectLst/>
                          <a:latin typeface="Calibri" panose="020F0502020204030204" pitchFamily="34" charset="0"/>
                          <a:ea typeface="Calibri" panose="020F0502020204030204" pitchFamily="34" charset="0"/>
                          <a:cs typeface="+mn-cs"/>
                        </a:rPr>
                        <a:t>2019**</a:t>
                      </a:r>
                    </a:p>
                  </a:txBody>
                  <a:tcPr marL="68580" marR="68580" marT="0" marB="0" anchor="ctr">
                    <a:solidFill>
                      <a:schemeClr val="bg2">
                        <a:lumMod val="10000"/>
                      </a:schemeClr>
                    </a:solidFill>
                  </a:tcPr>
                </a:tc>
                <a:tc>
                  <a:txBody>
                    <a:bodyPr/>
                    <a:lstStyle/>
                    <a:p>
                      <a:pPr marL="0" algn="ctr" defTabSz="914400" rtl="0" eaLnBrk="1" latinLnBrk="0" hangingPunct="1"/>
                      <a:r>
                        <a:rPr lang="es-ES" sz="1200" b="1" kern="1200" dirty="0">
                          <a:solidFill>
                            <a:schemeClr val="bg1"/>
                          </a:solidFill>
                          <a:effectLst/>
                          <a:latin typeface="Calibri" panose="020F0502020204030204" pitchFamily="34" charset="0"/>
                          <a:ea typeface="Calibri" panose="020F0502020204030204" pitchFamily="34" charset="0"/>
                          <a:cs typeface="+mn-cs"/>
                        </a:rPr>
                        <a:t>ENCASB </a:t>
                      </a:r>
                    </a:p>
                    <a:p>
                      <a:pPr marL="0" algn="ctr" defTabSz="914400" rtl="0" eaLnBrk="1" latinLnBrk="0" hangingPunct="1"/>
                      <a:r>
                        <a:rPr lang="es-ES" sz="1200" b="1" kern="1200" dirty="0">
                          <a:solidFill>
                            <a:schemeClr val="bg1"/>
                          </a:solidFill>
                          <a:effectLst/>
                          <a:latin typeface="Calibri" panose="020F0502020204030204" pitchFamily="34" charset="0"/>
                          <a:ea typeface="Calibri" panose="020F0502020204030204" pitchFamily="34" charset="0"/>
                          <a:cs typeface="+mn-cs"/>
                        </a:rPr>
                        <a:t>2011**</a:t>
                      </a:r>
                      <a:endParaRPr lang="es-MX" sz="1200" b="1" kern="1200" dirty="0">
                        <a:solidFill>
                          <a:schemeClr val="bg1"/>
                        </a:solidFill>
                        <a:effectLst/>
                        <a:latin typeface="Calibri" panose="020F0502020204030204" pitchFamily="34" charset="0"/>
                        <a:ea typeface="Calibri" panose="020F0502020204030204" pitchFamily="34" charset="0"/>
                        <a:cs typeface="+mn-cs"/>
                      </a:endParaRPr>
                    </a:p>
                  </a:txBody>
                  <a:tcPr marL="68580" marR="68580" marT="0" marB="0" anchor="ctr">
                    <a:solidFill>
                      <a:schemeClr val="bg2">
                        <a:lumMod val="10000"/>
                      </a:schemeClr>
                    </a:solidFill>
                  </a:tcPr>
                </a:tc>
                <a:extLst>
                  <a:ext uri="{0D108BD9-81ED-4DB2-BD59-A6C34878D82A}">
                    <a16:rowId xmlns:a16="http://schemas.microsoft.com/office/drawing/2014/main" val="2464424806"/>
                  </a:ext>
                </a:extLst>
              </a:tr>
              <a:tr h="271225">
                <a:tc>
                  <a:txBody>
                    <a:bodyPr/>
                    <a:lstStyle/>
                    <a:p>
                      <a:pPr algn="ctr" fontAlgn="b"/>
                      <a:r>
                        <a:rPr lang="es-MX" sz="1000" b="1" kern="1200"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Tinaco en la azotea</a:t>
                      </a:r>
                    </a:p>
                  </a:txBody>
                  <a:tcPr marL="9525" marR="9525" marT="0" marB="0" anchor="ctr">
                    <a:solidFill>
                      <a:schemeClr val="bg2">
                        <a:lumMod val="10000"/>
                      </a:schemeClr>
                    </a:solidFill>
                  </a:tcPr>
                </a:tc>
                <a:tc>
                  <a:txBody>
                    <a:bodyPr/>
                    <a:lstStyle/>
                    <a:p>
                      <a:endParaRPr lang="es-MX" sz="100" dirty="0"/>
                    </a:p>
                  </a:txBody>
                  <a:tcPr marT="0" marB="0"/>
                </a:tc>
                <a:tc>
                  <a:txBody>
                    <a:bodyPr/>
                    <a:lstStyle/>
                    <a:p>
                      <a:endParaRPr lang="es-MX" sz="100" dirty="0"/>
                    </a:p>
                  </a:txBody>
                  <a:tcPr marT="0" marB="0"/>
                </a:tc>
                <a:tc>
                  <a:txBody>
                    <a:bodyPr/>
                    <a:lstStyle/>
                    <a:p>
                      <a:endParaRPr lang="es-MX" sz="100" dirty="0"/>
                    </a:p>
                  </a:txBody>
                  <a:tcPr marT="0" marB="0"/>
                </a:tc>
                <a:tc>
                  <a:txBody>
                    <a:bodyPr/>
                    <a:lstStyle/>
                    <a:p>
                      <a:endParaRPr lang="es-MX" sz="100" dirty="0"/>
                    </a:p>
                  </a:txBody>
                  <a:tcPr marT="0" marB="0">
                    <a:solidFill>
                      <a:schemeClr val="accent3">
                        <a:lumMod val="20000"/>
                        <a:lumOff val="80000"/>
                      </a:schemeClr>
                    </a:solidFill>
                  </a:tcPr>
                </a:tc>
                <a:extLst>
                  <a:ext uri="{0D108BD9-81ED-4DB2-BD59-A6C34878D82A}">
                    <a16:rowId xmlns:a16="http://schemas.microsoft.com/office/drawing/2014/main" val="1810970986"/>
                  </a:ext>
                </a:extLst>
              </a:tr>
              <a:tr h="271225">
                <a:tc>
                  <a:txBody>
                    <a:bodyPr/>
                    <a:lstStyle/>
                    <a:p>
                      <a:pPr algn="ctr" fontAlgn="b"/>
                      <a:r>
                        <a:rPr lang="es-MX" sz="1000" b="1" kern="1200"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Cisterna o aljibe</a:t>
                      </a:r>
                    </a:p>
                  </a:txBody>
                  <a:tcPr marL="9525" marR="9525" marT="0" marB="0" anchor="ctr">
                    <a:solidFill>
                      <a:schemeClr val="bg2">
                        <a:lumMod val="10000"/>
                      </a:schemeClr>
                    </a:solidFill>
                  </a:tcPr>
                </a:tc>
                <a:tc>
                  <a:txBody>
                    <a:bodyPr/>
                    <a:lstStyle/>
                    <a:p>
                      <a:endParaRPr lang="es-MX" sz="100" dirty="0"/>
                    </a:p>
                  </a:txBody>
                  <a:tcPr marT="0" marB="0"/>
                </a:tc>
                <a:tc>
                  <a:txBody>
                    <a:bodyPr/>
                    <a:lstStyle/>
                    <a:p>
                      <a:endParaRPr lang="es-MX" sz="100" dirty="0"/>
                    </a:p>
                  </a:txBody>
                  <a:tcPr marT="0" marB="0"/>
                </a:tc>
                <a:tc>
                  <a:txBody>
                    <a:bodyPr/>
                    <a:lstStyle/>
                    <a:p>
                      <a:endParaRPr lang="es-MX" sz="100" dirty="0"/>
                    </a:p>
                  </a:txBody>
                  <a:tcPr marT="0" marB="0"/>
                </a:tc>
                <a:tc>
                  <a:txBody>
                    <a:bodyPr/>
                    <a:lstStyle/>
                    <a:p>
                      <a:endParaRPr lang="es-MX" sz="100" dirty="0"/>
                    </a:p>
                  </a:txBody>
                  <a:tcPr marT="0" marB="0"/>
                </a:tc>
                <a:extLst>
                  <a:ext uri="{0D108BD9-81ED-4DB2-BD59-A6C34878D82A}">
                    <a16:rowId xmlns:a16="http://schemas.microsoft.com/office/drawing/2014/main" val="765615005"/>
                  </a:ext>
                </a:extLst>
              </a:tr>
              <a:tr h="271225">
                <a:tc>
                  <a:txBody>
                    <a:bodyPr/>
                    <a:lstStyle/>
                    <a:p>
                      <a:pPr algn="ctr" fontAlgn="b"/>
                      <a:r>
                        <a:rPr lang="pt-BR" sz="1000" b="1" kern="1200"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Bomba de agua</a:t>
                      </a:r>
                    </a:p>
                  </a:txBody>
                  <a:tcPr marL="9525" marR="9525" marT="0" marB="0" anchor="ctr">
                    <a:solidFill>
                      <a:schemeClr val="bg2">
                        <a:lumMod val="10000"/>
                      </a:schemeClr>
                    </a:solidFill>
                  </a:tcPr>
                </a:tc>
                <a:tc>
                  <a:txBody>
                    <a:bodyPr/>
                    <a:lstStyle/>
                    <a:p>
                      <a:endParaRPr lang="es-MX" sz="100" dirty="0"/>
                    </a:p>
                  </a:txBody>
                  <a:tcPr marT="0" marB="0"/>
                </a:tc>
                <a:tc>
                  <a:txBody>
                    <a:bodyPr/>
                    <a:lstStyle/>
                    <a:p>
                      <a:endParaRPr lang="es-MX" sz="100" dirty="0"/>
                    </a:p>
                  </a:txBody>
                  <a:tcPr marT="0" marB="0">
                    <a:solidFill>
                      <a:schemeClr val="accent3">
                        <a:lumMod val="60000"/>
                        <a:lumOff val="40000"/>
                        <a:alpha val="20000"/>
                      </a:schemeClr>
                    </a:solidFill>
                  </a:tcPr>
                </a:tc>
                <a:tc>
                  <a:txBody>
                    <a:bodyPr/>
                    <a:lstStyle/>
                    <a:p>
                      <a:endParaRPr lang="es-MX" sz="100" dirty="0"/>
                    </a:p>
                  </a:txBody>
                  <a:tcPr marT="0" marB="0">
                    <a:solidFill>
                      <a:schemeClr val="accent3">
                        <a:lumMod val="60000"/>
                        <a:lumOff val="40000"/>
                        <a:alpha val="20000"/>
                      </a:schemeClr>
                    </a:solidFill>
                  </a:tcPr>
                </a:tc>
                <a:tc>
                  <a:txBody>
                    <a:bodyPr/>
                    <a:lstStyle/>
                    <a:p>
                      <a:endParaRPr lang="es-MX" sz="100" dirty="0"/>
                    </a:p>
                  </a:txBody>
                  <a:tcPr marT="0" marB="0">
                    <a:solidFill>
                      <a:schemeClr val="accent3">
                        <a:lumMod val="60000"/>
                        <a:lumOff val="40000"/>
                        <a:alpha val="20000"/>
                      </a:schemeClr>
                    </a:solidFill>
                  </a:tcPr>
                </a:tc>
                <a:extLst>
                  <a:ext uri="{0D108BD9-81ED-4DB2-BD59-A6C34878D82A}">
                    <a16:rowId xmlns:a16="http://schemas.microsoft.com/office/drawing/2014/main" val="3381968886"/>
                  </a:ext>
                </a:extLst>
              </a:tr>
              <a:tr h="271225">
                <a:tc>
                  <a:txBody>
                    <a:bodyPr/>
                    <a:lstStyle/>
                    <a:p>
                      <a:pPr algn="ctr" fontAlgn="b"/>
                      <a:r>
                        <a:rPr lang="pt-BR" sz="1000" b="1" kern="1200" dirty="0" err="1">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Pileta</a:t>
                      </a:r>
                      <a:r>
                        <a:rPr lang="pt-BR" sz="1000" b="1" kern="1200"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 tanque o depósito de agua</a:t>
                      </a:r>
                    </a:p>
                  </a:txBody>
                  <a:tcPr marL="9525" marR="9525" marT="0" marB="0" anchor="ctr">
                    <a:solidFill>
                      <a:schemeClr val="bg2">
                        <a:lumMod val="10000"/>
                      </a:schemeClr>
                    </a:solidFill>
                  </a:tcPr>
                </a:tc>
                <a:tc>
                  <a:txBody>
                    <a:bodyPr/>
                    <a:lstStyle/>
                    <a:p>
                      <a:endParaRPr lang="es-MX" sz="100" dirty="0"/>
                    </a:p>
                  </a:txBody>
                  <a:tcPr marT="0" marB="0"/>
                </a:tc>
                <a:tc>
                  <a:txBody>
                    <a:bodyPr/>
                    <a:lstStyle/>
                    <a:p>
                      <a:endParaRPr lang="es-MX" sz="100" dirty="0"/>
                    </a:p>
                  </a:txBody>
                  <a:tcPr marT="0" marB="0">
                    <a:noFill/>
                  </a:tcPr>
                </a:tc>
                <a:tc>
                  <a:txBody>
                    <a:bodyPr/>
                    <a:lstStyle/>
                    <a:p>
                      <a:endParaRPr lang="es-MX" sz="100" dirty="0"/>
                    </a:p>
                  </a:txBody>
                  <a:tcPr marT="0" marB="0"/>
                </a:tc>
                <a:tc>
                  <a:txBody>
                    <a:bodyPr/>
                    <a:lstStyle/>
                    <a:p>
                      <a:endParaRPr lang="es-MX" sz="100" dirty="0"/>
                    </a:p>
                  </a:txBody>
                  <a:tcPr marT="0" marB="0">
                    <a:noFill/>
                  </a:tcPr>
                </a:tc>
                <a:extLst>
                  <a:ext uri="{0D108BD9-81ED-4DB2-BD59-A6C34878D82A}">
                    <a16:rowId xmlns:a16="http://schemas.microsoft.com/office/drawing/2014/main" val="3391485622"/>
                  </a:ext>
                </a:extLst>
              </a:tr>
              <a:tr h="271225">
                <a:tc>
                  <a:txBody>
                    <a:bodyPr/>
                    <a:lstStyle/>
                    <a:p>
                      <a:pPr algn="ctr" fontAlgn="b"/>
                      <a:r>
                        <a:rPr lang="es-MX" sz="1000" b="1" kern="1200"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Tanque de gas estacionario</a:t>
                      </a:r>
                    </a:p>
                  </a:txBody>
                  <a:tcPr marL="9525" marR="9525" marT="0" marB="0" anchor="ctr">
                    <a:solidFill>
                      <a:schemeClr val="bg2">
                        <a:lumMod val="10000"/>
                      </a:schemeClr>
                    </a:solidFill>
                  </a:tcPr>
                </a:tc>
                <a:tc>
                  <a:txBody>
                    <a:bodyPr/>
                    <a:lstStyle/>
                    <a:p>
                      <a:endParaRPr lang="es-MX" sz="100" dirty="0"/>
                    </a:p>
                  </a:txBody>
                  <a:tcPr marT="0" marB="0"/>
                </a:tc>
                <a:tc>
                  <a:txBody>
                    <a:bodyPr/>
                    <a:lstStyle/>
                    <a:p>
                      <a:endParaRPr lang="es-MX" sz="100" dirty="0"/>
                    </a:p>
                  </a:txBody>
                  <a:tcPr marT="0" marB="0">
                    <a:solidFill>
                      <a:schemeClr val="accent3">
                        <a:lumMod val="20000"/>
                        <a:lumOff val="80000"/>
                      </a:schemeClr>
                    </a:solidFill>
                  </a:tcPr>
                </a:tc>
                <a:tc>
                  <a:txBody>
                    <a:bodyPr/>
                    <a:lstStyle/>
                    <a:p>
                      <a:endParaRPr lang="es-MX" sz="100" dirty="0"/>
                    </a:p>
                  </a:txBody>
                  <a:tcPr marT="0" marB="0"/>
                </a:tc>
                <a:tc>
                  <a:txBody>
                    <a:bodyPr/>
                    <a:lstStyle/>
                    <a:p>
                      <a:endParaRPr lang="es-MX" sz="100" dirty="0"/>
                    </a:p>
                  </a:txBody>
                  <a:tcPr marT="0" marB="0">
                    <a:solidFill>
                      <a:schemeClr val="accent3">
                        <a:lumMod val="40000"/>
                        <a:lumOff val="60000"/>
                      </a:schemeClr>
                    </a:solidFill>
                  </a:tcPr>
                </a:tc>
                <a:extLst>
                  <a:ext uri="{0D108BD9-81ED-4DB2-BD59-A6C34878D82A}">
                    <a16:rowId xmlns:a16="http://schemas.microsoft.com/office/drawing/2014/main" val="3586493779"/>
                  </a:ext>
                </a:extLst>
              </a:tr>
              <a:tr h="271225">
                <a:tc>
                  <a:txBody>
                    <a:bodyPr/>
                    <a:lstStyle/>
                    <a:p>
                      <a:pPr algn="ctr" fontAlgn="b"/>
                      <a:r>
                        <a:rPr lang="es-MX" sz="1000" b="1" kern="1200"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Gas natural</a:t>
                      </a:r>
                    </a:p>
                  </a:txBody>
                  <a:tcPr marL="9525" marR="9525" marT="0" marB="0" anchor="ctr">
                    <a:solidFill>
                      <a:schemeClr val="bg2">
                        <a:lumMod val="10000"/>
                      </a:schemeClr>
                    </a:solidFill>
                  </a:tcPr>
                </a:tc>
                <a:tc>
                  <a:txBody>
                    <a:bodyPr/>
                    <a:lstStyle/>
                    <a:p>
                      <a:endParaRPr lang="es-MX" sz="100" dirty="0"/>
                    </a:p>
                  </a:txBody>
                  <a:tcPr marT="0" marB="0"/>
                </a:tc>
                <a:tc>
                  <a:txBody>
                    <a:bodyPr/>
                    <a:lstStyle/>
                    <a:p>
                      <a:endParaRPr lang="es-MX" sz="100" dirty="0"/>
                    </a:p>
                  </a:txBody>
                  <a:tcPr marT="0" marB="0">
                    <a:noFill/>
                  </a:tcPr>
                </a:tc>
                <a:tc>
                  <a:txBody>
                    <a:bodyPr/>
                    <a:lstStyle/>
                    <a:p>
                      <a:endParaRPr lang="es-MX" sz="100" dirty="0"/>
                    </a:p>
                  </a:txBody>
                  <a:tcPr marT="0" marB="0">
                    <a:solidFill>
                      <a:schemeClr val="accent3">
                        <a:lumMod val="20000"/>
                        <a:lumOff val="80000"/>
                      </a:schemeClr>
                    </a:solidFill>
                  </a:tcPr>
                </a:tc>
                <a:tc>
                  <a:txBody>
                    <a:bodyPr/>
                    <a:lstStyle/>
                    <a:p>
                      <a:endParaRPr lang="es-MX" sz="100" dirty="0"/>
                    </a:p>
                  </a:txBody>
                  <a:tcPr marT="0" marB="0">
                    <a:noFill/>
                  </a:tcPr>
                </a:tc>
                <a:extLst>
                  <a:ext uri="{0D108BD9-81ED-4DB2-BD59-A6C34878D82A}">
                    <a16:rowId xmlns:a16="http://schemas.microsoft.com/office/drawing/2014/main" val="1886623782"/>
                  </a:ext>
                </a:extLst>
              </a:tr>
              <a:tr h="271225">
                <a:tc>
                  <a:txBody>
                    <a:bodyPr/>
                    <a:lstStyle/>
                    <a:p>
                      <a:pPr algn="ctr" fontAlgn="b"/>
                      <a:r>
                        <a:rPr lang="es-MX" sz="1000" b="1" kern="1200"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Calentador de gas u otros</a:t>
                      </a:r>
                    </a:p>
                  </a:txBody>
                  <a:tcPr marL="9525" marR="9525" marT="0" marB="0" anchor="ctr">
                    <a:solidFill>
                      <a:schemeClr val="bg2">
                        <a:lumMod val="10000"/>
                      </a:schemeClr>
                    </a:solidFill>
                  </a:tcPr>
                </a:tc>
                <a:tc>
                  <a:txBody>
                    <a:bodyPr/>
                    <a:lstStyle/>
                    <a:p>
                      <a:endParaRPr lang="es-MX" sz="100" dirty="0"/>
                    </a:p>
                  </a:txBody>
                  <a:tcPr marT="0" marB="0"/>
                </a:tc>
                <a:tc>
                  <a:txBody>
                    <a:bodyPr/>
                    <a:lstStyle/>
                    <a:p>
                      <a:endParaRPr lang="es-MX" sz="100" dirty="0"/>
                    </a:p>
                  </a:txBody>
                  <a:tcPr marT="0" marB="0"/>
                </a:tc>
                <a:tc>
                  <a:txBody>
                    <a:bodyPr/>
                    <a:lstStyle/>
                    <a:p>
                      <a:endParaRPr lang="es-MX" sz="100" dirty="0"/>
                    </a:p>
                  </a:txBody>
                  <a:tcPr marT="0" marB="0">
                    <a:solidFill>
                      <a:schemeClr val="accent3">
                        <a:lumMod val="40000"/>
                        <a:lumOff val="60000"/>
                        <a:alpha val="24000"/>
                      </a:schemeClr>
                    </a:solidFill>
                  </a:tcPr>
                </a:tc>
                <a:tc>
                  <a:txBody>
                    <a:bodyPr/>
                    <a:lstStyle/>
                    <a:p>
                      <a:endParaRPr lang="es-MX" sz="100" dirty="0"/>
                    </a:p>
                  </a:txBody>
                  <a:tcPr marT="0" marB="0">
                    <a:solidFill>
                      <a:schemeClr val="accent3">
                        <a:lumMod val="40000"/>
                        <a:lumOff val="60000"/>
                        <a:alpha val="14000"/>
                      </a:schemeClr>
                    </a:solidFill>
                  </a:tcPr>
                </a:tc>
                <a:extLst>
                  <a:ext uri="{0D108BD9-81ED-4DB2-BD59-A6C34878D82A}">
                    <a16:rowId xmlns:a16="http://schemas.microsoft.com/office/drawing/2014/main" val="3662250840"/>
                  </a:ext>
                </a:extLst>
              </a:tr>
              <a:tr h="271225">
                <a:tc>
                  <a:txBody>
                    <a:bodyPr/>
                    <a:lstStyle/>
                    <a:p>
                      <a:pPr algn="ctr" fontAlgn="b"/>
                      <a:r>
                        <a:rPr lang="es-MX" sz="1000" b="1" kern="1200"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Regadera</a:t>
                      </a:r>
                    </a:p>
                  </a:txBody>
                  <a:tcPr marL="9525" marR="9525" marT="0" marB="0" anchor="ctr">
                    <a:solidFill>
                      <a:schemeClr val="bg2">
                        <a:lumMod val="10000"/>
                      </a:schemeClr>
                    </a:solidFill>
                  </a:tcPr>
                </a:tc>
                <a:tc>
                  <a:txBody>
                    <a:bodyPr/>
                    <a:lstStyle/>
                    <a:p>
                      <a:endParaRPr lang="es-MX" sz="100" dirty="0"/>
                    </a:p>
                  </a:txBody>
                  <a:tcPr marT="0" marB="0"/>
                </a:tc>
                <a:tc>
                  <a:txBody>
                    <a:bodyPr/>
                    <a:lstStyle/>
                    <a:p>
                      <a:endParaRPr lang="es-MX" sz="100" dirty="0"/>
                    </a:p>
                  </a:txBody>
                  <a:tcPr marT="0" marB="0"/>
                </a:tc>
                <a:tc>
                  <a:txBody>
                    <a:bodyPr/>
                    <a:lstStyle/>
                    <a:p>
                      <a:endParaRPr lang="es-MX" sz="100" dirty="0"/>
                    </a:p>
                  </a:txBody>
                  <a:tcPr marT="0" marB="0">
                    <a:noFill/>
                  </a:tcPr>
                </a:tc>
                <a:tc>
                  <a:txBody>
                    <a:bodyPr/>
                    <a:lstStyle/>
                    <a:p>
                      <a:endParaRPr lang="es-MX" sz="100" dirty="0"/>
                    </a:p>
                  </a:txBody>
                  <a:tcPr marT="0" marB="0">
                    <a:noFill/>
                  </a:tcPr>
                </a:tc>
                <a:extLst>
                  <a:ext uri="{0D108BD9-81ED-4DB2-BD59-A6C34878D82A}">
                    <a16:rowId xmlns:a16="http://schemas.microsoft.com/office/drawing/2014/main" val="2821995443"/>
                  </a:ext>
                </a:extLst>
              </a:tr>
              <a:tr h="271225">
                <a:tc>
                  <a:txBody>
                    <a:bodyPr/>
                    <a:lstStyle/>
                    <a:p>
                      <a:pPr algn="ctr" fontAlgn="b"/>
                      <a:r>
                        <a:rPr lang="es-MX" sz="1000" b="1" kern="1200"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Lavadero para lavar ropa </a:t>
                      </a:r>
                    </a:p>
                  </a:txBody>
                  <a:tcPr marL="9525" marR="9525" marT="0" marB="0" anchor="ctr">
                    <a:solidFill>
                      <a:schemeClr val="bg2">
                        <a:lumMod val="10000"/>
                      </a:schemeClr>
                    </a:solidFill>
                  </a:tcPr>
                </a:tc>
                <a:tc>
                  <a:txBody>
                    <a:bodyPr/>
                    <a:lstStyle/>
                    <a:p>
                      <a:endParaRPr lang="es-MX" sz="100" dirty="0"/>
                    </a:p>
                  </a:txBody>
                  <a:tcPr marT="0" marB="0"/>
                </a:tc>
                <a:tc>
                  <a:txBody>
                    <a:bodyPr/>
                    <a:lstStyle/>
                    <a:p>
                      <a:endParaRPr lang="es-MX" sz="100" dirty="0"/>
                    </a:p>
                  </a:txBody>
                  <a:tcPr marT="0" marB="0"/>
                </a:tc>
                <a:tc>
                  <a:txBody>
                    <a:bodyPr/>
                    <a:lstStyle/>
                    <a:p>
                      <a:endParaRPr lang="es-MX" sz="100" dirty="0"/>
                    </a:p>
                  </a:txBody>
                  <a:tcPr marT="0" marB="0">
                    <a:noFill/>
                  </a:tcPr>
                </a:tc>
                <a:tc>
                  <a:txBody>
                    <a:bodyPr/>
                    <a:lstStyle/>
                    <a:p>
                      <a:endParaRPr lang="es-MX" sz="100" dirty="0"/>
                    </a:p>
                  </a:txBody>
                  <a:tcPr marT="0" marB="0">
                    <a:noFill/>
                  </a:tcPr>
                </a:tc>
                <a:extLst>
                  <a:ext uri="{0D108BD9-81ED-4DB2-BD59-A6C34878D82A}">
                    <a16:rowId xmlns:a16="http://schemas.microsoft.com/office/drawing/2014/main" val="878779184"/>
                  </a:ext>
                </a:extLst>
              </a:tr>
              <a:tr h="271225">
                <a:tc>
                  <a:txBody>
                    <a:bodyPr/>
                    <a:lstStyle/>
                    <a:p>
                      <a:pPr algn="ctr" fontAlgn="b"/>
                      <a:r>
                        <a:rPr lang="es-MX" sz="1000" b="1" kern="1200"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Fregadero o tarja para lavar trastes</a:t>
                      </a:r>
                    </a:p>
                  </a:txBody>
                  <a:tcPr marL="9525" marR="9525" marT="0" marB="0" anchor="ctr">
                    <a:solidFill>
                      <a:schemeClr val="bg2">
                        <a:lumMod val="10000"/>
                      </a:schemeClr>
                    </a:solidFill>
                  </a:tcPr>
                </a:tc>
                <a:tc>
                  <a:txBody>
                    <a:bodyPr/>
                    <a:lstStyle/>
                    <a:p>
                      <a:endParaRPr lang="es-MX" sz="100" dirty="0"/>
                    </a:p>
                  </a:txBody>
                  <a:tcPr marT="0" marB="0"/>
                </a:tc>
                <a:tc>
                  <a:txBody>
                    <a:bodyPr/>
                    <a:lstStyle/>
                    <a:p>
                      <a:endParaRPr lang="es-MX" sz="100" dirty="0"/>
                    </a:p>
                  </a:txBody>
                  <a:tcPr marT="0" marB="0"/>
                </a:tc>
                <a:tc>
                  <a:txBody>
                    <a:bodyPr/>
                    <a:lstStyle/>
                    <a:p>
                      <a:endParaRPr lang="es-MX" sz="100" dirty="0"/>
                    </a:p>
                  </a:txBody>
                  <a:tcPr marT="0" marB="0">
                    <a:noFill/>
                  </a:tcPr>
                </a:tc>
                <a:tc>
                  <a:txBody>
                    <a:bodyPr/>
                    <a:lstStyle/>
                    <a:p>
                      <a:endParaRPr lang="es-MX" sz="100" dirty="0"/>
                    </a:p>
                  </a:txBody>
                  <a:tcPr marT="0" marB="0">
                    <a:noFill/>
                  </a:tcPr>
                </a:tc>
                <a:extLst>
                  <a:ext uri="{0D108BD9-81ED-4DB2-BD59-A6C34878D82A}">
                    <a16:rowId xmlns:a16="http://schemas.microsoft.com/office/drawing/2014/main" val="3341280396"/>
                  </a:ext>
                </a:extLst>
              </a:tr>
              <a:tr h="271225">
                <a:tc>
                  <a:txBody>
                    <a:bodyPr/>
                    <a:lstStyle/>
                    <a:p>
                      <a:pPr algn="ctr" fontAlgn="b"/>
                      <a:r>
                        <a:rPr lang="es-MX" sz="1000" b="1" kern="1200"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 Lavabo</a:t>
                      </a:r>
                    </a:p>
                  </a:txBody>
                  <a:tcPr marL="9525" marR="9525" marT="0" marB="0" anchor="ctr">
                    <a:solidFill>
                      <a:schemeClr val="bg2">
                        <a:lumMod val="10000"/>
                      </a:schemeClr>
                    </a:solidFill>
                  </a:tcPr>
                </a:tc>
                <a:tc>
                  <a:txBody>
                    <a:bodyPr/>
                    <a:lstStyle/>
                    <a:p>
                      <a:endParaRPr lang="es-MX" sz="100" dirty="0"/>
                    </a:p>
                  </a:txBody>
                  <a:tcPr marT="0" marB="0"/>
                </a:tc>
                <a:tc>
                  <a:txBody>
                    <a:bodyPr/>
                    <a:lstStyle/>
                    <a:p>
                      <a:endParaRPr lang="es-MX" sz="100" dirty="0"/>
                    </a:p>
                  </a:txBody>
                  <a:tcPr marT="0" marB="0"/>
                </a:tc>
                <a:tc>
                  <a:txBody>
                    <a:bodyPr/>
                    <a:lstStyle/>
                    <a:p>
                      <a:endParaRPr lang="es-MX" sz="100" dirty="0"/>
                    </a:p>
                  </a:txBody>
                  <a:tcPr marT="0" marB="0">
                    <a:noFill/>
                  </a:tcPr>
                </a:tc>
                <a:tc>
                  <a:txBody>
                    <a:bodyPr/>
                    <a:lstStyle/>
                    <a:p>
                      <a:endParaRPr lang="es-MX" sz="100" dirty="0"/>
                    </a:p>
                  </a:txBody>
                  <a:tcPr marT="0" marB="0">
                    <a:noFill/>
                  </a:tcPr>
                </a:tc>
                <a:extLst>
                  <a:ext uri="{0D108BD9-81ED-4DB2-BD59-A6C34878D82A}">
                    <a16:rowId xmlns:a16="http://schemas.microsoft.com/office/drawing/2014/main" val="407075920"/>
                  </a:ext>
                </a:extLst>
              </a:tr>
              <a:tr h="360565">
                <a:tc>
                  <a:txBody>
                    <a:bodyPr/>
                    <a:lstStyle/>
                    <a:p>
                      <a:pPr algn="ctr" fontAlgn="b"/>
                      <a:r>
                        <a:rPr lang="es-MX" sz="800" b="1" kern="1200"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Biodigestor de aguas residuales (es un contenedor sellado al que entra estiércol, desperdicios de comida, rastrojos de siembra y materia orgánica)</a:t>
                      </a:r>
                    </a:p>
                  </a:txBody>
                  <a:tcPr marL="9525" marR="9525" marT="0" marB="0" anchor="ctr">
                    <a:solidFill>
                      <a:schemeClr val="bg2">
                        <a:lumMod val="10000"/>
                      </a:schemeClr>
                    </a:solidFill>
                  </a:tcPr>
                </a:tc>
                <a:tc>
                  <a:txBody>
                    <a:bodyPr/>
                    <a:lstStyle/>
                    <a:p>
                      <a:endParaRPr lang="es-MX" sz="100" dirty="0"/>
                    </a:p>
                  </a:txBody>
                  <a:tcPr marT="0" marB="0"/>
                </a:tc>
                <a:tc>
                  <a:txBody>
                    <a:bodyPr/>
                    <a:lstStyle/>
                    <a:p>
                      <a:endParaRPr lang="es-MX" sz="100" dirty="0"/>
                    </a:p>
                  </a:txBody>
                  <a:tcPr marT="0" marB="0"/>
                </a:tc>
                <a:tc>
                  <a:txBody>
                    <a:bodyPr/>
                    <a:lstStyle/>
                    <a:p>
                      <a:endParaRPr lang="es-MX" sz="100" dirty="0"/>
                    </a:p>
                  </a:txBody>
                  <a:tcPr marT="0" marB="0">
                    <a:solidFill>
                      <a:schemeClr val="tx1"/>
                    </a:solidFill>
                  </a:tcPr>
                </a:tc>
                <a:tc>
                  <a:txBody>
                    <a:bodyPr/>
                    <a:lstStyle/>
                    <a:p>
                      <a:endParaRPr lang="es-MX" sz="100" dirty="0"/>
                    </a:p>
                  </a:txBody>
                  <a:tcPr marT="0" marB="0">
                    <a:solidFill>
                      <a:schemeClr val="tx1"/>
                    </a:solidFill>
                  </a:tcPr>
                </a:tc>
                <a:extLst>
                  <a:ext uri="{0D108BD9-81ED-4DB2-BD59-A6C34878D82A}">
                    <a16:rowId xmlns:a16="http://schemas.microsoft.com/office/drawing/2014/main" val="1981232115"/>
                  </a:ext>
                </a:extLst>
              </a:tr>
              <a:tr h="271225">
                <a:tc>
                  <a:txBody>
                    <a:bodyPr/>
                    <a:lstStyle/>
                    <a:p>
                      <a:pPr algn="ctr" fontAlgn="b"/>
                      <a:r>
                        <a:rPr lang="es-MX" sz="1000" b="1" kern="1200"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Paneles solares</a:t>
                      </a:r>
                    </a:p>
                  </a:txBody>
                  <a:tcPr marL="9525" marR="9525" marT="0" marB="0" anchor="ctr">
                    <a:solidFill>
                      <a:schemeClr val="bg2">
                        <a:lumMod val="10000"/>
                      </a:schemeClr>
                    </a:solidFill>
                  </a:tcPr>
                </a:tc>
                <a:tc>
                  <a:txBody>
                    <a:bodyPr/>
                    <a:lstStyle/>
                    <a:p>
                      <a:endParaRPr lang="es-MX" sz="100" dirty="0"/>
                    </a:p>
                  </a:txBody>
                  <a:tcPr marT="0" marB="0"/>
                </a:tc>
                <a:tc>
                  <a:txBody>
                    <a:bodyPr/>
                    <a:lstStyle/>
                    <a:p>
                      <a:endParaRPr lang="es-MX" sz="100" dirty="0"/>
                    </a:p>
                  </a:txBody>
                  <a:tcPr marT="0" marB="0"/>
                </a:tc>
                <a:tc>
                  <a:txBody>
                    <a:bodyPr/>
                    <a:lstStyle/>
                    <a:p>
                      <a:endParaRPr lang="es-MX" sz="100" dirty="0"/>
                    </a:p>
                  </a:txBody>
                  <a:tcPr marT="0" marB="0">
                    <a:solidFill>
                      <a:schemeClr val="tx1"/>
                    </a:solidFill>
                  </a:tcPr>
                </a:tc>
                <a:tc>
                  <a:txBody>
                    <a:bodyPr/>
                    <a:lstStyle/>
                    <a:p>
                      <a:endParaRPr lang="es-MX" sz="100" dirty="0"/>
                    </a:p>
                  </a:txBody>
                  <a:tcPr marT="0" marB="0">
                    <a:solidFill>
                      <a:schemeClr val="tx1"/>
                    </a:solidFill>
                  </a:tcPr>
                </a:tc>
                <a:extLst>
                  <a:ext uri="{0D108BD9-81ED-4DB2-BD59-A6C34878D82A}">
                    <a16:rowId xmlns:a16="http://schemas.microsoft.com/office/drawing/2014/main" val="3612149014"/>
                  </a:ext>
                </a:extLst>
              </a:tr>
              <a:tr h="271225">
                <a:tc>
                  <a:txBody>
                    <a:bodyPr/>
                    <a:lstStyle/>
                    <a:p>
                      <a:pPr algn="ctr" fontAlgn="b"/>
                      <a:r>
                        <a:rPr lang="es-MX" sz="1000" b="1" kern="1200"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Sistema de captación de agua de lluvia</a:t>
                      </a:r>
                    </a:p>
                  </a:txBody>
                  <a:tcPr marL="9525" marR="9525" marT="0" marB="0" anchor="ctr">
                    <a:solidFill>
                      <a:schemeClr val="bg2">
                        <a:lumMod val="10000"/>
                      </a:schemeClr>
                    </a:solidFill>
                  </a:tcPr>
                </a:tc>
                <a:tc>
                  <a:txBody>
                    <a:bodyPr/>
                    <a:lstStyle/>
                    <a:p>
                      <a:endParaRPr lang="es-MX" sz="100" dirty="0"/>
                    </a:p>
                  </a:txBody>
                  <a:tcPr marT="0" marB="0"/>
                </a:tc>
                <a:tc>
                  <a:txBody>
                    <a:bodyPr/>
                    <a:lstStyle/>
                    <a:p>
                      <a:endParaRPr lang="es-MX" sz="100" dirty="0"/>
                    </a:p>
                  </a:txBody>
                  <a:tcPr marT="0" marB="0"/>
                </a:tc>
                <a:tc>
                  <a:txBody>
                    <a:bodyPr/>
                    <a:lstStyle/>
                    <a:p>
                      <a:endParaRPr lang="es-MX" sz="100" dirty="0"/>
                    </a:p>
                  </a:txBody>
                  <a:tcPr marT="0" marB="0">
                    <a:solidFill>
                      <a:schemeClr val="tx1"/>
                    </a:solidFill>
                  </a:tcPr>
                </a:tc>
                <a:tc>
                  <a:txBody>
                    <a:bodyPr/>
                    <a:lstStyle/>
                    <a:p>
                      <a:endParaRPr lang="es-MX" sz="100" dirty="0"/>
                    </a:p>
                  </a:txBody>
                  <a:tcPr marT="0" marB="0">
                    <a:solidFill>
                      <a:schemeClr val="tx1"/>
                    </a:solidFill>
                  </a:tcPr>
                </a:tc>
                <a:extLst>
                  <a:ext uri="{0D108BD9-81ED-4DB2-BD59-A6C34878D82A}">
                    <a16:rowId xmlns:a16="http://schemas.microsoft.com/office/drawing/2014/main" val="1887626162"/>
                  </a:ext>
                </a:extLst>
              </a:tr>
              <a:tr h="271225">
                <a:tc>
                  <a:txBody>
                    <a:bodyPr/>
                    <a:lstStyle/>
                    <a:p>
                      <a:pPr algn="ctr" fontAlgn="b"/>
                      <a:r>
                        <a:rPr lang="es-MX" sz="1000" b="1" kern="1200"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Calentador solar de agua</a:t>
                      </a:r>
                    </a:p>
                  </a:txBody>
                  <a:tcPr marL="9525" marR="9525" marT="0" marB="0" anchor="ctr">
                    <a:solidFill>
                      <a:schemeClr val="bg2">
                        <a:lumMod val="10000"/>
                      </a:schemeClr>
                    </a:solidFill>
                  </a:tcPr>
                </a:tc>
                <a:tc>
                  <a:txBody>
                    <a:bodyPr/>
                    <a:lstStyle/>
                    <a:p>
                      <a:endParaRPr lang="es-MX" sz="100" dirty="0"/>
                    </a:p>
                  </a:txBody>
                  <a:tcPr marT="0" marB="0"/>
                </a:tc>
                <a:tc>
                  <a:txBody>
                    <a:bodyPr/>
                    <a:lstStyle/>
                    <a:p>
                      <a:endParaRPr lang="es-MX" sz="100" dirty="0"/>
                    </a:p>
                  </a:txBody>
                  <a:tcPr marT="0" marB="0"/>
                </a:tc>
                <a:tc>
                  <a:txBody>
                    <a:bodyPr/>
                    <a:lstStyle/>
                    <a:p>
                      <a:endParaRPr lang="es-MX" sz="100" dirty="0"/>
                    </a:p>
                  </a:txBody>
                  <a:tcPr marT="0" marB="0">
                    <a:noFill/>
                  </a:tcPr>
                </a:tc>
                <a:tc>
                  <a:txBody>
                    <a:bodyPr/>
                    <a:lstStyle/>
                    <a:p>
                      <a:endParaRPr lang="es-MX" sz="100" dirty="0"/>
                    </a:p>
                  </a:txBody>
                  <a:tcPr marT="0" marB="0">
                    <a:solidFill>
                      <a:schemeClr val="tx1"/>
                    </a:solidFill>
                  </a:tcPr>
                </a:tc>
                <a:extLst>
                  <a:ext uri="{0D108BD9-81ED-4DB2-BD59-A6C34878D82A}">
                    <a16:rowId xmlns:a16="http://schemas.microsoft.com/office/drawing/2014/main" val="3401229026"/>
                  </a:ext>
                </a:extLst>
              </a:tr>
              <a:tr h="271225">
                <a:tc>
                  <a:txBody>
                    <a:bodyPr/>
                    <a:lstStyle/>
                    <a:p>
                      <a:pPr algn="ctr" fontAlgn="b"/>
                      <a:r>
                        <a:rPr lang="es-MX" sz="1000" b="1" kern="1200"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Medidor de luz</a:t>
                      </a:r>
                    </a:p>
                  </a:txBody>
                  <a:tcPr marL="9525" marR="9525" marT="0" marB="0" anchor="ctr">
                    <a:solidFill>
                      <a:schemeClr val="bg2">
                        <a:lumMod val="10000"/>
                      </a:schemeClr>
                    </a:solidFill>
                  </a:tcPr>
                </a:tc>
                <a:tc>
                  <a:txBody>
                    <a:bodyPr/>
                    <a:lstStyle/>
                    <a:p>
                      <a:endParaRPr lang="es-MX" sz="100" dirty="0"/>
                    </a:p>
                  </a:txBody>
                  <a:tcPr marT="0" marB="0"/>
                </a:tc>
                <a:tc>
                  <a:txBody>
                    <a:bodyPr/>
                    <a:lstStyle/>
                    <a:p>
                      <a:endParaRPr lang="es-MX" sz="100" dirty="0"/>
                    </a:p>
                  </a:txBody>
                  <a:tcPr marT="0" marB="0">
                    <a:solidFill>
                      <a:schemeClr val="tx1"/>
                    </a:solidFill>
                  </a:tcPr>
                </a:tc>
                <a:tc>
                  <a:txBody>
                    <a:bodyPr/>
                    <a:lstStyle/>
                    <a:p>
                      <a:endParaRPr lang="es-MX" sz="100" dirty="0"/>
                    </a:p>
                  </a:txBody>
                  <a:tcPr marT="0" marB="0">
                    <a:solidFill>
                      <a:schemeClr val="tx1"/>
                    </a:solidFill>
                  </a:tcPr>
                </a:tc>
                <a:tc>
                  <a:txBody>
                    <a:bodyPr/>
                    <a:lstStyle/>
                    <a:p>
                      <a:endParaRPr lang="es-MX" sz="100" dirty="0"/>
                    </a:p>
                  </a:txBody>
                  <a:tcPr marT="0" marB="0">
                    <a:solidFill>
                      <a:schemeClr val="tx1"/>
                    </a:solidFill>
                  </a:tcPr>
                </a:tc>
                <a:extLst>
                  <a:ext uri="{0D108BD9-81ED-4DB2-BD59-A6C34878D82A}">
                    <a16:rowId xmlns:a16="http://schemas.microsoft.com/office/drawing/2014/main" val="2413054974"/>
                  </a:ext>
                </a:extLst>
              </a:tr>
              <a:tr h="271225">
                <a:tc>
                  <a:txBody>
                    <a:bodyPr/>
                    <a:lstStyle/>
                    <a:p>
                      <a:pPr algn="ctr" fontAlgn="b"/>
                      <a:r>
                        <a:rPr lang="es-MX" sz="1000" b="1" kern="1200"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Aire acondicionado</a:t>
                      </a:r>
                    </a:p>
                  </a:txBody>
                  <a:tcPr marL="9525" marR="9525" marT="0" marB="0" anchor="ctr">
                    <a:solidFill>
                      <a:schemeClr val="bg2">
                        <a:lumMod val="10000"/>
                      </a:schemeClr>
                    </a:solidFill>
                  </a:tcPr>
                </a:tc>
                <a:tc>
                  <a:txBody>
                    <a:bodyPr/>
                    <a:lstStyle/>
                    <a:p>
                      <a:endParaRPr lang="es-MX" sz="100" dirty="0"/>
                    </a:p>
                  </a:txBody>
                  <a:tcPr marT="0" marB="0"/>
                </a:tc>
                <a:tc>
                  <a:txBody>
                    <a:bodyPr/>
                    <a:lstStyle/>
                    <a:p>
                      <a:endParaRPr lang="es-MX" sz="100" dirty="0"/>
                    </a:p>
                  </a:txBody>
                  <a:tcPr marT="0" marB="0">
                    <a:solidFill>
                      <a:schemeClr val="tx1"/>
                    </a:solidFill>
                  </a:tcPr>
                </a:tc>
                <a:tc>
                  <a:txBody>
                    <a:bodyPr/>
                    <a:lstStyle/>
                    <a:p>
                      <a:endParaRPr lang="es-MX" sz="100" dirty="0"/>
                    </a:p>
                  </a:txBody>
                  <a:tcPr marT="0" marB="0">
                    <a:solidFill>
                      <a:schemeClr val="tx1"/>
                    </a:solidFill>
                  </a:tcPr>
                </a:tc>
                <a:tc>
                  <a:txBody>
                    <a:bodyPr/>
                    <a:lstStyle/>
                    <a:p>
                      <a:endParaRPr lang="es-MX" sz="100" dirty="0"/>
                    </a:p>
                  </a:txBody>
                  <a:tcPr marT="0" marB="0">
                    <a:solidFill>
                      <a:schemeClr val="tx1"/>
                    </a:solidFill>
                  </a:tcPr>
                </a:tc>
                <a:extLst>
                  <a:ext uri="{0D108BD9-81ED-4DB2-BD59-A6C34878D82A}">
                    <a16:rowId xmlns:a16="http://schemas.microsoft.com/office/drawing/2014/main" val="839029147"/>
                  </a:ext>
                </a:extLst>
              </a:tr>
              <a:tr h="271225">
                <a:tc>
                  <a:txBody>
                    <a:bodyPr/>
                    <a:lstStyle/>
                    <a:p>
                      <a:pPr algn="ctr" fontAlgn="b"/>
                      <a:r>
                        <a:rPr lang="es-MX" sz="1000" b="1" kern="1200"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 Calefacción</a:t>
                      </a:r>
                    </a:p>
                  </a:txBody>
                  <a:tcPr marL="9525" marR="9525" marT="0" marB="0" anchor="ctr">
                    <a:solidFill>
                      <a:schemeClr val="bg2">
                        <a:lumMod val="10000"/>
                      </a:schemeClr>
                    </a:solidFill>
                  </a:tcPr>
                </a:tc>
                <a:tc>
                  <a:txBody>
                    <a:bodyPr/>
                    <a:lstStyle/>
                    <a:p>
                      <a:endParaRPr lang="es-MX" sz="100" dirty="0"/>
                    </a:p>
                  </a:txBody>
                  <a:tcPr marT="0" marB="0"/>
                </a:tc>
                <a:tc>
                  <a:txBody>
                    <a:bodyPr/>
                    <a:lstStyle/>
                    <a:p>
                      <a:endParaRPr lang="es-MX" sz="100" dirty="0"/>
                    </a:p>
                  </a:txBody>
                  <a:tcPr marT="0" marB="0">
                    <a:solidFill>
                      <a:schemeClr val="tx1"/>
                    </a:solidFill>
                  </a:tcPr>
                </a:tc>
                <a:tc>
                  <a:txBody>
                    <a:bodyPr/>
                    <a:lstStyle/>
                    <a:p>
                      <a:endParaRPr lang="es-MX" sz="100" dirty="0"/>
                    </a:p>
                  </a:txBody>
                  <a:tcPr marT="0" marB="0">
                    <a:noFill/>
                  </a:tcPr>
                </a:tc>
                <a:tc>
                  <a:txBody>
                    <a:bodyPr/>
                    <a:lstStyle/>
                    <a:p>
                      <a:endParaRPr lang="es-MX" sz="100" dirty="0"/>
                    </a:p>
                  </a:txBody>
                  <a:tcPr marT="0" marB="0">
                    <a:noFill/>
                  </a:tcPr>
                </a:tc>
                <a:extLst>
                  <a:ext uri="{0D108BD9-81ED-4DB2-BD59-A6C34878D82A}">
                    <a16:rowId xmlns:a16="http://schemas.microsoft.com/office/drawing/2014/main" val="35406427"/>
                  </a:ext>
                </a:extLst>
              </a:tr>
            </a:tbl>
          </a:graphicData>
        </a:graphic>
      </p:graphicFrame>
      <p:sp>
        <p:nvSpPr>
          <p:cNvPr id="10" name="CuadroTexto 9">
            <a:extLst>
              <a:ext uri="{FF2B5EF4-FFF2-40B4-BE49-F238E27FC236}">
                <a16:creationId xmlns:a16="http://schemas.microsoft.com/office/drawing/2014/main" id="{2F37ECD5-1A00-2983-B877-80A6E3ED03AC}"/>
              </a:ext>
            </a:extLst>
          </p:cNvPr>
          <p:cNvSpPr txBox="1"/>
          <p:nvPr/>
        </p:nvSpPr>
        <p:spPr>
          <a:xfrm>
            <a:off x="311430" y="5807013"/>
            <a:ext cx="8604899" cy="830997"/>
          </a:xfrm>
          <a:prstGeom prst="rect">
            <a:avLst/>
          </a:prstGeom>
          <a:noFill/>
        </p:spPr>
        <p:txBody>
          <a:bodyPr wrap="square">
            <a:spAutoFit/>
          </a:bodyPr>
          <a:lstStyle/>
          <a:p>
            <a:pPr algn="just"/>
            <a:r>
              <a:rPr lang="es-ES" sz="800" dirty="0">
                <a:solidFill>
                  <a:schemeClr val="tx1">
                    <a:lumMod val="65000"/>
                    <a:lumOff val="35000"/>
                  </a:schemeClr>
                </a:solidFill>
                <a:latin typeface="Calibri" panose="020F0502020204030204" pitchFamily="34" charset="0"/>
                <a:ea typeface="Calibri" panose="020F0502020204030204" pitchFamily="34" charset="0"/>
                <a:cs typeface="Calibri" panose="020F0502020204030204" pitchFamily="34" charset="0"/>
              </a:rPr>
              <a:t>Los cuadros negros son opciones de respuesta no incluidas en las preguntas</a:t>
            </a:r>
            <a:endParaRPr lang="es-MX" sz="800" dirty="0">
              <a:solidFill>
                <a:schemeClr val="tx1">
                  <a:lumMod val="65000"/>
                  <a:lumOff val="35000"/>
                </a:schemeClr>
              </a:solidFill>
              <a:latin typeface="Calibri" panose="020F0502020204030204" pitchFamily="34" charset="0"/>
              <a:ea typeface="Calibri" panose="020F0502020204030204" pitchFamily="34" charset="0"/>
              <a:cs typeface="Calibri" panose="020F0502020204030204" pitchFamily="34" charset="0"/>
            </a:endParaRPr>
          </a:p>
          <a:p>
            <a:pPr algn="just"/>
            <a:r>
              <a:rPr lang="es-ES" sz="800" dirty="0">
                <a:solidFill>
                  <a:schemeClr val="tx1">
                    <a:lumMod val="65000"/>
                    <a:lumOff val="35000"/>
                  </a:schemeClr>
                </a:solidFill>
                <a:latin typeface="Calibri" panose="020F0502020204030204" pitchFamily="34" charset="0"/>
                <a:ea typeface="Calibri" panose="020F0502020204030204" pitchFamily="34" charset="0"/>
              </a:rPr>
              <a:t>Los datos </a:t>
            </a:r>
            <a:r>
              <a:rPr lang="es-ES" sz="800" dirty="0">
                <a:solidFill>
                  <a:schemeClr val="tx1">
                    <a:lumMod val="65000"/>
                    <a:lumOff val="35000"/>
                  </a:schemeClr>
                </a:solidFill>
                <a:latin typeface="Calibri" panose="020F0502020204030204" pitchFamily="34" charset="0"/>
                <a:ea typeface="Calibri" panose="020F0502020204030204" pitchFamily="34" charset="0"/>
                <a:cs typeface="Calibri" panose="020F0502020204030204" pitchFamily="34" charset="0"/>
              </a:rPr>
              <a:t>suman 100% </a:t>
            </a:r>
            <a:r>
              <a:rPr lang="es-MX" sz="800" dirty="0">
                <a:solidFill>
                  <a:schemeClr val="tx1">
                    <a:lumMod val="65000"/>
                    <a:lumOff val="35000"/>
                  </a:schemeClr>
                </a:solidFill>
                <a:latin typeface="Calibri" panose="020F0502020204030204" pitchFamily="34" charset="0"/>
                <a:ea typeface="Calibri" panose="020F0502020204030204" pitchFamily="34" charset="0"/>
                <a:cs typeface="Calibri" panose="020F0502020204030204" pitchFamily="34" charset="0"/>
              </a:rPr>
              <a:t>con las respuestas “no tiene” y NS/NC </a:t>
            </a:r>
          </a:p>
          <a:p>
            <a:pPr algn="just"/>
            <a:r>
              <a:rPr lang="es-ES" sz="800" dirty="0">
                <a:solidFill>
                  <a:schemeClr val="tx1">
                    <a:lumMod val="65000"/>
                    <a:lumOff val="35000"/>
                  </a:schemeClr>
                </a:solidFill>
                <a:effectLst/>
                <a:latin typeface="Calibri" panose="020F0502020204030204" pitchFamily="34" charset="0"/>
                <a:ea typeface="Calibri" panose="020F0502020204030204" pitchFamily="34" charset="0"/>
                <a:cs typeface="Calibri" panose="020F0502020204030204" pitchFamily="34" charset="0"/>
              </a:rPr>
              <a:t>* La opción de respuesta “</a:t>
            </a:r>
            <a:r>
              <a:rPr lang="es-MX" sz="800" dirty="0">
                <a:solidFill>
                  <a:schemeClr val="tx1">
                    <a:lumMod val="65000"/>
                    <a:lumOff val="35000"/>
                  </a:schemeClr>
                </a:solidFill>
                <a:effectLst/>
                <a:latin typeface="Calibri" panose="020F0502020204030204" pitchFamily="34" charset="0"/>
                <a:ea typeface="Calibri" panose="020F0502020204030204" pitchFamily="34" charset="0"/>
                <a:cs typeface="Calibri" panose="020F0502020204030204" pitchFamily="34" charset="0"/>
              </a:rPr>
              <a:t>Calentador</a:t>
            </a:r>
            <a:r>
              <a:rPr lang="es-MX" sz="800" spc="-5" dirty="0">
                <a:solidFill>
                  <a:schemeClr val="tx1">
                    <a:lumMod val="65000"/>
                    <a:lumOff val="35000"/>
                  </a:schemeClr>
                </a:solidFill>
                <a:effectLst/>
                <a:latin typeface="Calibri" panose="020F0502020204030204" pitchFamily="34" charset="0"/>
                <a:ea typeface="Calibri" panose="020F0502020204030204" pitchFamily="34" charset="0"/>
                <a:cs typeface="Calibri" panose="020F0502020204030204" pitchFamily="34" charset="0"/>
              </a:rPr>
              <a:t> </a:t>
            </a:r>
            <a:r>
              <a:rPr lang="es-MX" sz="800" dirty="0">
                <a:solidFill>
                  <a:schemeClr val="tx1">
                    <a:lumMod val="65000"/>
                    <a:lumOff val="35000"/>
                  </a:schemeClr>
                </a:solidFill>
                <a:effectLst/>
                <a:latin typeface="Calibri" panose="020F0502020204030204" pitchFamily="34" charset="0"/>
                <a:ea typeface="Calibri" panose="020F0502020204030204" pitchFamily="34" charset="0"/>
                <a:cs typeface="Calibri" panose="020F0502020204030204" pitchFamily="34" charset="0"/>
              </a:rPr>
              <a:t>de</a:t>
            </a:r>
            <a:r>
              <a:rPr lang="es-MX" sz="800" spc="-15" dirty="0">
                <a:solidFill>
                  <a:schemeClr val="tx1">
                    <a:lumMod val="65000"/>
                    <a:lumOff val="35000"/>
                  </a:schemeClr>
                </a:solidFill>
                <a:effectLst/>
                <a:latin typeface="Calibri" panose="020F0502020204030204" pitchFamily="34" charset="0"/>
                <a:ea typeface="Calibri" panose="020F0502020204030204" pitchFamily="34" charset="0"/>
                <a:cs typeface="Calibri" panose="020F0502020204030204" pitchFamily="34" charset="0"/>
              </a:rPr>
              <a:t> </a:t>
            </a:r>
            <a:r>
              <a:rPr lang="es-MX" sz="800" dirty="0">
                <a:solidFill>
                  <a:schemeClr val="tx1">
                    <a:lumMod val="65000"/>
                    <a:lumOff val="35000"/>
                  </a:schemeClr>
                </a:solidFill>
                <a:effectLst/>
                <a:latin typeface="Calibri" panose="020F0502020204030204" pitchFamily="34" charset="0"/>
                <a:ea typeface="Calibri" panose="020F0502020204030204" pitchFamily="34" charset="0"/>
                <a:cs typeface="Calibri" panose="020F0502020204030204" pitchFamily="34" charset="0"/>
              </a:rPr>
              <a:t>gas u otros” es dividida en 2  “calentador o boiler de gas” y “calentador o boiler d otro combustible”, empero h</a:t>
            </a:r>
            <a:r>
              <a:rPr lang="es-ES" sz="800" dirty="0">
                <a:solidFill>
                  <a:schemeClr val="tx1">
                    <a:lumMod val="65000"/>
                    <a:lumOff val="35000"/>
                  </a:schemeClr>
                </a:solidFill>
                <a:effectLst/>
                <a:latin typeface="Calibri" panose="020F0502020204030204" pitchFamily="34" charset="0"/>
                <a:ea typeface="Calibri" panose="020F0502020204030204" pitchFamily="34" charset="0"/>
                <a:cs typeface="Calibri" panose="020F0502020204030204" pitchFamily="34" charset="0"/>
              </a:rPr>
              <a:t>ay un error en la captura y/o codificación  en la base de datos de estas opciones en ese año </a:t>
            </a:r>
          </a:p>
          <a:p>
            <a:pPr algn="just"/>
            <a:r>
              <a:rPr lang="es-ES" sz="800" dirty="0">
                <a:solidFill>
                  <a:schemeClr val="tx1">
                    <a:lumMod val="65000"/>
                    <a:lumOff val="35000"/>
                  </a:schemeClr>
                </a:solidFill>
                <a:effectLst/>
                <a:latin typeface="Calibri" panose="020F0502020204030204" pitchFamily="34" charset="0"/>
                <a:ea typeface="Calibri" panose="020F0502020204030204" pitchFamily="34" charset="0"/>
                <a:cs typeface="Calibri" panose="020F0502020204030204" pitchFamily="34" charset="0"/>
              </a:rPr>
              <a:t>** Los datos para la opción de respuesta regadera se obtuvieron de la pregunta “</a:t>
            </a:r>
            <a:r>
              <a:rPr lang="es-ES" sz="800" dirty="0">
                <a:solidFill>
                  <a:schemeClr val="tx1">
                    <a:lumMod val="65000"/>
                    <a:lumOff val="35000"/>
                  </a:schemeClr>
                </a:solidFill>
                <a:effectLst/>
                <a:latin typeface="Calibri" panose="020F0502020204030204" pitchFamily="34" charset="0"/>
                <a:ea typeface="Calibri" panose="020F0502020204030204" pitchFamily="34" charset="0"/>
              </a:rPr>
              <a:t>¿Tiene regadera?”; la respuesta lavabo de la pregunta “¿Tiene lavabo en su casa?</a:t>
            </a:r>
            <a:r>
              <a:rPr lang="es-ES" sz="800" dirty="0">
                <a:solidFill>
                  <a:schemeClr val="tx1">
                    <a:lumMod val="65000"/>
                    <a:lumOff val="35000"/>
                  </a:schemeClr>
                </a:solidFill>
                <a:effectLst/>
                <a:latin typeface="Calibri" panose="020F0502020204030204" pitchFamily="34" charset="0"/>
                <a:ea typeface="Calibri" panose="020F0502020204030204" pitchFamily="34" charset="0"/>
                <a:cs typeface="Calibri" panose="020F0502020204030204" pitchFamily="34" charset="0"/>
              </a:rPr>
              <a:t>”</a:t>
            </a:r>
            <a:r>
              <a:rPr lang="es-ES" sz="800" dirty="0">
                <a:solidFill>
                  <a:schemeClr val="tx1">
                    <a:lumMod val="65000"/>
                    <a:lumOff val="35000"/>
                  </a:schemeClr>
                </a:solidFill>
                <a:effectLst/>
                <a:latin typeface="Calibri" panose="020F0502020204030204" pitchFamily="34" charset="0"/>
                <a:ea typeface="Calibri" panose="020F0502020204030204" pitchFamily="34" charset="0"/>
              </a:rPr>
              <a:t>; la respuesta calefacción de la pregunta “¿Tienen en su hogar?”</a:t>
            </a:r>
            <a:endParaRPr lang="es-MX" sz="800" dirty="0">
              <a:solidFill>
                <a:schemeClr val="tx1">
                  <a:lumMod val="65000"/>
                  <a:lumOff val="35000"/>
                </a:schemeClr>
              </a:solidFill>
              <a:effectLst/>
              <a:latin typeface="Calibri" panose="020F0502020204030204" pitchFamily="34" charset="0"/>
              <a:ea typeface="Calibri" panose="020F0502020204030204" pitchFamily="34" charset="0"/>
            </a:endParaRPr>
          </a:p>
        </p:txBody>
      </p:sp>
      <p:graphicFrame>
        <p:nvGraphicFramePr>
          <p:cNvPr id="11" name="7 Marcador de contenido">
            <a:extLst>
              <a:ext uri="{FF2B5EF4-FFF2-40B4-BE49-F238E27FC236}">
                <a16:creationId xmlns:a16="http://schemas.microsoft.com/office/drawing/2014/main" id="{FD3BFAD4-097E-AD19-C3F4-021B20D3B8AE}"/>
              </a:ext>
            </a:extLst>
          </p:cNvPr>
          <p:cNvGraphicFramePr>
            <a:graphicFrameLocks/>
          </p:cNvGraphicFramePr>
          <p:nvPr>
            <p:extLst>
              <p:ext uri="{D42A27DB-BD31-4B8C-83A1-F6EECF244321}">
                <p14:modId xmlns:p14="http://schemas.microsoft.com/office/powerpoint/2010/main" val="3645287456"/>
              </p:ext>
            </p:extLst>
          </p:nvPr>
        </p:nvGraphicFramePr>
        <p:xfrm>
          <a:off x="2836874" y="667458"/>
          <a:ext cx="1735126" cy="5293727"/>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2" name="7 Marcador de contenido">
            <a:extLst>
              <a:ext uri="{FF2B5EF4-FFF2-40B4-BE49-F238E27FC236}">
                <a16:creationId xmlns:a16="http://schemas.microsoft.com/office/drawing/2014/main" id="{41359931-B445-C3A5-B2AE-316CCDD95D19}"/>
              </a:ext>
            </a:extLst>
          </p:cNvPr>
          <p:cNvGraphicFramePr>
            <a:graphicFrameLocks/>
          </p:cNvGraphicFramePr>
          <p:nvPr>
            <p:extLst>
              <p:ext uri="{D42A27DB-BD31-4B8C-83A1-F6EECF244321}">
                <p14:modId xmlns:p14="http://schemas.microsoft.com/office/powerpoint/2010/main" val="3826409255"/>
              </p:ext>
            </p:extLst>
          </p:nvPr>
        </p:nvGraphicFramePr>
        <p:xfrm>
          <a:off x="4315404" y="662630"/>
          <a:ext cx="1735126" cy="5298555"/>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9" name="7 Marcador de contenido">
            <a:extLst>
              <a:ext uri="{FF2B5EF4-FFF2-40B4-BE49-F238E27FC236}">
                <a16:creationId xmlns:a16="http://schemas.microsoft.com/office/drawing/2014/main" id="{EAD3BEE6-C8C8-162A-1F40-5E8B734702AC}"/>
              </a:ext>
            </a:extLst>
          </p:cNvPr>
          <p:cNvGraphicFramePr>
            <a:graphicFrameLocks/>
          </p:cNvGraphicFramePr>
          <p:nvPr>
            <p:extLst>
              <p:ext uri="{D42A27DB-BD31-4B8C-83A1-F6EECF244321}">
                <p14:modId xmlns:p14="http://schemas.microsoft.com/office/powerpoint/2010/main" val="3893818611"/>
              </p:ext>
            </p:extLst>
          </p:nvPr>
        </p:nvGraphicFramePr>
        <p:xfrm>
          <a:off x="5793934" y="662630"/>
          <a:ext cx="1735126" cy="5284100"/>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12" name="7 Marcador de contenido">
            <a:extLst>
              <a:ext uri="{FF2B5EF4-FFF2-40B4-BE49-F238E27FC236}">
                <a16:creationId xmlns:a16="http://schemas.microsoft.com/office/drawing/2014/main" id="{1535AF5C-1B4B-1E58-2864-11BBEC0477AA}"/>
              </a:ext>
            </a:extLst>
          </p:cNvPr>
          <p:cNvGraphicFramePr>
            <a:graphicFrameLocks/>
          </p:cNvGraphicFramePr>
          <p:nvPr>
            <p:extLst>
              <p:ext uri="{D42A27DB-BD31-4B8C-83A1-F6EECF244321}">
                <p14:modId xmlns:p14="http://schemas.microsoft.com/office/powerpoint/2010/main" val="3837663003"/>
              </p:ext>
            </p:extLst>
          </p:nvPr>
        </p:nvGraphicFramePr>
        <p:xfrm>
          <a:off x="7282245" y="662630"/>
          <a:ext cx="1735126" cy="5284100"/>
        </p:xfrm>
        <a:graphic>
          <a:graphicData uri="http://schemas.openxmlformats.org/drawingml/2006/chart">
            <c:chart xmlns:c="http://schemas.openxmlformats.org/drawingml/2006/chart" xmlns:r="http://schemas.openxmlformats.org/officeDocument/2006/relationships" r:id="rId6"/>
          </a:graphicData>
        </a:graphic>
      </p:graphicFrame>
      <p:sp>
        <p:nvSpPr>
          <p:cNvPr id="5" name="CuadroTexto 4">
            <a:extLst>
              <a:ext uri="{FF2B5EF4-FFF2-40B4-BE49-F238E27FC236}">
                <a16:creationId xmlns:a16="http://schemas.microsoft.com/office/drawing/2014/main" id="{6E7C5301-4739-A5C1-CF18-AB2CF0B86BA1}"/>
              </a:ext>
            </a:extLst>
          </p:cNvPr>
          <p:cNvSpPr txBox="1"/>
          <p:nvPr/>
        </p:nvSpPr>
        <p:spPr>
          <a:xfrm>
            <a:off x="19017" y="6577799"/>
            <a:ext cx="8604899" cy="253916"/>
          </a:xfrm>
          <a:prstGeom prst="rect">
            <a:avLst/>
          </a:prstGeom>
          <a:noFill/>
        </p:spPr>
        <p:txBody>
          <a:bodyPr wrap="square" rtlCol="0" anchor="ctr">
            <a:spAutoFit/>
          </a:bodyPr>
          <a:lstStyle/>
          <a:p>
            <a:r>
              <a:rPr lang="es-MX" sz="1050" b="1" dirty="0">
                <a:solidFill>
                  <a:schemeClr val="tx1">
                    <a:lumMod val="65000"/>
                    <a:lumOff val="35000"/>
                  </a:schemeClr>
                </a:solidFill>
              </a:rPr>
              <a:t>PARAMETRIA; ENCUESTA CDMX / Del 24 de febrero al 14 de agosto de 2024.</a:t>
            </a:r>
          </a:p>
        </p:txBody>
      </p:sp>
    </p:spTree>
    <p:extLst>
      <p:ext uri="{BB962C8B-B14F-4D97-AF65-F5344CB8AC3E}">
        <p14:creationId xmlns:p14="http://schemas.microsoft.com/office/powerpoint/2010/main" val="157194598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a16="http://schemas.microsoft.com/office/drawing/2014/main" id="{C5F9901A-9EC0-923A-57CE-EDCB8CFE2216}"/>
              </a:ext>
            </a:extLst>
          </p:cNvPr>
          <p:cNvSpPr>
            <a:spLocks noGrp="1"/>
          </p:cNvSpPr>
          <p:nvPr>
            <p:ph type="body" sz="quarter" idx="13"/>
          </p:nvPr>
        </p:nvSpPr>
        <p:spPr/>
        <p:txBody>
          <a:bodyPr/>
          <a:lstStyle/>
          <a:p>
            <a:r>
              <a:rPr lang="es-MX" dirty="0"/>
              <a:t>CARACTERÍSTICAS DE LA VIVIENDA</a:t>
            </a:r>
          </a:p>
        </p:txBody>
      </p:sp>
      <p:sp>
        <p:nvSpPr>
          <p:cNvPr id="3" name="Marcador de número de diapositiva 2">
            <a:extLst>
              <a:ext uri="{FF2B5EF4-FFF2-40B4-BE49-F238E27FC236}">
                <a16:creationId xmlns:a16="http://schemas.microsoft.com/office/drawing/2014/main" id="{BAC63D65-F4A5-E9E4-3FF9-F7867D5C7C45}"/>
              </a:ext>
            </a:extLst>
          </p:cNvPr>
          <p:cNvSpPr>
            <a:spLocks noGrp="1"/>
          </p:cNvSpPr>
          <p:nvPr>
            <p:ph type="sldNum" sz="quarter" idx="12"/>
          </p:nvPr>
        </p:nvSpPr>
        <p:spPr/>
        <p:txBody>
          <a:bodyPr/>
          <a:lstStyle/>
          <a:p>
            <a:fld id="{B056FCF3-97EB-4DA5-BF7E-93EC395BEC37}" type="slidenum">
              <a:rPr lang="es-MX" smtClean="0"/>
              <a:pPr/>
              <a:t>29</a:t>
            </a:fld>
            <a:endParaRPr lang="es-MX" dirty="0"/>
          </a:p>
        </p:txBody>
      </p:sp>
      <p:graphicFrame>
        <p:nvGraphicFramePr>
          <p:cNvPr id="2" name="Tabla 1">
            <a:extLst>
              <a:ext uri="{FF2B5EF4-FFF2-40B4-BE49-F238E27FC236}">
                <a16:creationId xmlns:a16="http://schemas.microsoft.com/office/drawing/2014/main" id="{7BB36A02-072C-17F7-C150-B481955CF4B5}"/>
              </a:ext>
            </a:extLst>
          </p:cNvPr>
          <p:cNvGraphicFramePr>
            <a:graphicFrameLocks noGrp="1"/>
          </p:cNvGraphicFramePr>
          <p:nvPr>
            <p:extLst>
              <p:ext uri="{D42A27DB-BD31-4B8C-83A1-F6EECF244321}">
                <p14:modId xmlns:p14="http://schemas.microsoft.com/office/powerpoint/2010/main" val="1600671311"/>
              </p:ext>
            </p:extLst>
          </p:nvPr>
        </p:nvGraphicFramePr>
        <p:xfrm>
          <a:off x="613324" y="1138922"/>
          <a:ext cx="7704000" cy="4248000"/>
        </p:xfrm>
        <a:graphic>
          <a:graphicData uri="http://schemas.openxmlformats.org/drawingml/2006/table">
            <a:tbl>
              <a:tblPr firstRow="1" bandRow="1">
                <a:tableStyleId>{8799B23B-EC83-4686-B30A-512413B5E67A}</a:tableStyleId>
              </a:tblPr>
              <a:tblGrid>
                <a:gridCol w="2376000">
                  <a:extLst>
                    <a:ext uri="{9D8B030D-6E8A-4147-A177-3AD203B41FA5}">
                      <a16:colId xmlns:a16="http://schemas.microsoft.com/office/drawing/2014/main" val="2113801669"/>
                    </a:ext>
                  </a:extLst>
                </a:gridCol>
                <a:gridCol w="1332000">
                  <a:extLst>
                    <a:ext uri="{9D8B030D-6E8A-4147-A177-3AD203B41FA5}">
                      <a16:colId xmlns:a16="http://schemas.microsoft.com/office/drawing/2014/main" val="536585159"/>
                    </a:ext>
                  </a:extLst>
                </a:gridCol>
                <a:gridCol w="1332000">
                  <a:extLst>
                    <a:ext uri="{9D8B030D-6E8A-4147-A177-3AD203B41FA5}">
                      <a16:colId xmlns:a16="http://schemas.microsoft.com/office/drawing/2014/main" val="268077206"/>
                    </a:ext>
                  </a:extLst>
                </a:gridCol>
                <a:gridCol w="1332000">
                  <a:extLst>
                    <a:ext uri="{9D8B030D-6E8A-4147-A177-3AD203B41FA5}">
                      <a16:colId xmlns:a16="http://schemas.microsoft.com/office/drawing/2014/main" val="3227567264"/>
                    </a:ext>
                  </a:extLst>
                </a:gridCol>
                <a:gridCol w="1332000">
                  <a:extLst>
                    <a:ext uri="{9D8B030D-6E8A-4147-A177-3AD203B41FA5}">
                      <a16:colId xmlns:a16="http://schemas.microsoft.com/office/drawing/2014/main" val="1280253535"/>
                    </a:ext>
                  </a:extLst>
                </a:gridCol>
              </a:tblGrid>
              <a:tr h="1116000">
                <a:tc>
                  <a:txBody>
                    <a:bodyPr/>
                    <a:lstStyle/>
                    <a:p>
                      <a:pPr algn="ctr"/>
                      <a:r>
                        <a:rPr lang="es-MX" sz="1600" kern="1200" dirty="0">
                          <a:solidFill>
                            <a:schemeClr val="tx1">
                              <a:lumMod val="85000"/>
                              <a:lumOff val="15000"/>
                            </a:schemeClr>
                          </a:solidFill>
                          <a:latin typeface="+mn-lt"/>
                          <a:ea typeface="+mj-ea"/>
                          <a:cs typeface="+mj-cs"/>
                        </a:rPr>
                        <a:t>¿Todas las personas que viven en esta vivienda comparten un mismo gasto para comer? </a:t>
                      </a:r>
                    </a:p>
                  </a:txBody>
                  <a:tcPr anchor="ctr">
                    <a:noFill/>
                  </a:tcPr>
                </a:tc>
                <a:tc>
                  <a:txBody>
                    <a:bodyPr/>
                    <a:lstStyle/>
                    <a:p>
                      <a:pPr algn="ctr"/>
                      <a:r>
                        <a:rPr lang="es-ES" sz="1800" b="1" dirty="0">
                          <a:solidFill>
                            <a:schemeClr val="bg1"/>
                          </a:solidFill>
                          <a:effectLst/>
                          <a:latin typeface="Calibri" panose="020F0502020204030204" pitchFamily="34" charset="0"/>
                          <a:ea typeface="Calibri" panose="020F0502020204030204" pitchFamily="34" charset="0"/>
                        </a:rPr>
                        <a:t>EBH </a:t>
                      </a:r>
                    </a:p>
                    <a:p>
                      <a:pPr algn="ctr"/>
                      <a:r>
                        <a:rPr lang="es-ES" sz="1800" b="1" dirty="0">
                          <a:solidFill>
                            <a:schemeClr val="bg1"/>
                          </a:solidFill>
                          <a:effectLst/>
                          <a:latin typeface="Calibri" panose="020F0502020204030204" pitchFamily="34" charset="0"/>
                          <a:ea typeface="Calibri" panose="020F0502020204030204" pitchFamily="34" charset="0"/>
                        </a:rPr>
                        <a:t>2024</a:t>
                      </a:r>
                      <a:endParaRPr lang="es-MX" sz="1800" dirty="0">
                        <a:solidFill>
                          <a:schemeClr val="bg1"/>
                        </a:solidFill>
                        <a:effectLst/>
                        <a:latin typeface="Calibri" panose="020F0502020204030204" pitchFamily="34" charset="0"/>
                        <a:ea typeface="Calibri" panose="020F0502020204030204" pitchFamily="34" charset="0"/>
                      </a:endParaRPr>
                    </a:p>
                  </a:txBody>
                  <a:tcPr marL="68580" marR="68580" marT="0" marB="0" anchor="ctr">
                    <a:solidFill>
                      <a:schemeClr val="bg2">
                        <a:lumMod val="10000"/>
                      </a:schemeClr>
                    </a:solidFill>
                  </a:tcPr>
                </a:tc>
                <a:tc>
                  <a:txBody>
                    <a:bodyPr/>
                    <a:lstStyle/>
                    <a:p>
                      <a:pPr algn="ctr"/>
                      <a:r>
                        <a:rPr lang="es-MX" sz="1800" dirty="0">
                          <a:solidFill>
                            <a:schemeClr val="bg1"/>
                          </a:solidFill>
                          <a:effectLst/>
                          <a:latin typeface="Calibri" panose="020F0502020204030204" pitchFamily="34" charset="0"/>
                          <a:ea typeface="Calibri" panose="020F0502020204030204" pitchFamily="34" charset="0"/>
                        </a:rPr>
                        <a:t>EBH </a:t>
                      </a:r>
                    </a:p>
                    <a:p>
                      <a:pPr algn="ctr"/>
                      <a:r>
                        <a:rPr lang="es-MX" sz="1800" dirty="0">
                          <a:solidFill>
                            <a:schemeClr val="bg1"/>
                          </a:solidFill>
                          <a:effectLst/>
                          <a:latin typeface="Calibri" panose="020F0502020204030204" pitchFamily="34" charset="0"/>
                          <a:ea typeface="Calibri" panose="020F0502020204030204" pitchFamily="34" charset="0"/>
                        </a:rPr>
                        <a:t>2021</a:t>
                      </a:r>
                    </a:p>
                  </a:txBody>
                  <a:tcPr marL="68580" marR="68580" marT="0" marB="0" anchor="ctr">
                    <a:solidFill>
                      <a:schemeClr val="bg2">
                        <a:lumMod val="10000"/>
                      </a:schemeClr>
                    </a:solidFill>
                  </a:tcPr>
                </a:tc>
                <a:tc>
                  <a:txBody>
                    <a:bodyPr/>
                    <a:lstStyle/>
                    <a:p>
                      <a:pPr algn="ctr"/>
                      <a:r>
                        <a:rPr lang="es-MX" sz="1800" dirty="0">
                          <a:solidFill>
                            <a:schemeClr val="bg1"/>
                          </a:solidFill>
                          <a:effectLst/>
                          <a:latin typeface="Calibri" panose="020F0502020204030204" pitchFamily="34" charset="0"/>
                          <a:ea typeface="Calibri" panose="020F0502020204030204" pitchFamily="34" charset="0"/>
                        </a:rPr>
                        <a:t>ENCUBOS 2019</a:t>
                      </a:r>
                    </a:p>
                  </a:txBody>
                  <a:tcPr marL="68580" marR="68580" marT="0" marB="0" anchor="ctr">
                    <a:solidFill>
                      <a:schemeClr val="bg2">
                        <a:lumMod val="10000"/>
                      </a:schemeClr>
                    </a:solidFill>
                  </a:tcPr>
                </a:tc>
                <a:tc>
                  <a:txBody>
                    <a:bodyPr/>
                    <a:lstStyle/>
                    <a:p>
                      <a:pPr algn="ctr"/>
                      <a:r>
                        <a:rPr lang="es-ES" sz="1800" b="1" kern="1200" dirty="0">
                          <a:solidFill>
                            <a:schemeClr val="bg1"/>
                          </a:solidFill>
                          <a:effectLst/>
                          <a:latin typeface="+mn-lt"/>
                          <a:ea typeface="+mn-ea"/>
                          <a:cs typeface="+mn-cs"/>
                        </a:rPr>
                        <a:t>ENCASB 2011</a:t>
                      </a:r>
                      <a:endParaRPr lang="es-MX" sz="1800" dirty="0">
                        <a:solidFill>
                          <a:schemeClr val="bg1"/>
                        </a:solidFill>
                        <a:effectLst/>
                        <a:latin typeface="Calibri" panose="020F0502020204030204" pitchFamily="34" charset="0"/>
                        <a:ea typeface="Calibri" panose="020F0502020204030204" pitchFamily="34" charset="0"/>
                      </a:endParaRPr>
                    </a:p>
                  </a:txBody>
                  <a:tcPr marL="68580" marR="68580" marT="0" marB="0" anchor="ctr">
                    <a:solidFill>
                      <a:schemeClr val="bg2">
                        <a:lumMod val="10000"/>
                      </a:schemeClr>
                    </a:solidFill>
                  </a:tcPr>
                </a:tc>
                <a:extLst>
                  <a:ext uri="{0D108BD9-81ED-4DB2-BD59-A6C34878D82A}">
                    <a16:rowId xmlns:a16="http://schemas.microsoft.com/office/drawing/2014/main" val="2464424806"/>
                  </a:ext>
                </a:extLst>
              </a:tr>
              <a:tr h="1044000">
                <a:tc>
                  <a:txBody>
                    <a:bodyPr/>
                    <a:lstStyle/>
                    <a:p>
                      <a:pPr algn="ctr" fontAlgn="b"/>
                      <a:r>
                        <a:rPr lang="es-MX" sz="1600" b="1" kern="1200"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Si</a:t>
                      </a:r>
                    </a:p>
                  </a:txBody>
                  <a:tcPr marL="9525" marR="9525" marT="9525" marB="0" anchor="ctr">
                    <a:solidFill>
                      <a:schemeClr val="bg2">
                        <a:lumMod val="10000"/>
                      </a:schemeClr>
                    </a:solidFill>
                  </a:tcPr>
                </a:tc>
                <a:tc>
                  <a:txBody>
                    <a:bodyPr/>
                    <a:lstStyle/>
                    <a:p>
                      <a:endParaRPr lang="es-MX" dirty="0"/>
                    </a:p>
                  </a:txBody>
                  <a:tcPr/>
                </a:tc>
                <a:tc>
                  <a:txBody>
                    <a:bodyPr/>
                    <a:lstStyle/>
                    <a:p>
                      <a:endParaRPr lang="es-MX" dirty="0"/>
                    </a:p>
                  </a:txBody>
                  <a:tcPr/>
                </a:tc>
                <a:tc>
                  <a:txBody>
                    <a:bodyPr/>
                    <a:lstStyle/>
                    <a:p>
                      <a:endParaRPr lang="es-MX" dirty="0"/>
                    </a:p>
                  </a:txBody>
                  <a:tcPr/>
                </a:tc>
                <a:tc>
                  <a:txBody>
                    <a:bodyPr/>
                    <a:lstStyle/>
                    <a:p>
                      <a:endParaRPr lang="es-MX" dirty="0"/>
                    </a:p>
                  </a:txBody>
                  <a:tcPr/>
                </a:tc>
                <a:extLst>
                  <a:ext uri="{0D108BD9-81ED-4DB2-BD59-A6C34878D82A}">
                    <a16:rowId xmlns:a16="http://schemas.microsoft.com/office/drawing/2014/main" val="1810970986"/>
                  </a:ext>
                </a:extLst>
              </a:tr>
              <a:tr h="1044000">
                <a:tc>
                  <a:txBody>
                    <a:bodyPr/>
                    <a:lstStyle/>
                    <a:p>
                      <a:pPr algn="ctr" fontAlgn="b"/>
                      <a:r>
                        <a:rPr lang="es-MX" sz="1600" b="1" kern="1200"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No</a:t>
                      </a:r>
                    </a:p>
                  </a:txBody>
                  <a:tcPr marL="9525" marR="9525" marT="9525" marB="0" anchor="ctr">
                    <a:solidFill>
                      <a:schemeClr val="bg2">
                        <a:lumMod val="10000"/>
                      </a:schemeClr>
                    </a:solidFill>
                  </a:tcPr>
                </a:tc>
                <a:tc>
                  <a:txBody>
                    <a:bodyPr/>
                    <a:lstStyle/>
                    <a:p>
                      <a:endParaRPr lang="es-MX" dirty="0"/>
                    </a:p>
                  </a:txBody>
                  <a:tcPr/>
                </a:tc>
                <a:tc>
                  <a:txBody>
                    <a:bodyPr/>
                    <a:lstStyle/>
                    <a:p>
                      <a:endParaRPr lang="es-MX" dirty="0"/>
                    </a:p>
                  </a:txBody>
                  <a:tcPr/>
                </a:tc>
                <a:tc>
                  <a:txBody>
                    <a:bodyPr/>
                    <a:lstStyle/>
                    <a:p>
                      <a:endParaRPr lang="es-MX" dirty="0"/>
                    </a:p>
                  </a:txBody>
                  <a:tcPr/>
                </a:tc>
                <a:tc>
                  <a:txBody>
                    <a:bodyPr/>
                    <a:lstStyle/>
                    <a:p>
                      <a:endParaRPr lang="es-MX" dirty="0"/>
                    </a:p>
                  </a:txBody>
                  <a:tcPr/>
                </a:tc>
                <a:extLst>
                  <a:ext uri="{0D108BD9-81ED-4DB2-BD59-A6C34878D82A}">
                    <a16:rowId xmlns:a16="http://schemas.microsoft.com/office/drawing/2014/main" val="2497487136"/>
                  </a:ext>
                </a:extLst>
              </a:tr>
              <a:tr h="1044000">
                <a:tc>
                  <a:txBody>
                    <a:bodyPr/>
                    <a:lstStyle/>
                    <a:p>
                      <a:pPr algn="ctr" fontAlgn="b"/>
                      <a:r>
                        <a:rPr lang="es-MX" sz="1600" b="1" kern="1200"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NC</a:t>
                      </a:r>
                    </a:p>
                  </a:txBody>
                  <a:tcPr marL="9525" marR="9525" marT="9525" marB="0" anchor="ctr">
                    <a:solidFill>
                      <a:schemeClr val="bg2">
                        <a:lumMod val="10000"/>
                      </a:schemeClr>
                    </a:solidFill>
                  </a:tcPr>
                </a:tc>
                <a:tc>
                  <a:txBody>
                    <a:bodyPr/>
                    <a:lstStyle/>
                    <a:p>
                      <a:endParaRPr lang="es-MX" dirty="0"/>
                    </a:p>
                  </a:txBody>
                  <a:tcPr/>
                </a:tc>
                <a:tc>
                  <a:txBody>
                    <a:bodyPr/>
                    <a:lstStyle/>
                    <a:p>
                      <a:endParaRPr lang="es-MX" dirty="0"/>
                    </a:p>
                  </a:txBody>
                  <a:tcPr/>
                </a:tc>
                <a:tc>
                  <a:txBody>
                    <a:bodyPr/>
                    <a:lstStyle/>
                    <a:p>
                      <a:endParaRPr lang="es-MX" dirty="0"/>
                    </a:p>
                  </a:txBody>
                  <a:tcPr/>
                </a:tc>
                <a:tc>
                  <a:txBody>
                    <a:bodyPr/>
                    <a:lstStyle/>
                    <a:p>
                      <a:endParaRPr lang="es-MX" dirty="0"/>
                    </a:p>
                  </a:txBody>
                  <a:tcPr/>
                </a:tc>
                <a:extLst>
                  <a:ext uri="{0D108BD9-81ED-4DB2-BD59-A6C34878D82A}">
                    <a16:rowId xmlns:a16="http://schemas.microsoft.com/office/drawing/2014/main" val="2662115267"/>
                  </a:ext>
                </a:extLst>
              </a:tr>
            </a:tbl>
          </a:graphicData>
        </a:graphic>
      </p:graphicFrame>
      <p:graphicFrame>
        <p:nvGraphicFramePr>
          <p:cNvPr id="5" name="7 Marcador de contenido">
            <a:extLst>
              <a:ext uri="{FF2B5EF4-FFF2-40B4-BE49-F238E27FC236}">
                <a16:creationId xmlns:a16="http://schemas.microsoft.com/office/drawing/2014/main" id="{D1729323-C43E-C051-D860-6438F1362645}"/>
              </a:ext>
            </a:extLst>
          </p:cNvPr>
          <p:cNvGraphicFramePr>
            <a:graphicFrameLocks/>
          </p:cNvGraphicFramePr>
          <p:nvPr>
            <p:extLst>
              <p:ext uri="{D42A27DB-BD31-4B8C-83A1-F6EECF244321}">
                <p14:modId xmlns:p14="http://schemas.microsoft.com/office/powerpoint/2010/main" val="4281413445"/>
              </p:ext>
            </p:extLst>
          </p:nvPr>
        </p:nvGraphicFramePr>
        <p:xfrm>
          <a:off x="2914263" y="2246428"/>
          <a:ext cx="1408919" cy="3282679"/>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6" name="7 Marcador de contenido">
            <a:extLst>
              <a:ext uri="{FF2B5EF4-FFF2-40B4-BE49-F238E27FC236}">
                <a16:creationId xmlns:a16="http://schemas.microsoft.com/office/drawing/2014/main" id="{24280DF5-3F09-12C7-FBEE-5A529E43FF1F}"/>
              </a:ext>
            </a:extLst>
          </p:cNvPr>
          <p:cNvGraphicFramePr>
            <a:graphicFrameLocks/>
          </p:cNvGraphicFramePr>
          <p:nvPr>
            <p:extLst>
              <p:ext uri="{D42A27DB-BD31-4B8C-83A1-F6EECF244321}">
                <p14:modId xmlns:p14="http://schemas.microsoft.com/office/powerpoint/2010/main" val="3541804054"/>
              </p:ext>
            </p:extLst>
          </p:nvPr>
        </p:nvGraphicFramePr>
        <p:xfrm>
          <a:off x="4237441" y="2325550"/>
          <a:ext cx="1424673" cy="3061372"/>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8" name="7 Marcador de contenido">
            <a:extLst>
              <a:ext uri="{FF2B5EF4-FFF2-40B4-BE49-F238E27FC236}">
                <a16:creationId xmlns:a16="http://schemas.microsoft.com/office/drawing/2014/main" id="{9AD93F2F-0D24-553D-F708-633437021A45}"/>
              </a:ext>
            </a:extLst>
          </p:cNvPr>
          <p:cNvGraphicFramePr>
            <a:graphicFrameLocks/>
          </p:cNvGraphicFramePr>
          <p:nvPr>
            <p:extLst>
              <p:ext uri="{D42A27DB-BD31-4B8C-83A1-F6EECF244321}">
                <p14:modId xmlns:p14="http://schemas.microsoft.com/office/powerpoint/2010/main" val="3889382824"/>
              </p:ext>
            </p:extLst>
          </p:nvPr>
        </p:nvGraphicFramePr>
        <p:xfrm>
          <a:off x="5568259" y="2296920"/>
          <a:ext cx="1408918" cy="3169683"/>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9" name="7 Marcador de contenido">
            <a:extLst>
              <a:ext uri="{FF2B5EF4-FFF2-40B4-BE49-F238E27FC236}">
                <a16:creationId xmlns:a16="http://schemas.microsoft.com/office/drawing/2014/main" id="{8E62A4C1-41B9-FDDC-34EF-CED28EEEDD2F}"/>
              </a:ext>
            </a:extLst>
          </p:cNvPr>
          <p:cNvGraphicFramePr>
            <a:graphicFrameLocks/>
          </p:cNvGraphicFramePr>
          <p:nvPr>
            <p:extLst>
              <p:ext uri="{D42A27DB-BD31-4B8C-83A1-F6EECF244321}">
                <p14:modId xmlns:p14="http://schemas.microsoft.com/office/powerpoint/2010/main" val="2724689786"/>
              </p:ext>
            </p:extLst>
          </p:nvPr>
        </p:nvGraphicFramePr>
        <p:xfrm>
          <a:off x="6910893" y="2286531"/>
          <a:ext cx="1424673" cy="3169683"/>
        </p:xfrm>
        <a:graphic>
          <a:graphicData uri="http://schemas.openxmlformats.org/drawingml/2006/chart">
            <c:chart xmlns:c="http://schemas.openxmlformats.org/drawingml/2006/chart" xmlns:r="http://schemas.openxmlformats.org/officeDocument/2006/relationships" r:id="rId5"/>
          </a:graphicData>
        </a:graphic>
      </p:graphicFrame>
      <p:sp>
        <p:nvSpPr>
          <p:cNvPr id="10" name="CuadroTexto 9">
            <a:extLst>
              <a:ext uri="{FF2B5EF4-FFF2-40B4-BE49-F238E27FC236}">
                <a16:creationId xmlns:a16="http://schemas.microsoft.com/office/drawing/2014/main" id="{B45C427E-6056-77DA-18B4-85D85246AC0D}"/>
              </a:ext>
            </a:extLst>
          </p:cNvPr>
          <p:cNvSpPr txBox="1"/>
          <p:nvPr/>
        </p:nvSpPr>
        <p:spPr>
          <a:xfrm>
            <a:off x="19017" y="6577799"/>
            <a:ext cx="8604899" cy="253916"/>
          </a:xfrm>
          <a:prstGeom prst="rect">
            <a:avLst/>
          </a:prstGeom>
          <a:noFill/>
        </p:spPr>
        <p:txBody>
          <a:bodyPr wrap="square" rtlCol="0" anchor="ctr">
            <a:spAutoFit/>
          </a:bodyPr>
          <a:lstStyle/>
          <a:p>
            <a:r>
              <a:rPr lang="es-MX" sz="1050" b="1" dirty="0">
                <a:solidFill>
                  <a:schemeClr val="tx1">
                    <a:lumMod val="65000"/>
                    <a:lumOff val="35000"/>
                  </a:schemeClr>
                </a:solidFill>
              </a:rPr>
              <a:t>PARAMETRIA; ENCUESTA CDMX / Del 24 de febrero al 14 de agosto de 2024.</a:t>
            </a:r>
          </a:p>
        </p:txBody>
      </p:sp>
    </p:spTree>
    <p:extLst>
      <p:ext uri="{BB962C8B-B14F-4D97-AF65-F5344CB8AC3E}">
        <p14:creationId xmlns:p14="http://schemas.microsoft.com/office/powerpoint/2010/main" val="190886057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9A8F3B6-FBAA-E5B1-3C27-E3D25504ED36}"/>
              </a:ext>
            </a:extLst>
          </p:cNvPr>
          <p:cNvSpPr>
            <a:spLocks noGrp="1"/>
          </p:cNvSpPr>
          <p:nvPr>
            <p:ph type="title"/>
          </p:nvPr>
        </p:nvSpPr>
        <p:spPr/>
        <p:txBody>
          <a:bodyPr/>
          <a:lstStyle/>
          <a:p>
            <a:r>
              <a:rPr lang="es-MX" dirty="0"/>
              <a:t>CARACTERÍSTICAS DE LA VIVIENDA</a:t>
            </a:r>
          </a:p>
        </p:txBody>
      </p:sp>
    </p:spTree>
    <p:extLst>
      <p:ext uri="{BB962C8B-B14F-4D97-AF65-F5344CB8AC3E}">
        <p14:creationId xmlns:p14="http://schemas.microsoft.com/office/powerpoint/2010/main" val="39246515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a16="http://schemas.microsoft.com/office/drawing/2014/main" id="{C5F9901A-9EC0-923A-57CE-EDCB8CFE2216}"/>
              </a:ext>
            </a:extLst>
          </p:cNvPr>
          <p:cNvSpPr>
            <a:spLocks noGrp="1"/>
          </p:cNvSpPr>
          <p:nvPr>
            <p:ph type="body" sz="quarter" idx="13"/>
          </p:nvPr>
        </p:nvSpPr>
        <p:spPr/>
        <p:txBody>
          <a:bodyPr/>
          <a:lstStyle/>
          <a:p>
            <a:r>
              <a:rPr lang="es-MX" dirty="0"/>
              <a:t>CARACTERÍSTICAS DE LA VIVIENDA</a:t>
            </a:r>
          </a:p>
        </p:txBody>
      </p:sp>
      <p:sp>
        <p:nvSpPr>
          <p:cNvPr id="3" name="Marcador de número de diapositiva 2">
            <a:extLst>
              <a:ext uri="{FF2B5EF4-FFF2-40B4-BE49-F238E27FC236}">
                <a16:creationId xmlns:a16="http://schemas.microsoft.com/office/drawing/2014/main" id="{BAC63D65-F4A5-E9E4-3FF9-F7867D5C7C45}"/>
              </a:ext>
            </a:extLst>
          </p:cNvPr>
          <p:cNvSpPr>
            <a:spLocks noGrp="1"/>
          </p:cNvSpPr>
          <p:nvPr>
            <p:ph type="sldNum" sz="quarter" idx="12"/>
          </p:nvPr>
        </p:nvSpPr>
        <p:spPr/>
        <p:txBody>
          <a:bodyPr/>
          <a:lstStyle/>
          <a:p>
            <a:fld id="{B056FCF3-97EB-4DA5-BF7E-93EC395BEC37}" type="slidenum">
              <a:rPr lang="es-MX" smtClean="0"/>
              <a:pPr/>
              <a:t>30</a:t>
            </a:fld>
            <a:endParaRPr lang="es-MX" dirty="0"/>
          </a:p>
        </p:txBody>
      </p:sp>
      <p:graphicFrame>
        <p:nvGraphicFramePr>
          <p:cNvPr id="2" name="Tabla 1">
            <a:extLst>
              <a:ext uri="{FF2B5EF4-FFF2-40B4-BE49-F238E27FC236}">
                <a16:creationId xmlns:a16="http://schemas.microsoft.com/office/drawing/2014/main" id="{7BB36A02-072C-17F7-C150-B481955CF4B5}"/>
              </a:ext>
            </a:extLst>
          </p:cNvPr>
          <p:cNvGraphicFramePr>
            <a:graphicFrameLocks noGrp="1"/>
          </p:cNvGraphicFramePr>
          <p:nvPr>
            <p:extLst>
              <p:ext uri="{D42A27DB-BD31-4B8C-83A1-F6EECF244321}">
                <p14:modId xmlns:p14="http://schemas.microsoft.com/office/powerpoint/2010/main" val="622848566"/>
              </p:ext>
            </p:extLst>
          </p:nvPr>
        </p:nvGraphicFramePr>
        <p:xfrm>
          <a:off x="810000" y="722960"/>
          <a:ext cx="7776000" cy="4983960"/>
        </p:xfrm>
        <a:graphic>
          <a:graphicData uri="http://schemas.openxmlformats.org/drawingml/2006/table">
            <a:tbl>
              <a:tblPr firstRow="1" bandRow="1">
                <a:tableStyleId>{8799B23B-EC83-4686-B30A-512413B5E67A}</a:tableStyleId>
              </a:tblPr>
              <a:tblGrid>
                <a:gridCol w="2592000">
                  <a:extLst>
                    <a:ext uri="{9D8B030D-6E8A-4147-A177-3AD203B41FA5}">
                      <a16:colId xmlns:a16="http://schemas.microsoft.com/office/drawing/2014/main" val="2113801669"/>
                    </a:ext>
                  </a:extLst>
                </a:gridCol>
                <a:gridCol w="1296000">
                  <a:extLst>
                    <a:ext uri="{9D8B030D-6E8A-4147-A177-3AD203B41FA5}">
                      <a16:colId xmlns:a16="http://schemas.microsoft.com/office/drawing/2014/main" val="536585159"/>
                    </a:ext>
                  </a:extLst>
                </a:gridCol>
                <a:gridCol w="1296000">
                  <a:extLst>
                    <a:ext uri="{9D8B030D-6E8A-4147-A177-3AD203B41FA5}">
                      <a16:colId xmlns:a16="http://schemas.microsoft.com/office/drawing/2014/main" val="268077206"/>
                    </a:ext>
                  </a:extLst>
                </a:gridCol>
                <a:gridCol w="1296000">
                  <a:extLst>
                    <a:ext uri="{9D8B030D-6E8A-4147-A177-3AD203B41FA5}">
                      <a16:colId xmlns:a16="http://schemas.microsoft.com/office/drawing/2014/main" val="3227567264"/>
                    </a:ext>
                  </a:extLst>
                </a:gridCol>
                <a:gridCol w="1296000">
                  <a:extLst>
                    <a:ext uri="{9D8B030D-6E8A-4147-A177-3AD203B41FA5}">
                      <a16:colId xmlns:a16="http://schemas.microsoft.com/office/drawing/2014/main" val="1280253535"/>
                    </a:ext>
                  </a:extLst>
                </a:gridCol>
              </a:tblGrid>
              <a:tr h="983627">
                <a:tc>
                  <a:txBody>
                    <a:bodyPr/>
                    <a:lstStyle/>
                    <a:p>
                      <a:pPr algn="ctr"/>
                      <a:r>
                        <a:rPr lang="es-MX" sz="1600" kern="1200" dirty="0">
                          <a:solidFill>
                            <a:schemeClr val="tx1">
                              <a:lumMod val="85000"/>
                              <a:lumOff val="15000"/>
                            </a:schemeClr>
                          </a:solidFill>
                          <a:latin typeface="+mn-lt"/>
                          <a:ea typeface="+mj-ea"/>
                          <a:cs typeface="+mj-cs"/>
                        </a:rPr>
                        <a:t>¿Cuántos hogares o grupos de personas tienen gasto separado para comer, contando el de usted? </a:t>
                      </a:r>
                    </a:p>
                    <a:p>
                      <a:pPr algn="ctr"/>
                      <a:r>
                        <a:rPr lang="es-MX" sz="900" kern="1200" dirty="0">
                          <a:solidFill>
                            <a:schemeClr val="tx1">
                              <a:lumMod val="50000"/>
                              <a:lumOff val="50000"/>
                            </a:schemeClr>
                          </a:solidFill>
                          <a:latin typeface="+mn-lt"/>
                          <a:ea typeface="+mj-ea"/>
                          <a:cs typeface="+mj-cs"/>
                        </a:rPr>
                        <a:t>(sólo quienes tienen más de 1 hogar)</a:t>
                      </a:r>
                    </a:p>
                  </a:txBody>
                  <a:tcPr anchor="ctr">
                    <a:noFill/>
                  </a:tcPr>
                </a:tc>
                <a:tc>
                  <a:txBody>
                    <a:bodyPr/>
                    <a:lstStyle/>
                    <a:p>
                      <a:pPr algn="ctr"/>
                      <a:r>
                        <a:rPr lang="es-ES" sz="1800" b="1" dirty="0">
                          <a:solidFill>
                            <a:schemeClr val="bg1"/>
                          </a:solidFill>
                          <a:effectLst/>
                          <a:latin typeface="Calibri" panose="020F0502020204030204" pitchFamily="34" charset="0"/>
                          <a:ea typeface="Calibri" panose="020F0502020204030204" pitchFamily="34" charset="0"/>
                        </a:rPr>
                        <a:t>EBH </a:t>
                      </a:r>
                    </a:p>
                    <a:p>
                      <a:pPr algn="ctr"/>
                      <a:r>
                        <a:rPr lang="es-ES" sz="1800" b="1" dirty="0">
                          <a:solidFill>
                            <a:schemeClr val="bg1"/>
                          </a:solidFill>
                          <a:effectLst/>
                          <a:latin typeface="Calibri" panose="020F0502020204030204" pitchFamily="34" charset="0"/>
                          <a:ea typeface="Calibri" panose="020F0502020204030204" pitchFamily="34" charset="0"/>
                        </a:rPr>
                        <a:t>2024</a:t>
                      </a:r>
                      <a:endParaRPr lang="es-MX" sz="1800" dirty="0">
                        <a:solidFill>
                          <a:schemeClr val="bg1"/>
                        </a:solidFill>
                        <a:effectLst/>
                        <a:latin typeface="Calibri" panose="020F0502020204030204" pitchFamily="34" charset="0"/>
                        <a:ea typeface="Calibri" panose="020F0502020204030204" pitchFamily="34" charset="0"/>
                      </a:endParaRPr>
                    </a:p>
                  </a:txBody>
                  <a:tcPr marL="68580" marR="68580" marT="0" marB="0" anchor="ctr">
                    <a:solidFill>
                      <a:schemeClr val="bg2">
                        <a:lumMod val="10000"/>
                      </a:schemeClr>
                    </a:solidFill>
                  </a:tcPr>
                </a:tc>
                <a:tc>
                  <a:txBody>
                    <a:bodyPr/>
                    <a:lstStyle/>
                    <a:p>
                      <a:pPr algn="ctr"/>
                      <a:r>
                        <a:rPr lang="es-MX" sz="1800" dirty="0">
                          <a:solidFill>
                            <a:schemeClr val="bg1"/>
                          </a:solidFill>
                          <a:effectLst/>
                          <a:latin typeface="Calibri" panose="020F0502020204030204" pitchFamily="34" charset="0"/>
                          <a:ea typeface="Calibri" panose="020F0502020204030204" pitchFamily="34" charset="0"/>
                        </a:rPr>
                        <a:t>EBH </a:t>
                      </a:r>
                    </a:p>
                    <a:p>
                      <a:pPr algn="ctr"/>
                      <a:r>
                        <a:rPr lang="es-MX" sz="1800" dirty="0">
                          <a:solidFill>
                            <a:schemeClr val="bg1"/>
                          </a:solidFill>
                          <a:effectLst/>
                          <a:latin typeface="Calibri" panose="020F0502020204030204" pitchFamily="34" charset="0"/>
                          <a:ea typeface="Calibri" panose="020F0502020204030204" pitchFamily="34" charset="0"/>
                        </a:rPr>
                        <a:t>2021</a:t>
                      </a:r>
                    </a:p>
                  </a:txBody>
                  <a:tcPr marL="68580" marR="68580" marT="0" marB="0" anchor="ctr">
                    <a:solidFill>
                      <a:schemeClr val="bg2">
                        <a:lumMod val="10000"/>
                      </a:schemeClr>
                    </a:solidFill>
                  </a:tcPr>
                </a:tc>
                <a:tc>
                  <a:txBody>
                    <a:bodyPr/>
                    <a:lstStyle/>
                    <a:p>
                      <a:pPr algn="ctr"/>
                      <a:r>
                        <a:rPr lang="es-MX" sz="1800" dirty="0">
                          <a:solidFill>
                            <a:schemeClr val="bg1"/>
                          </a:solidFill>
                          <a:effectLst/>
                          <a:latin typeface="Calibri" panose="020F0502020204030204" pitchFamily="34" charset="0"/>
                          <a:ea typeface="Calibri" panose="020F0502020204030204" pitchFamily="34" charset="0"/>
                        </a:rPr>
                        <a:t>ENCUBOS 2019*</a:t>
                      </a:r>
                    </a:p>
                  </a:txBody>
                  <a:tcPr marL="68580" marR="68580" marT="0" marB="0" anchor="ctr">
                    <a:solidFill>
                      <a:schemeClr val="bg2">
                        <a:lumMod val="10000"/>
                      </a:schemeClr>
                    </a:solidFill>
                  </a:tcPr>
                </a:tc>
                <a:tc>
                  <a:txBody>
                    <a:bodyPr/>
                    <a:lstStyle/>
                    <a:p>
                      <a:pPr algn="ctr"/>
                      <a:r>
                        <a:rPr lang="es-ES" sz="1800" b="1" kern="1200" dirty="0">
                          <a:solidFill>
                            <a:schemeClr val="bg1"/>
                          </a:solidFill>
                          <a:effectLst/>
                          <a:latin typeface="+mn-lt"/>
                          <a:ea typeface="+mn-ea"/>
                          <a:cs typeface="+mn-cs"/>
                        </a:rPr>
                        <a:t>ENCASB 2011</a:t>
                      </a:r>
                      <a:endParaRPr lang="es-MX" sz="1800" dirty="0">
                        <a:solidFill>
                          <a:schemeClr val="bg1"/>
                        </a:solidFill>
                        <a:effectLst/>
                        <a:latin typeface="Calibri" panose="020F0502020204030204" pitchFamily="34" charset="0"/>
                        <a:ea typeface="Calibri" panose="020F0502020204030204" pitchFamily="34" charset="0"/>
                      </a:endParaRPr>
                    </a:p>
                  </a:txBody>
                  <a:tcPr marL="68580" marR="68580" marT="0" marB="0" anchor="ctr">
                    <a:solidFill>
                      <a:schemeClr val="bg2">
                        <a:lumMod val="10000"/>
                      </a:schemeClr>
                    </a:solidFill>
                  </a:tcPr>
                </a:tc>
                <a:extLst>
                  <a:ext uri="{0D108BD9-81ED-4DB2-BD59-A6C34878D82A}">
                    <a16:rowId xmlns:a16="http://schemas.microsoft.com/office/drawing/2014/main" val="2464424806"/>
                  </a:ext>
                </a:extLst>
              </a:tr>
              <a:tr h="756000">
                <a:tc>
                  <a:txBody>
                    <a:bodyPr/>
                    <a:lstStyle/>
                    <a:p>
                      <a:pPr algn="ctr" fontAlgn="b"/>
                      <a:r>
                        <a:rPr lang="es-MX" sz="1600" b="1" kern="1200"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Ninguno</a:t>
                      </a:r>
                    </a:p>
                  </a:txBody>
                  <a:tcPr marL="9525" marR="9525" marT="9525" marB="0" anchor="ctr">
                    <a:solidFill>
                      <a:schemeClr val="bg2">
                        <a:lumMod val="10000"/>
                      </a:schemeClr>
                    </a:solidFill>
                  </a:tcPr>
                </a:tc>
                <a:tc>
                  <a:txBody>
                    <a:bodyPr/>
                    <a:lstStyle/>
                    <a:p>
                      <a:endParaRPr lang="es-MX" dirty="0"/>
                    </a:p>
                  </a:txBody>
                  <a:tcPr/>
                </a:tc>
                <a:tc>
                  <a:txBody>
                    <a:bodyPr/>
                    <a:lstStyle/>
                    <a:p>
                      <a:endParaRPr lang="es-MX" dirty="0"/>
                    </a:p>
                  </a:txBody>
                  <a:tcPr/>
                </a:tc>
                <a:tc>
                  <a:txBody>
                    <a:bodyPr/>
                    <a:lstStyle/>
                    <a:p>
                      <a:endParaRPr lang="es-MX" dirty="0"/>
                    </a:p>
                  </a:txBody>
                  <a:tcPr/>
                </a:tc>
                <a:tc>
                  <a:txBody>
                    <a:bodyPr/>
                    <a:lstStyle/>
                    <a:p>
                      <a:endParaRPr lang="es-MX" dirty="0"/>
                    </a:p>
                  </a:txBody>
                  <a:tcPr/>
                </a:tc>
                <a:extLst>
                  <a:ext uri="{0D108BD9-81ED-4DB2-BD59-A6C34878D82A}">
                    <a16:rowId xmlns:a16="http://schemas.microsoft.com/office/drawing/2014/main" val="1810970986"/>
                  </a:ext>
                </a:extLst>
              </a:tr>
              <a:tr h="756000">
                <a:tc>
                  <a:txBody>
                    <a:bodyPr/>
                    <a:lstStyle/>
                    <a:p>
                      <a:pPr algn="ctr" fontAlgn="b"/>
                      <a:r>
                        <a:rPr lang="es-MX" sz="1600" b="1" kern="1200"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Uno</a:t>
                      </a:r>
                    </a:p>
                  </a:txBody>
                  <a:tcPr marL="9525" marR="9525" marT="9525" marB="0" anchor="ctr">
                    <a:solidFill>
                      <a:schemeClr val="bg2">
                        <a:lumMod val="10000"/>
                      </a:schemeClr>
                    </a:solidFill>
                  </a:tcPr>
                </a:tc>
                <a:tc>
                  <a:txBody>
                    <a:bodyPr/>
                    <a:lstStyle/>
                    <a:p>
                      <a:endParaRPr lang="es-MX" dirty="0"/>
                    </a:p>
                  </a:txBody>
                  <a:tcPr/>
                </a:tc>
                <a:tc>
                  <a:txBody>
                    <a:bodyPr/>
                    <a:lstStyle/>
                    <a:p>
                      <a:endParaRPr lang="es-MX" dirty="0"/>
                    </a:p>
                  </a:txBody>
                  <a:tcPr/>
                </a:tc>
                <a:tc rowSpan="4">
                  <a:txBody>
                    <a:bodyPr/>
                    <a:lstStyle/>
                    <a:p>
                      <a:endParaRPr lang="es-MX" dirty="0"/>
                    </a:p>
                  </a:txBody>
                  <a:tcPr/>
                </a:tc>
                <a:tc>
                  <a:txBody>
                    <a:bodyPr/>
                    <a:lstStyle/>
                    <a:p>
                      <a:endParaRPr lang="es-MX" dirty="0"/>
                    </a:p>
                  </a:txBody>
                  <a:tcPr/>
                </a:tc>
                <a:extLst>
                  <a:ext uri="{0D108BD9-81ED-4DB2-BD59-A6C34878D82A}">
                    <a16:rowId xmlns:a16="http://schemas.microsoft.com/office/drawing/2014/main" val="2497487136"/>
                  </a:ext>
                </a:extLst>
              </a:tr>
              <a:tr h="756000">
                <a:tc>
                  <a:txBody>
                    <a:bodyPr/>
                    <a:lstStyle/>
                    <a:p>
                      <a:pPr algn="ctr" fontAlgn="b"/>
                      <a:r>
                        <a:rPr lang="es-MX" sz="1600" b="1" kern="1200"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Dos</a:t>
                      </a:r>
                    </a:p>
                  </a:txBody>
                  <a:tcPr marL="9525" marR="9525" marT="9525" marB="0" anchor="ctr">
                    <a:solidFill>
                      <a:schemeClr val="bg2">
                        <a:lumMod val="10000"/>
                      </a:schemeClr>
                    </a:solidFill>
                  </a:tcPr>
                </a:tc>
                <a:tc>
                  <a:txBody>
                    <a:bodyPr/>
                    <a:lstStyle/>
                    <a:p>
                      <a:endParaRPr lang="es-MX" dirty="0"/>
                    </a:p>
                  </a:txBody>
                  <a:tcPr/>
                </a:tc>
                <a:tc>
                  <a:txBody>
                    <a:bodyPr/>
                    <a:lstStyle/>
                    <a:p>
                      <a:endParaRPr lang="es-MX" dirty="0"/>
                    </a:p>
                  </a:txBody>
                  <a:tcPr/>
                </a:tc>
                <a:tc vMerge="1">
                  <a:txBody>
                    <a:bodyPr/>
                    <a:lstStyle/>
                    <a:p>
                      <a:endParaRPr lang="es-MX" dirty="0"/>
                    </a:p>
                  </a:txBody>
                  <a:tcPr/>
                </a:tc>
                <a:tc>
                  <a:txBody>
                    <a:bodyPr/>
                    <a:lstStyle/>
                    <a:p>
                      <a:endParaRPr lang="es-MX" dirty="0"/>
                    </a:p>
                  </a:txBody>
                  <a:tcPr/>
                </a:tc>
                <a:extLst>
                  <a:ext uri="{0D108BD9-81ED-4DB2-BD59-A6C34878D82A}">
                    <a16:rowId xmlns:a16="http://schemas.microsoft.com/office/drawing/2014/main" val="2662115267"/>
                  </a:ext>
                </a:extLst>
              </a:tr>
              <a:tr h="756000">
                <a:tc>
                  <a:txBody>
                    <a:bodyPr/>
                    <a:lstStyle/>
                    <a:p>
                      <a:pPr algn="ctr" fontAlgn="b"/>
                      <a:r>
                        <a:rPr lang="es-MX" sz="1600" b="1" kern="1200"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Tres</a:t>
                      </a:r>
                    </a:p>
                  </a:txBody>
                  <a:tcPr marL="9525" marR="9525" marT="9525" marB="0" anchor="ctr">
                    <a:solidFill>
                      <a:schemeClr val="bg2">
                        <a:lumMod val="10000"/>
                      </a:schemeClr>
                    </a:solidFill>
                  </a:tcPr>
                </a:tc>
                <a:tc>
                  <a:txBody>
                    <a:bodyPr/>
                    <a:lstStyle/>
                    <a:p>
                      <a:endParaRPr lang="es-MX" dirty="0"/>
                    </a:p>
                  </a:txBody>
                  <a:tcPr/>
                </a:tc>
                <a:tc>
                  <a:txBody>
                    <a:bodyPr/>
                    <a:lstStyle/>
                    <a:p>
                      <a:endParaRPr lang="es-MX" dirty="0"/>
                    </a:p>
                  </a:txBody>
                  <a:tcPr/>
                </a:tc>
                <a:tc vMerge="1">
                  <a:txBody>
                    <a:bodyPr/>
                    <a:lstStyle/>
                    <a:p>
                      <a:endParaRPr lang="es-MX" dirty="0"/>
                    </a:p>
                  </a:txBody>
                  <a:tcPr/>
                </a:tc>
                <a:tc>
                  <a:txBody>
                    <a:bodyPr/>
                    <a:lstStyle/>
                    <a:p>
                      <a:endParaRPr lang="es-MX" dirty="0"/>
                    </a:p>
                  </a:txBody>
                  <a:tcPr/>
                </a:tc>
                <a:extLst>
                  <a:ext uri="{0D108BD9-81ED-4DB2-BD59-A6C34878D82A}">
                    <a16:rowId xmlns:a16="http://schemas.microsoft.com/office/drawing/2014/main" val="3445851345"/>
                  </a:ext>
                </a:extLst>
              </a:tr>
              <a:tr h="756000">
                <a:tc>
                  <a:txBody>
                    <a:bodyPr/>
                    <a:lstStyle/>
                    <a:p>
                      <a:pPr algn="ctr" fontAlgn="b"/>
                      <a:r>
                        <a:rPr lang="es-MX" sz="1600" b="1" kern="1200"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Cuatro o más</a:t>
                      </a:r>
                    </a:p>
                  </a:txBody>
                  <a:tcPr marL="9525" marR="9525" marT="9525" marB="0" anchor="ctr">
                    <a:solidFill>
                      <a:schemeClr val="bg2">
                        <a:lumMod val="10000"/>
                      </a:schemeClr>
                    </a:solidFill>
                  </a:tcPr>
                </a:tc>
                <a:tc>
                  <a:txBody>
                    <a:bodyPr/>
                    <a:lstStyle/>
                    <a:p>
                      <a:endParaRPr lang="es-MX" dirty="0"/>
                    </a:p>
                  </a:txBody>
                  <a:tcPr/>
                </a:tc>
                <a:tc>
                  <a:txBody>
                    <a:bodyPr/>
                    <a:lstStyle/>
                    <a:p>
                      <a:endParaRPr lang="es-MX" dirty="0"/>
                    </a:p>
                  </a:txBody>
                  <a:tcPr/>
                </a:tc>
                <a:tc vMerge="1">
                  <a:txBody>
                    <a:bodyPr/>
                    <a:lstStyle/>
                    <a:p>
                      <a:endParaRPr lang="es-MX" dirty="0"/>
                    </a:p>
                  </a:txBody>
                  <a:tcPr/>
                </a:tc>
                <a:tc>
                  <a:txBody>
                    <a:bodyPr/>
                    <a:lstStyle/>
                    <a:p>
                      <a:endParaRPr lang="es-MX" dirty="0"/>
                    </a:p>
                  </a:txBody>
                  <a:tcPr/>
                </a:tc>
                <a:extLst>
                  <a:ext uri="{0D108BD9-81ED-4DB2-BD59-A6C34878D82A}">
                    <a16:rowId xmlns:a16="http://schemas.microsoft.com/office/drawing/2014/main" val="3696983061"/>
                  </a:ext>
                </a:extLst>
              </a:tr>
            </a:tbl>
          </a:graphicData>
        </a:graphic>
      </p:graphicFrame>
      <p:graphicFrame>
        <p:nvGraphicFramePr>
          <p:cNvPr id="5" name="7 Marcador de contenido">
            <a:extLst>
              <a:ext uri="{FF2B5EF4-FFF2-40B4-BE49-F238E27FC236}">
                <a16:creationId xmlns:a16="http://schemas.microsoft.com/office/drawing/2014/main" id="{D1729323-C43E-C051-D860-6438F1362645}"/>
              </a:ext>
            </a:extLst>
          </p:cNvPr>
          <p:cNvGraphicFramePr>
            <a:graphicFrameLocks/>
          </p:cNvGraphicFramePr>
          <p:nvPr>
            <p:extLst>
              <p:ext uri="{D42A27DB-BD31-4B8C-83A1-F6EECF244321}">
                <p14:modId xmlns:p14="http://schemas.microsoft.com/office/powerpoint/2010/main" val="3565456226"/>
              </p:ext>
            </p:extLst>
          </p:nvPr>
        </p:nvGraphicFramePr>
        <p:xfrm>
          <a:off x="3318573" y="1774337"/>
          <a:ext cx="1503988" cy="4146630"/>
        </p:xfrm>
        <a:graphic>
          <a:graphicData uri="http://schemas.openxmlformats.org/drawingml/2006/chart">
            <c:chart xmlns:c="http://schemas.openxmlformats.org/drawingml/2006/chart" xmlns:r="http://schemas.openxmlformats.org/officeDocument/2006/relationships" r:id="rId3"/>
          </a:graphicData>
        </a:graphic>
      </p:graphicFrame>
      <p:sp>
        <p:nvSpPr>
          <p:cNvPr id="10" name="CuadroTexto 9">
            <a:extLst>
              <a:ext uri="{FF2B5EF4-FFF2-40B4-BE49-F238E27FC236}">
                <a16:creationId xmlns:a16="http://schemas.microsoft.com/office/drawing/2014/main" id="{D7E588CF-6019-D760-9736-C7775D65997B}"/>
              </a:ext>
            </a:extLst>
          </p:cNvPr>
          <p:cNvSpPr txBox="1"/>
          <p:nvPr/>
        </p:nvSpPr>
        <p:spPr>
          <a:xfrm>
            <a:off x="703519" y="5739556"/>
            <a:ext cx="7833313" cy="707886"/>
          </a:xfrm>
          <a:prstGeom prst="rect">
            <a:avLst/>
          </a:prstGeom>
          <a:noFill/>
        </p:spPr>
        <p:txBody>
          <a:bodyPr wrap="square">
            <a:spAutoFit/>
          </a:bodyPr>
          <a:lstStyle/>
          <a:p>
            <a:r>
              <a:rPr lang="es-ES" sz="1000" dirty="0">
                <a:solidFill>
                  <a:schemeClr val="tx1">
                    <a:lumMod val="65000"/>
                    <a:lumOff val="35000"/>
                  </a:schemeClr>
                </a:solidFill>
                <a:effectLst/>
                <a:latin typeface="Calibri" panose="020F0502020204030204" pitchFamily="34" charset="0"/>
                <a:ea typeface="Calibri" panose="020F0502020204030204" pitchFamily="34" charset="0"/>
              </a:rPr>
              <a:t>*Este dato se copia tal cual de la pregunta anterior dado que la pregunta “Entonces, ¿cuántos hogares o grupos de personas tienen gasto separado para comer contando el de usted?” deviene de ¿Todas las personas que viven en esta vivienda comparten un mismo gasto para comer?, </a:t>
            </a:r>
            <a:r>
              <a:rPr lang="es-MX" sz="1000" dirty="0">
                <a:solidFill>
                  <a:schemeClr val="tx1">
                    <a:lumMod val="65000"/>
                    <a:lumOff val="35000"/>
                  </a:schemeClr>
                </a:solidFill>
                <a:latin typeface="Calibri" panose="020F0502020204030204" pitchFamily="34" charset="0"/>
                <a:ea typeface="Calibri" panose="020F0502020204030204" pitchFamily="34" charset="0"/>
                <a:cs typeface="Calibri" panose="020F0502020204030204" pitchFamily="34" charset="0"/>
              </a:rPr>
              <a:t>empero h</a:t>
            </a:r>
            <a:r>
              <a:rPr lang="es-ES" sz="1000" dirty="0">
                <a:solidFill>
                  <a:schemeClr val="tx1">
                    <a:lumMod val="65000"/>
                    <a:lumOff val="35000"/>
                  </a:schemeClr>
                </a:solidFill>
                <a:latin typeface="Calibri" panose="020F0502020204030204" pitchFamily="34" charset="0"/>
                <a:ea typeface="Calibri" panose="020F0502020204030204" pitchFamily="34" charset="0"/>
                <a:cs typeface="Calibri" panose="020F0502020204030204" pitchFamily="34" charset="0"/>
              </a:rPr>
              <a:t>ay un error</a:t>
            </a:r>
            <a:r>
              <a:rPr lang="es-ES" sz="1000" dirty="0">
                <a:solidFill>
                  <a:schemeClr val="tx1">
                    <a:lumMod val="65000"/>
                    <a:lumOff val="35000"/>
                  </a:schemeClr>
                </a:solidFill>
                <a:effectLst/>
                <a:latin typeface="Calibri" panose="020F0502020204030204" pitchFamily="34" charset="0"/>
                <a:ea typeface="Calibri" panose="020F0502020204030204" pitchFamily="34" charset="0"/>
              </a:rPr>
              <a:t> </a:t>
            </a:r>
            <a:r>
              <a:rPr lang="es-ES" sz="1000" dirty="0">
                <a:solidFill>
                  <a:schemeClr val="tx1">
                    <a:lumMod val="65000"/>
                    <a:lumOff val="35000"/>
                  </a:schemeClr>
                </a:solidFill>
                <a:latin typeface="Calibri" panose="020F0502020204030204" pitchFamily="34" charset="0"/>
                <a:ea typeface="Calibri" panose="020F0502020204030204" pitchFamily="34" charset="0"/>
                <a:cs typeface="Calibri" panose="020F0502020204030204" pitchFamily="34" charset="0"/>
              </a:rPr>
              <a:t>en la captura y/o codificación en la base de datos de estas opciones en ese año. </a:t>
            </a:r>
          </a:p>
          <a:p>
            <a:endParaRPr lang="es-MX" sz="1000" dirty="0">
              <a:solidFill>
                <a:schemeClr val="tx1">
                  <a:lumMod val="65000"/>
                  <a:lumOff val="35000"/>
                </a:schemeClr>
              </a:solidFill>
            </a:endParaRPr>
          </a:p>
        </p:txBody>
      </p:sp>
      <p:graphicFrame>
        <p:nvGraphicFramePr>
          <p:cNvPr id="11" name="7 Marcador de contenido">
            <a:extLst>
              <a:ext uri="{FF2B5EF4-FFF2-40B4-BE49-F238E27FC236}">
                <a16:creationId xmlns:a16="http://schemas.microsoft.com/office/drawing/2014/main" id="{EB40C575-A75E-4883-6353-F24D5E63FC0C}"/>
              </a:ext>
            </a:extLst>
          </p:cNvPr>
          <p:cNvGraphicFramePr>
            <a:graphicFrameLocks/>
          </p:cNvGraphicFramePr>
          <p:nvPr>
            <p:extLst>
              <p:ext uri="{D42A27DB-BD31-4B8C-83A1-F6EECF244321}">
                <p14:modId xmlns:p14="http://schemas.microsoft.com/office/powerpoint/2010/main" val="1243139524"/>
              </p:ext>
            </p:extLst>
          </p:nvPr>
        </p:nvGraphicFramePr>
        <p:xfrm>
          <a:off x="7218361" y="1750787"/>
          <a:ext cx="1426455" cy="4170180"/>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2" name="7 Marcador de contenido">
            <a:extLst>
              <a:ext uri="{FF2B5EF4-FFF2-40B4-BE49-F238E27FC236}">
                <a16:creationId xmlns:a16="http://schemas.microsoft.com/office/drawing/2014/main" id="{DC6B078C-5151-FC9F-E6BB-D3F44CBAF2CA}"/>
              </a:ext>
            </a:extLst>
          </p:cNvPr>
          <p:cNvGraphicFramePr>
            <a:graphicFrameLocks/>
          </p:cNvGraphicFramePr>
          <p:nvPr>
            <p:extLst>
              <p:ext uri="{D42A27DB-BD31-4B8C-83A1-F6EECF244321}">
                <p14:modId xmlns:p14="http://schemas.microsoft.com/office/powerpoint/2010/main" val="2182442828"/>
              </p:ext>
            </p:extLst>
          </p:nvPr>
        </p:nvGraphicFramePr>
        <p:xfrm>
          <a:off x="5918677" y="1711034"/>
          <a:ext cx="1426455" cy="3973174"/>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13" name="7 Marcador de contenido">
            <a:extLst>
              <a:ext uri="{FF2B5EF4-FFF2-40B4-BE49-F238E27FC236}">
                <a16:creationId xmlns:a16="http://schemas.microsoft.com/office/drawing/2014/main" id="{E4D93E6C-028B-43CD-4763-1016F82FD3D9}"/>
              </a:ext>
            </a:extLst>
          </p:cNvPr>
          <p:cNvGraphicFramePr>
            <a:graphicFrameLocks/>
          </p:cNvGraphicFramePr>
          <p:nvPr>
            <p:extLst>
              <p:ext uri="{D42A27DB-BD31-4B8C-83A1-F6EECF244321}">
                <p14:modId xmlns:p14="http://schemas.microsoft.com/office/powerpoint/2010/main" val="1582350280"/>
              </p:ext>
            </p:extLst>
          </p:nvPr>
        </p:nvGraphicFramePr>
        <p:xfrm>
          <a:off x="4620176" y="1750786"/>
          <a:ext cx="1426455" cy="4170181"/>
        </p:xfrm>
        <a:graphic>
          <a:graphicData uri="http://schemas.openxmlformats.org/drawingml/2006/chart">
            <c:chart xmlns:c="http://schemas.openxmlformats.org/drawingml/2006/chart" xmlns:r="http://schemas.openxmlformats.org/officeDocument/2006/relationships" r:id="rId6"/>
          </a:graphicData>
        </a:graphic>
      </p:graphicFrame>
      <p:sp>
        <p:nvSpPr>
          <p:cNvPr id="6" name="CuadroTexto 5">
            <a:extLst>
              <a:ext uri="{FF2B5EF4-FFF2-40B4-BE49-F238E27FC236}">
                <a16:creationId xmlns:a16="http://schemas.microsoft.com/office/drawing/2014/main" id="{90844B44-F5F6-F5D1-7BED-3C9CEECD35C0}"/>
              </a:ext>
            </a:extLst>
          </p:cNvPr>
          <p:cNvSpPr txBox="1"/>
          <p:nvPr/>
        </p:nvSpPr>
        <p:spPr>
          <a:xfrm>
            <a:off x="19017" y="6577799"/>
            <a:ext cx="8604899" cy="253916"/>
          </a:xfrm>
          <a:prstGeom prst="rect">
            <a:avLst/>
          </a:prstGeom>
          <a:noFill/>
        </p:spPr>
        <p:txBody>
          <a:bodyPr wrap="square" rtlCol="0" anchor="ctr">
            <a:spAutoFit/>
          </a:bodyPr>
          <a:lstStyle/>
          <a:p>
            <a:r>
              <a:rPr lang="es-MX" sz="1050" b="1" dirty="0">
                <a:solidFill>
                  <a:schemeClr val="tx1">
                    <a:lumMod val="65000"/>
                    <a:lumOff val="35000"/>
                  </a:schemeClr>
                </a:solidFill>
              </a:rPr>
              <a:t>PARAMETRIA; ENCUESTA CDMX / Del 24 de febrero al 14 de agosto de 2024.</a:t>
            </a:r>
          </a:p>
        </p:txBody>
      </p:sp>
    </p:spTree>
    <p:extLst>
      <p:ext uri="{BB962C8B-B14F-4D97-AF65-F5344CB8AC3E}">
        <p14:creationId xmlns:p14="http://schemas.microsoft.com/office/powerpoint/2010/main" val="10168701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9A8F3B6-FBAA-E5B1-3C27-E3D25504ED36}"/>
              </a:ext>
            </a:extLst>
          </p:cNvPr>
          <p:cNvSpPr>
            <a:spLocks noGrp="1"/>
          </p:cNvSpPr>
          <p:nvPr>
            <p:ph type="title"/>
          </p:nvPr>
        </p:nvSpPr>
        <p:spPr/>
        <p:txBody>
          <a:bodyPr/>
          <a:lstStyle/>
          <a:p>
            <a:r>
              <a:rPr lang="es-MX" dirty="0"/>
              <a:t>CARACTERÍSTICAS DEL HOGAR</a:t>
            </a:r>
          </a:p>
        </p:txBody>
      </p:sp>
    </p:spTree>
    <p:extLst>
      <p:ext uri="{BB962C8B-B14F-4D97-AF65-F5344CB8AC3E}">
        <p14:creationId xmlns:p14="http://schemas.microsoft.com/office/powerpoint/2010/main" val="60730291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a16="http://schemas.microsoft.com/office/drawing/2014/main" id="{C5F9901A-9EC0-923A-57CE-EDCB8CFE2216}"/>
              </a:ext>
            </a:extLst>
          </p:cNvPr>
          <p:cNvSpPr>
            <a:spLocks noGrp="1"/>
          </p:cNvSpPr>
          <p:nvPr>
            <p:ph type="body" sz="quarter" idx="13"/>
          </p:nvPr>
        </p:nvSpPr>
        <p:spPr/>
        <p:txBody>
          <a:bodyPr/>
          <a:lstStyle/>
          <a:p>
            <a:r>
              <a:rPr lang="es-MX" dirty="0"/>
              <a:t>CARACTERÍSTICAS DEL HOGAR</a:t>
            </a:r>
          </a:p>
        </p:txBody>
      </p:sp>
      <p:sp>
        <p:nvSpPr>
          <p:cNvPr id="3" name="Marcador de número de diapositiva 2">
            <a:extLst>
              <a:ext uri="{FF2B5EF4-FFF2-40B4-BE49-F238E27FC236}">
                <a16:creationId xmlns:a16="http://schemas.microsoft.com/office/drawing/2014/main" id="{BAC63D65-F4A5-E9E4-3FF9-F7867D5C7C45}"/>
              </a:ext>
            </a:extLst>
          </p:cNvPr>
          <p:cNvSpPr>
            <a:spLocks noGrp="1"/>
          </p:cNvSpPr>
          <p:nvPr>
            <p:ph type="sldNum" sz="quarter" idx="12"/>
          </p:nvPr>
        </p:nvSpPr>
        <p:spPr/>
        <p:txBody>
          <a:bodyPr/>
          <a:lstStyle/>
          <a:p>
            <a:fld id="{B056FCF3-97EB-4DA5-BF7E-93EC395BEC37}" type="slidenum">
              <a:rPr lang="es-MX" smtClean="0"/>
              <a:pPr/>
              <a:t>32</a:t>
            </a:fld>
            <a:endParaRPr lang="es-MX" dirty="0"/>
          </a:p>
        </p:txBody>
      </p:sp>
      <p:graphicFrame>
        <p:nvGraphicFramePr>
          <p:cNvPr id="2" name="Tabla 1">
            <a:extLst>
              <a:ext uri="{FF2B5EF4-FFF2-40B4-BE49-F238E27FC236}">
                <a16:creationId xmlns:a16="http://schemas.microsoft.com/office/drawing/2014/main" id="{7BB36A02-072C-17F7-C150-B481955CF4B5}"/>
              </a:ext>
            </a:extLst>
          </p:cNvPr>
          <p:cNvGraphicFramePr>
            <a:graphicFrameLocks noGrp="1"/>
          </p:cNvGraphicFramePr>
          <p:nvPr>
            <p:extLst>
              <p:ext uri="{D42A27DB-BD31-4B8C-83A1-F6EECF244321}">
                <p14:modId xmlns:p14="http://schemas.microsoft.com/office/powerpoint/2010/main" val="795270479"/>
              </p:ext>
            </p:extLst>
          </p:nvPr>
        </p:nvGraphicFramePr>
        <p:xfrm>
          <a:off x="1296000" y="913866"/>
          <a:ext cx="6876000" cy="4824000"/>
        </p:xfrm>
        <a:graphic>
          <a:graphicData uri="http://schemas.openxmlformats.org/drawingml/2006/table">
            <a:tbl>
              <a:tblPr firstRow="1" bandRow="1">
                <a:tableStyleId>{8799B23B-EC83-4686-B30A-512413B5E67A}</a:tableStyleId>
              </a:tblPr>
              <a:tblGrid>
                <a:gridCol w="2340000">
                  <a:extLst>
                    <a:ext uri="{9D8B030D-6E8A-4147-A177-3AD203B41FA5}">
                      <a16:colId xmlns:a16="http://schemas.microsoft.com/office/drawing/2014/main" val="2113801669"/>
                    </a:ext>
                  </a:extLst>
                </a:gridCol>
                <a:gridCol w="1512000">
                  <a:extLst>
                    <a:ext uri="{9D8B030D-6E8A-4147-A177-3AD203B41FA5}">
                      <a16:colId xmlns:a16="http://schemas.microsoft.com/office/drawing/2014/main" val="536585159"/>
                    </a:ext>
                  </a:extLst>
                </a:gridCol>
                <a:gridCol w="1512000">
                  <a:extLst>
                    <a:ext uri="{9D8B030D-6E8A-4147-A177-3AD203B41FA5}">
                      <a16:colId xmlns:a16="http://schemas.microsoft.com/office/drawing/2014/main" val="3227567264"/>
                    </a:ext>
                  </a:extLst>
                </a:gridCol>
                <a:gridCol w="1512000">
                  <a:extLst>
                    <a:ext uri="{9D8B030D-6E8A-4147-A177-3AD203B41FA5}">
                      <a16:colId xmlns:a16="http://schemas.microsoft.com/office/drawing/2014/main" val="1280253535"/>
                    </a:ext>
                  </a:extLst>
                </a:gridCol>
              </a:tblGrid>
              <a:tr h="864000">
                <a:tc>
                  <a:txBody>
                    <a:bodyPr/>
                    <a:lstStyle/>
                    <a:p>
                      <a:pPr algn="ctr"/>
                      <a:r>
                        <a:rPr lang="es-MX" sz="1600" kern="1200" dirty="0">
                          <a:solidFill>
                            <a:schemeClr val="tx1">
                              <a:lumMod val="85000"/>
                              <a:lumOff val="15000"/>
                            </a:schemeClr>
                          </a:solidFill>
                          <a:latin typeface="+mn-lt"/>
                          <a:ea typeface="+mj-ea"/>
                          <a:cs typeface="+mj-cs"/>
                        </a:rPr>
                        <a:t>¿Cuántas parejas viven en este hogar?</a:t>
                      </a:r>
                    </a:p>
                  </a:txBody>
                  <a:tcPr anchor="ctr">
                    <a:noFill/>
                  </a:tcPr>
                </a:tc>
                <a:tc>
                  <a:txBody>
                    <a:bodyPr/>
                    <a:lstStyle/>
                    <a:p>
                      <a:pPr algn="ctr"/>
                      <a:r>
                        <a:rPr lang="es-ES" sz="1800" b="1" dirty="0">
                          <a:solidFill>
                            <a:schemeClr val="bg1"/>
                          </a:solidFill>
                          <a:effectLst/>
                          <a:latin typeface="Calibri" panose="020F0502020204030204" pitchFamily="34" charset="0"/>
                          <a:ea typeface="Calibri" panose="020F0502020204030204" pitchFamily="34" charset="0"/>
                        </a:rPr>
                        <a:t>EBH </a:t>
                      </a:r>
                    </a:p>
                    <a:p>
                      <a:pPr algn="ctr"/>
                      <a:r>
                        <a:rPr lang="es-ES" sz="1800" b="1" dirty="0">
                          <a:solidFill>
                            <a:schemeClr val="bg1"/>
                          </a:solidFill>
                          <a:effectLst/>
                          <a:latin typeface="Calibri" panose="020F0502020204030204" pitchFamily="34" charset="0"/>
                          <a:ea typeface="Calibri" panose="020F0502020204030204" pitchFamily="34" charset="0"/>
                        </a:rPr>
                        <a:t>2024</a:t>
                      </a:r>
                      <a:endParaRPr lang="es-MX" sz="1800" dirty="0">
                        <a:solidFill>
                          <a:schemeClr val="bg1"/>
                        </a:solidFill>
                        <a:effectLst/>
                        <a:latin typeface="Calibri" panose="020F0502020204030204" pitchFamily="34" charset="0"/>
                        <a:ea typeface="Calibri" panose="020F0502020204030204" pitchFamily="34" charset="0"/>
                      </a:endParaRPr>
                    </a:p>
                  </a:txBody>
                  <a:tcPr marL="68580" marR="68580" marT="0" marB="0" anchor="ctr">
                    <a:solidFill>
                      <a:schemeClr val="bg2">
                        <a:lumMod val="10000"/>
                      </a:schemeClr>
                    </a:solidFill>
                  </a:tcPr>
                </a:tc>
                <a:tc>
                  <a:txBody>
                    <a:bodyPr/>
                    <a:lstStyle/>
                    <a:p>
                      <a:pPr algn="ctr"/>
                      <a:r>
                        <a:rPr lang="es-MX" sz="1800" dirty="0">
                          <a:solidFill>
                            <a:schemeClr val="bg1"/>
                          </a:solidFill>
                          <a:effectLst/>
                          <a:latin typeface="Calibri" panose="020F0502020204030204" pitchFamily="34" charset="0"/>
                          <a:ea typeface="Calibri" panose="020F0502020204030204" pitchFamily="34" charset="0"/>
                        </a:rPr>
                        <a:t>ENCUBOS 2019</a:t>
                      </a:r>
                    </a:p>
                  </a:txBody>
                  <a:tcPr marL="68580" marR="68580" marT="0" marB="0" anchor="ctr">
                    <a:solidFill>
                      <a:schemeClr val="bg2">
                        <a:lumMod val="10000"/>
                      </a:schemeClr>
                    </a:solidFill>
                  </a:tcPr>
                </a:tc>
                <a:tc>
                  <a:txBody>
                    <a:bodyPr/>
                    <a:lstStyle/>
                    <a:p>
                      <a:pPr algn="ctr"/>
                      <a:r>
                        <a:rPr lang="es-ES" sz="1800" b="1" kern="1200" dirty="0">
                          <a:solidFill>
                            <a:schemeClr val="bg1"/>
                          </a:solidFill>
                          <a:effectLst/>
                          <a:latin typeface="+mn-lt"/>
                          <a:ea typeface="+mn-ea"/>
                          <a:cs typeface="+mn-cs"/>
                        </a:rPr>
                        <a:t>ENCASB</a:t>
                      </a:r>
                    </a:p>
                    <a:p>
                      <a:pPr algn="ctr"/>
                      <a:r>
                        <a:rPr lang="es-ES" sz="1800" b="1" kern="1200" dirty="0">
                          <a:solidFill>
                            <a:schemeClr val="bg1"/>
                          </a:solidFill>
                          <a:effectLst/>
                          <a:latin typeface="+mn-lt"/>
                          <a:ea typeface="+mn-ea"/>
                          <a:cs typeface="+mn-cs"/>
                        </a:rPr>
                        <a:t> 2011</a:t>
                      </a:r>
                      <a:endParaRPr lang="es-MX" sz="1800" dirty="0">
                        <a:solidFill>
                          <a:schemeClr val="bg1"/>
                        </a:solidFill>
                        <a:effectLst/>
                        <a:latin typeface="Calibri" panose="020F0502020204030204" pitchFamily="34" charset="0"/>
                        <a:ea typeface="Calibri" panose="020F0502020204030204" pitchFamily="34" charset="0"/>
                      </a:endParaRPr>
                    </a:p>
                  </a:txBody>
                  <a:tcPr marL="68580" marR="68580" marT="0" marB="0" anchor="ctr">
                    <a:solidFill>
                      <a:schemeClr val="bg2">
                        <a:lumMod val="10000"/>
                      </a:schemeClr>
                    </a:solidFill>
                  </a:tcPr>
                </a:tc>
                <a:extLst>
                  <a:ext uri="{0D108BD9-81ED-4DB2-BD59-A6C34878D82A}">
                    <a16:rowId xmlns:a16="http://schemas.microsoft.com/office/drawing/2014/main" val="2464424806"/>
                  </a:ext>
                </a:extLst>
              </a:tr>
              <a:tr h="792000">
                <a:tc>
                  <a:txBody>
                    <a:bodyPr/>
                    <a:lstStyle/>
                    <a:p>
                      <a:pPr algn="ctr" fontAlgn="b"/>
                      <a:r>
                        <a:rPr lang="es-MX" sz="1600" b="1" kern="1200"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Ninguno</a:t>
                      </a:r>
                    </a:p>
                  </a:txBody>
                  <a:tcPr marL="9525" marR="9525" marT="9525" marB="0" anchor="ctr">
                    <a:solidFill>
                      <a:schemeClr val="bg2">
                        <a:lumMod val="10000"/>
                      </a:schemeClr>
                    </a:solidFill>
                  </a:tcPr>
                </a:tc>
                <a:tc>
                  <a:txBody>
                    <a:bodyPr/>
                    <a:lstStyle/>
                    <a:p>
                      <a:endParaRPr lang="es-MX" dirty="0"/>
                    </a:p>
                  </a:txBody>
                  <a:tcPr/>
                </a:tc>
                <a:tc>
                  <a:txBody>
                    <a:bodyPr/>
                    <a:lstStyle/>
                    <a:p>
                      <a:endParaRPr lang="es-MX" dirty="0"/>
                    </a:p>
                  </a:txBody>
                  <a:tcPr/>
                </a:tc>
                <a:tc>
                  <a:txBody>
                    <a:bodyPr/>
                    <a:lstStyle/>
                    <a:p>
                      <a:endParaRPr lang="es-MX" dirty="0"/>
                    </a:p>
                  </a:txBody>
                  <a:tcPr/>
                </a:tc>
                <a:extLst>
                  <a:ext uri="{0D108BD9-81ED-4DB2-BD59-A6C34878D82A}">
                    <a16:rowId xmlns:a16="http://schemas.microsoft.com/office/drawing/2014/main" val="1810970986"/>
                  </a:ext>
                </a:extLst>
              </a:tr>
              <a:tr h="792000">
                <a:tc>
                  <a:txBody>
                    <a:bodyPr/>
                    <a:lstStyle/>
                    <a:p>
                      <a:pPr algn="ctr" fontAlgn="b"/>
                      <a:r>
                        <a:rPr lang="es-MX" sz="1600" b="1" kern="1200"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Uno</a:t>
                      </a:r>
                    </a:p>
                  </a:txBody>
                  <a:tcPr marL="9525" marR="9525" marT="9525" marB="0" anchor="ctr">
                    <a:solidFill>
                      <a:schemeClr val="bg2">
                        <a:lumMod val="10000"/>
                      </a:schemeClr>
                    </a:solidFill>
                  </a:tcPr>
                </a:tc>
                <a:tc>
                  <a:txBody>
                    <a:bodyPr/>
                    <a:lstStyle/>
                    <a:p>
                      <a:endParaRPr lang="es-MX" dirty="0"/>
                    </a:p>
                  </a:txBody>
                  <a:tcPr/>
                </a:tc>
                <a:tc>
                  <a:txBody>
                    <a:bodyPr/>
                    <a:lstStyle/>
                    <a:p>
                      <a:endParaRPr lang="es-MX" dirty="0"/>
                    </a:p>
                  </a:txBody>
                  <a:tcPr/>
                </a:tc>
                <a:tc>
                  <a:txBody>
                    <a:bodyPr/>
                    <a:lstStyle/>
                    <a:p>
                      <a:endParaRPr lang="es-MX" dirty="0"/>
                    </a:p>
                  </a:txBody>
                  <a:tcPr/>
                </a:tc>
                <a:extLst>
                  <a:ext uri="{0D108BD9-81ED-4DB2-BD59-A6C34878D82A}">
                    <a16:rowId xmlns:a16="http://schemas.microsoft.com/office/drawing/2014/main" val="2497487136"/>
                  </a:ext>
                </a:extLst>
              </a:tr>
              <a:tr h="792000">
                <a:tc>
                  <a:txBody>
                    <a:bodyPr/>
                    <a:lstStyle/>
                    <a:p>
                      <a:pPr algn="ctr" fontAlgn="b"/>
                      <a:r>
                        <a:rPr lang="es-MX" sz="1600" b="1" kern="1200"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Dos</a:t>
                      </a:r>
                    </a:p>
                  </a:txBody>
                  <a:tcPr marL="9525" marR="9525" marT="9525" marB="0" anchor="ctr">
                    <a:solidFill>
                      <a:schemeClr val="bg2">
                        <a:lumMod val="10000"/>
                      </a:schemeClr>
                    </a:solidFill>
                  </a:tcPr>
                </a:tc>
                <a:tc>
                  <a:txBody>
                    <a:bodyPr/>
                    <a:lstStyle/>
                    <a:p>
                      <a:endParaRPr lang="es-MX" dirty="0"/>
                    </a:p>
                  </a:txBody>
                  <a:tcPr/>
                </a:tc>
                <a:tc>
                  <a:txBody>
                    <a:bodyPr/>
                    <a:lstStyle/>
                    <a:p>
                      <a:endParaRPr lang="es-MX" dirty="0"/>
                    </a:p>
                  </a:txBody>
                  <a:tcPr/>
                </a:tc>
                <a:tc>
                  <a:txBody>
                    <a:bodyPr/>
                    <a:lstStyle/>
                    <a:p>
                      <a:endParaRPr lang="es-MX" dirty="0"/>
                    </a:p>
                  </a:txBody>
                  <a:tcPr/>
                </a:tc>
                <a:extLst>
                  <a:ext uri="{0D108BD9-81ED-4DB2-BD59-A6C34878D82A}">
                    <a16:rowId xmlns:a16="http://schemas.microsoft.com/office/drawing/2014/main" val="2662115267"/>
                  </a:ext>
                </a:extLst>
              </a:tr>
              <a:tr h="792000">
                <a:tc>
                  <a:txBody>
                    <a:bodyPr/>
                    <a:lstStyle/>
                    <a:p>
                      <a:pPr algn="ctr" fontAlgn="b"/>
                      <a:r>
                        <a:rPr lang="es-MX" sz="1600" b="1" kern="1200"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Tres</a:t>
                      </a:r>
                    </a:p>
                  </a:txBody>
                  <a:tcPr marL="9525" marR="9525" marT="9525" marB="0" anchor="ctr">
                    <a:solidFill>
                      <a:schemeClr val="bg2">
                        <a:lumMod val="10000"/>
                      </a:schemeClr>
                    </a:solidFill>
                  </a:tcPr>
                </a:tc>
                <a:tc>
                  <a:txBody>
                    <a:bodyPr/>
                    <a:lstStyle/>
                    <a:p>
                      <a:endParaRPr lang="es-MX" dirty="0"/>
                    </a:p>
                  </a:txBody>
                  <a:tcPr/>
                </a:tc>
                <a:tc>
                  <a:txBody>
                    <a:bodyPr/>
                    <a:lstStyle/>
                    <a:p>
                      <a:endParaRPr lang="es-MX" dirty="0"/>
                    </a:p>
                  </a:txBody>
                  <a:tcPr/>
                </a:tc>
                <a:tc>
                  <a:txBody>
                    <a:bodyPr/>
                    <a:lstStyle/>
                    <a:p>
                      <a:endParaRPr lang="es-MX" dirty="0"/>
                    </a:p>
                  </a:txBody>
                  <a:tcPr/>
                </a:tc>
                <a:extLst>
                  <a:ext uri="{0D108BD9-81ED-4DB2-BD59-A6C34878D82A}">
                    <a16:rowId xmlns:a16="http://schemas.microsoft.com/office/drawing/2014/main" val="3445851345"/>
                  </a:ext>
                </a:extLst>
              </a:tr>
              <a:tr h="792000">
                <a:tc>
                  <a:txBody>
                    <a:bodyPr/>
                    <a:lstStyle/>
                    <a:p>
                      <a:pPr algn="ctr" fontAlgn="b"/>
                      <a:r>
                        <a:rPr lang="es-MX" sz="1600" b="1" kern="1200"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Cuatro o más</a:t>
                      </a:r>
                    </a:p>
                  </a:txBody>
                  <a:tcPr marL="9525" marR="9525" marT="9525" marB="0" anchor="ctr">
                    <a:solidFill>
                      <a:schemeClr val="bg2">
                        <a:lumMod val="10000"/>
                      </a:schemeClr>
                    </a:solidFill>
                  </a:tcPr>
                </a:tc>
                <a:tc>
                  <a:txBody>
                    <a:bodyPr/>
                    <a:lstStyle/>
                    <a:p>
                      <a:endParaRPr lang="es-MX" dirty="0"/>
                    </a:p>
                  </a:txBody>
                  <a:tcPr/>
                </a:tc>
                <a:tc>
                  <a:txBody>
                    <a:bodyPr/>
                    <a:lstStyle/>
                    <a:p>
                      <a:endParaRPr lang="es-MX" dirty="0"/>
                    </a:p>
                  </a:txBody>
                  <a:tcPr/>
                </a:tc>
                <a:tc>
                  <a:txBody>
                    <a:bodyPr/>
                    <a:lstStyle/>
                    <a:p>
                      <a:endParaRPr lang="es-MX" dirty="0"/>
                    </a:p>
                  </a:txBody>
                  <a:tcPr/>
                </a:tc>
                <a:extLst>
                  <a:ext uri="{0D108BD9-81ED-4DB2-BD59-A6C34878D82A}">
                    <a16:rowId xmlns:a16="http://schemas.microsoft.com/office/drawing/2014/main" val="3696983061"/>
                  </a:ext>
                </a:extLst>
              </a:tr>
            </a:tbl>
          </a:graphicData>
        </a:graphic>
      </p:graphicFrame>
      <p:graphicFrame>
        <p:nvGraphicFramePr>
          <p:cNvPr id="5" name="7 Marcador de contenido">
            <a:extLst>
              <a:ext uri="{FF2B5EF4-FFF2-40B4-BE49-F238E27FC236}">
                <a16:creationId xmlns:a16="http://schemas.microsoft.com/office/drawing/2014/main" id="{D1729323-C43E-C051-D860-6438F1362645}"/>
              </a:ext>
            </a:extLst>
          </p:cNvPr>
          <p:cNvGraphicFramePr>
            <a:graphicFrameLocks/>
          </p:cNvGraphicFramePr>
          <p:nvPr>
            <p:extLst>
              <p:ext uri="{D42A27DB-BD31-4B8C-83A1-F6EECF244321}">
                <p14:modId xmlns:p14="http://schemas.microsoft.com/office/powerpoint/2010/main" val="813689914"/>
              </p:ext>
            </p:extLst>
          </p:nvPr>
        </p:nvGraphicFramePr>
        <p:xfrm>
          <a:off x="3563312" y="1739608"/>
          <a:ext cx="1503988" cy="4204525"/>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6" name="7 Marcador de contenido">
            <a:extLst>
              <a:ext uri="{FF2B5EF4-FFF2-40B4-BE49-F238E27FC236}">
                <a16:creationId xmlns:a16="http://schemas.microsoft.com/office/drawing/2014/main" id="{8FDBCD1B-9E3D-E802-8E98-DDA3362256BF}"/>
              </a:ext>
            </a:extLst>
          </p:cNvPr>
          <p:cNvGraphicFramePr>
            <a:graphicFrameLocks/>
          </p:cNvGraphicFramePr>
          <p:nvPr>
            <p:extLst>
              <p:ext uri="{D42A27DB-BD31-4B8C-83A1-F6EECF244321}">
                <p14:modId xmlns:p14="http://schemas.microsoft.com/office/powerpoint/2010/main" val="734360477"/>
              </p:ext>
            </p:extLst>
          </p:nvPr>
        </p:nvGraphicFramePr>
        <p:xfrm>
          <a:off x="5063274" y="1739609"/>
          <a:ext cx="1503988" cy="4097664"/>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7" name="7 Marcador de contenido">
            <a:extLst>
              <a:ext uri="{FF2B5EF4-FFF2-40B4-BE49-F238E27FC236}">
                <a16:creationId xmlns:a16="http://schemas.microsoft.com/office/drawing/2014/main" id="{C85B1629-252A-82AF-80BD-545818E8DFD3}"/>
              </a:ext>
            </a:extLst>
          </p:cNvPr>
          <p:cNvGraphicFramePr>
            <a:graphicFrameLocks/>
          </p:cNvGraphicFramePr>
          <p:nvPr>
            <p:extLst>
              <p:ext uri="{D42A27DB-BD31-4B8C-83A1-F6EECF244321}">
                <p14:modId xmlns:p14="http://schemas.microsoft.com/office/powerpoint/2010/main" val="364816806"/>
              </p:ext>
            </p:extLst>
          </p:nvPr>
        </p:nvGraphicFramePr>
        <p:xfrm>
          <a:off x="6567262" y="1752150"/>
          <a:ext cx="1503988" cy="4085123"/>
        </p:xfrm>
        <a:graphic>
          <a:graphicData uri="http://schemas.openxmlformats.org/drawingml/2006/chart">
            <c:chart xmlns:c="http://schemas.openxmlformats.org/drawingml/2006/chart" xmlns:r="http://schemas.openxmlformats.org/officeDocument/2006/relationships" r:id="rId4"/>
          </a:graphicData>
        </a:graphic>
      </p:graphicFrame>
      <p:sp>
        <p:nvSpPr>
          <p:cNvPr id="9" name="CuadroTexto 8">
            <a:extLst>
              <a:ext uri="{FF2B5EF4-FFF2-40B4-BE49-F238E27FC236}">
                <a16:creationId xmlns:a16="http://schemas.microsoft.com/office/drawing/2014/main" id="{8EFC758F-49E2-7E04-615B-CCE4A7F3C438}"/>
              </a:ext>
            </a:extLst>
          </p:cNvPr>
          <p:cNvSpPr txBox="1"/>
          <p:nvPr/>
        </p:nvSpPr>
        <p:spPr>
          <a:xfrm>
            <a:off x="19017" y="6577799"/>
            <a:ext cx="8604899" cy="253916"/>
          </a:xfrm>
          <a:prstGeom prst="rect">
            <a:avLst/>
          </a:prstGeom>
          <a:noFill/>
        </p:spPr>
        <p:txBody>
          <a:bodyPr wrap="square" rtlCol="0" anchor="ctr">
            <a:spAutoFit/>
          </a:bodyPr>
          <a:lstStyle/>
          <a:p>
            <a:r>
              <a:rPr lang="es-MX" sz="1050" b="1" dirty="0">
                <a:solidFill>
                  <a:schemeClr val="tx1">
                    <a:lumMod val="65000"/>
                    <a:lumOff val="35000"/>
                  </a:schemeClr>
                </a:solidFill>
              </a:rPr>
              <a:t>PARAMETRIA; ENCUESTA CDMX / Del 24 de febrero al 14 de agosto de 2024.</a:t>
            </a:r>
          </a:p>
        </p:txBody>
      </p:sp>
    </p:spTree>
    <p:extLst>
      <p:ext uri="{BB962C8B-B14F-4D97-AF65-F5344CB8AC3E}">
        <p14:creationId xmlns:p14="http://schemas.microsoft.com/office/powerpoint/2010/main" val="332563597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a16="http://schemas.microsoft.com/office/drawing/2014/main" id="{C5F9901A-9EC0-923A-57CE-EDCB8CFE2216}"/>
              </a:ext>
            </a:extLst>
          </p:cNvPr>
          <p:cNvSpPr>
            <a:spLocks noGrp="1"/>
          </p:cNvSpPr>
          <p:nvPr>
            <p:ph type="body" sz="quarter" idx="13"/>
          </p:nvPr>
        </p:nvSpPr>
        <p:spPr/>
        <p:txBody>
          <a:bodyPr/>
          <a:lstStyle/>
          <a:p>
            <a:r>
              <a:rPr lang="es-MX" dirty="0"/>
              <a:t>CARACTERÍSTICAS DEL HOGAR</a:t>
            </a:r>
          </a:p>
        </p:txBody>
      </p:sp>
      <p:sp>
        <p:nvSpPr>
          <p:cNvPr id="3" name="Marcador de número de diapositiva 2">
            <a:extLst>
              <a:ext uri="{FF2B5EF4-FFF2-40B4-BE49-F238E27FC236}">
                <a16:creationId xmlns:a16="http://schemas.microsoft.com/office/drawing/2014/main" id="{BAC63D65-F4A5-E9E4-3FF9-F7867D5C7C45}"/>
              </a:ext>
            </a:extLst>
          </p:cNvPr>
          <p:cNvSpPr>
            <a:spLocks noGrp="1"/>
          </p:cNvSpPr>
          <p:nvPr>
            <p:ph type="sldNum" sz="quarter" idx="12"/>
          </p:nvPr>
        </p:nvSpPr>
        <p:spPr/>
        <p:txBody>
          <a:bodyPr/>
          <a:lstStyle/>
          <a:p>
            <a:fld id="{B056FCF3-97EB-4DA5-BF7E-93EC395BEC37}" type="slidenum">
              <a:rPr lang="es-MX" smtClean="0"/>
              <a:pPr/>
              <a:t>33</a:t>
            </a:fld>
            <a:endParaRPr lang="es-MX" dirty="0"/>
          </a:p>
        </p:txBody>
      </p:sp>
      <p:graphicFrame>
        <p:nvGraphicFramePr>
          <p:cNvPr id="2" name="Tabla 1">
            <a:extLst>
              <a:ext uri="{FF2B5EF4-FFF2-40B4-BE49-F238E27FC236}">
                <a16:creationId xmlns:a16="http://schemas.microsoft.com/office/drawing/2014/main" id="{7BB36A02-072C-17F7-C150-B481955CF4B5}"/>
              </a:ext>
            </a:extLst>
          </p:cNvPr>
          <p:cNvGraphicFramePr>
            <a:graphicFrameLocks noGrp="1"/>
          </p:cNvGraphicFramePr>
          <p:nvPr>
            <p:extLst>
              <p:ext uri="{D42A27DB-BD31-4B8C-83A1-F6EECF244321}">
                <p14:modId xmlns:p14="http://schemas.microsoft.com/office/powerpoint/2010/main" val="2553161851"/>
              </p:ext>
            </p:extLst>
          </p:nvPr>
        </p:nvGraphicFramePr>
        <p:xfrm>
          <a:off x="1170000" y="1145217"/>
          <a:ext cx="7344000" cy="4140000"/>
        </p:xfrm>
        <a:graphic>
          <a:graphicData uri="http://schemas.openxmlformats.org/drawingml/2006/table">
            <a:tbl>
              <a:tblPr firstRow="1" bandRow="1">
                <a:tableStyleId>{8799B23B-EC83-4686-B30A-512413B5E67A}</a:tableStyleId>
              </a:tblPr>
              <a:tblGrid>
                <a:gridCol w="2700000">
                  <a:extLst>
                    <a:ext uri="{9D8B030D-6E8A-4147-A177-3AD203B41FA5}">
                      <a16:colId xmlns:a16="http://schemas.microsoft.com/office/drawing/2014/main" val="2113801669"/>
                    </a:ext>
                  </a:extLst>
                </a:gridCol>
                <a:gridCol w="1548000">
                  <a:extLst>
                    <a:ext uri="{9D8B030D-6E8A-4147-A177-3AD203B41FA5}">
                      <a16:colId xmlns:a16="http://schemas.microsoft.com/office/drawing/2014/main" val="536585159"/>
                    </a:ext>
                  </a:extLst>
                </a:gridCol>
                <a:gridCol w="1548000">
                  <a:extLst>
                    <a:ext uri="{9D8B030D-6E8A-4147-A177-3AD203B41FA5}">
                      <a16:colId xmlns:a16="http://schemas.microsoft.com/office/drawing/2014/main" val="3227567264"/>
                    </a:ext>
                  </a:extLst>
                </a:gridCol>
                <a:gridCol w="1548000">
                  <a:extLst>
                    <a:ext uri="{9D8B030D-6E8A-4147-A177-3AD203B41FA5}">
                      <a16:colId xmlns:a16="http://schemas.microsoft.com/office/drawing/2014/main" val="1280253535"/>
                    </a:ext>
                  </a:extLst>
                </a:gridCol>
              </a:tblGrid>
              <a:tr h="1008000">
                <a:tc>
                  <a:txBody>
                    <a:bodyPr/>
                    <a:lstStyle/>
                    <a:p>
                      <a:pPr algn="ctr"/>
                      <a:r>
                        <a:rPr lang="es-MX" sz="1600" kern="1200" dirty="0">
                          <a:solidFill>
                            <a:schemeClr val="tx1">
                              <a:lumMod val="85000"/>
                              <a:lumOff val="15000"/>
                            </a:schemeClr>
                          </a:solidFill>
                          <a:latin typeface="+mn-lt"/>
                          <a:ea typeface="+mj-ea"/>
                          <a:cs typeface="+mj-cs"/>
                        </a:rPr>
                        <a:t>¿Las parejas tienen un cuarto sólo para ellas? </a:t>
                      </a:r>
                    </a:p>
                    <a:p>
                      <a:pPr algn="ctr"/>
                      <a:r>
                        <a:rPr lang="es-MX" sz="900" kern="1200" dirty="0">
                          <a:solidFill>
                            <a:schemeClr val="bg2">
                              <a:lumMod val="25000"/>
                            </a:schemeClr>
                          </a:solidFill>
                          <a:latin typeface="+mn-lt"/>
                          <a:ea typeface="+mj-ea"/>
                          <a:cs typeface="+mj-cs"/>
                        </a:rPr>
                        <a:t>(sólo quienes tiene 1 o más parejas </a:t>
                      </a:r>
                    </a:p>
                    <a:p>
                      <a:pPr algn="ctr"/>
                      <a:r>
                        <a:rPr lang="es-MX" sz="900" kern="1200" dirty="0">
                          <a:solidFill>
                            <a:schemeClr val="bg2">
                              <a:lumMod val="25000"/>
                            </a:schemeClr>
                          </a:solidFill>
                          <a:latin typeface="+mn-lt"/>
                          <a:ea typeface="+mj-ea"/>
                          <a:cs typeface="+mj-cs"/>
                        </a:rPr>
                        <a:t>viviendo en el hogar)</a:t>
                      </a:r>
                    </a:p>
                  </a:txBody>
                  <a:tcPr anchor="ctr">
                    <a:noFill/>
                  </a:tcPr>
                </a:tc>
                <a:tc>
                  <a:txBody>
                    <a:bodyPr/>
                    <a:lstStyle/>
                    <a:p>
                      <a:pPr algn="ctr"/>
                      <a:r>
                        <a:rPr lang="es-ES" sz="1800" b="1" dirty="0">
                          <a:solidFill>
                            <a:schemeClr val="bg1"/>
                          </a:solidFill>
                          <a:effectLst/>
                          <a:latin typeface="Calibri" panose="020F0502020204030204" pitchFamily="34" charset="0"/>
                          <a:ea typeface="Calibri" panose="020F0502020204030204" pitchFamily="34" charset="0"/>
                        </a:rPr>
                        <a:t>EBH </a:t>
                      </a:r>
                    </a:p>
                    <a:p>
                      <a:pPr algn="ctr"/>
                      <a:r>
                        <a:rPr lang="es-ES" sz="1800" b="1" dirty="0">
                          <a:solidFill>
                            <a:schemeClr val="bg1"/>
                          </a:solidFill>
                          <a:effectLst/>
                          <a:latin typeface="Calibri" panose="020F0502020204030204" pitchFamily="34" charset="0"/>
                          <a:ea typeface="Calibri" panose="020F0502020204030204" pitchFamily="34" charset="0"/>
                        </a:rPr>
                        <a:t>2024</a:t>
                      </a:r>
                      <a:endParaRPr lang="es-MX" sz="1800" dirty="0">
                        <a:solidFill>
                          <a:schemeClr val="bg1"/>
                        </a:solidFill>
                        <a:effectLst/>
                        <a:latin typeface="Calibri" panose="020F0502020204030204" pitchFamily="34" charset="0"/>
                        <a:ea typeface="Calibri" panose="020F0502020204030204" pitchFamily="34" charset="0"/>
                      </a:endParaRPr>
                    </a:p>
                  </a:txBody>
                  <a:tcPr marL="68580" marR="68580" marT="0" marB="0" anchor="ctr">
                    <a:solidFill>
                      <a:schemeClr val="bg2">
                        <a:lumMod val="10000"/>
                      </a:schemeClr>
                    </a:solidFill>
                  </a:tcPr>
                </a:tc>
                <a:tc>
                  <a:txBody>
                    <a:bodyPr/>
                    <a:lstStyle/>
                    <a:p>
                      <a:pPr algn="ctr"/>
                      <a:r>
                        <a:rPr lang="es-MX" sz="1800" dirty="0">
                          <a:solidFill>
                            <a:schemeClr val="bg1"/>
                          </a:solidFill>
                          <a:effectLst/>
                          <a:latin typeface="Calibri" panose="020F0502020204030204" pitchFamily="34" charset="0"/>
                          <a:ea typeface="Calibri" panose="020F0502020204030204" pitchFamily="34" charset="0"/>
                        </a:rPr>
                        <a:t>ENCUBOS 2019</a:t>
                      </a:r>
                    </a:p>
                  </a:txBody>
                  <a:tcPr marL="68580" marR="68580" marT="0" marB="0" anchor="ctr">
                    <a:solidFill>
                      <a:schemeClr val="bg2">
                        <a:lumMod val="10000"/>
                      </a:schemeClr>
                    </a:solidFill>
                  </a:tcPr>
                </a:tc>
                <a:tc>
                  <a:txBody>
                    <a:bodyPr/>
                    <a:lstStyle/>
                    <a:p>
                      <a:pPr algn="ctr"/>
                      <a:r>
                        <a:rPr lang="es-ES" sz="1800" b="1" kern="1200" dirty="0">
                          <a:solidFill>
                            <a:schemeClr val="bg1"/>
                          </a:solidFill>
                          <a:effectLst/>
                          <a:latin typeface="+mn-lt"/>
                          <a:ea typeface="+mn-ea"/>
                          <a:cs typeface="+mn-cs"/>
                        </a:rPr>
                        <a:t>ENCASB</a:t>
                      </a:r>
                    </a:p>
                    <a:p>
                      <a:pPr algn="ctr"/>
                      <a:r>
                        <a:rPr lang="es-ES" sz="1800" b="1" kern="1200" dirty="0">
                          <a:solidFill>
                            <a:schemeClr val="bg1"/>
                          </a:solidFill>
                          <a:effectLst/>
                          <a:latin typeface="+mn-lt"/>
                          <a:ea typeface="+mn-ea"/>
                          <a:cs typeface="+mn-cs"/>
                        </a:rPr>
                        <a:t> 2011*</a:t>
                      </a:r>
                      <a:endParaRPr lang="es-MX" sz="1800" dirty="0">
                        <a:solidFill>
                          <a:schemeClr val="bg1"/>
                        </a:solidFill>
                        <a:effectLst/>
                        <a:latin typeface="Calibri" panose="020F0502020204030204" pitchFamily="34" charset="0"/>
                        <a:ea typeface="Calibri" panose="020F0502020204030204" pitchFamily="34" charset="0"/>
                      </a:endParaRPr>
                    </a:p>
                  </a:txBody>
                  <a:tcPr marL="68580" marR="68580" marT="0" marB="0" anchor="ctr">
                    <a:solidFill>
                      <a:schemeClr val="bg2">
                        <a:lumMod val="10000"/>
                      </a:schemeClr>
                    </a:solidFill>
                  </a:tcPr>
                </a:tc>
                <a:extLst>
                  <a:ext uri="{0D108BD9-81ED-4DB2-BD59-A6C34878D82A}">
                    <a16:rowId xmlns:a16="http://schemas.microsoft.com/office/drawing/2014/main" val="2464424806"/>
                  </a:ext>
                </a:extLst>
              </a:tr>
              <a:tr h="1044000">
                <a:tc>
                  <a:txBody>
                    <a:bodyPr/>
                    <a:lstStyle/>
                    <a:p>
                      <a:pPr algn="ctr" fontAlgn="b"/>
                      <a:r>
                        <a:rPr lang="es-MX" sz="1600" b="1" kern="1200"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Sí, todas</a:t>
                      </a:r>
                    </a:p>
                  </a:txBody>
                  <a:tcPr marL="9525" marR="9525" marT="9525" marB="0" anchor="ctr">
                    <a:solidFill>
                      <a:schemeClr val="bg2">
                        <a:lumMod val="10000"/>
                      </a:schemeClr>
                    </a:solidFill>
                  </a:tcPr>
                </a:tc>
                <a:tc>
                  <a:txBody>
                    <a:bodyPr/>
                    <a:lstStyle/>
                    <a:p>
                      <a:endParaRPr lang="es-MX" dirty="0"/>
                    </a:p>
                  </a:txBody>
                  <a:tcPr/>
                </a:tc>
                <a:tc>
                  <a:txBody>
                    <a:bodyPr/>
                    <a:lstStyle/>
                    <a:p>
                      <a:endParaRPr lang="es-MX" dirty="0"/>
                    </a:p>
                  </a:txBody>
                  <a:tcPr/>
                </a:tc>
                <a:tc>
                  <a:txBody>
                    <a:bodyPr/>
                    <a:lstStyle/>
                    <a:p>
                      <a:endParaRPr lang="es-MX" dirty="0"/>
                    </a:p>
                  </a:txBody>
                  <a:tcPr/>
                </a:tc>
                <a:extLst>
                  <a:ext uri="{0D108BD9-81ED-4DB2-BD59-A6C34878D82A}">
                    <a16:rowId xmlns:a16="http://schemas.microsoft.com/office/drawing/2014/main" val="1810970986"/>
                  </a:ext>
                </a:extLst>
              </a:tr>
              <a:tr h="1044000">
                <a:tc>
                  <a:txBody>
                    <a:bodyPr/>
                    <a:lstStyle/>
                    <a:p>
                      <a:pPr algn="ctr" fontAlgn="b"/>
                      <a:r>
                        <a:rPr lang="es-MX" sz="1600" b="1" kern="1200"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No, ninguna</a:t>
                      </a:r>
                    </a:p>
                  </a:txBody>
                  <a:tcPr marL="9525" marR="9525" marT="9525" marB="0" anchor="ctr">
                    <a:solidFill>
                      <a:schemeClr val="bg2">
                        <a:lumMod val="10000"/>
                      </a:schemeClr>
                    </a:solidFill>
                  </a:tcPr>
                </a:tc>
                <a:tc>
                  <a:txBody>
                    <a:bodyPr/>
                    <a:lstStyle/>
                    <a:p>
                      <a:endParaRPr lang="es-MX" dirty="0"/>
                    </a:p>
                  </a:txBody>
                  <a:tcPr/>
                </a:tc>
                <a:tc>
                  <a:txBody>
                    <a:bodyPr/>
                    <a:lstStyle/>
                    <a:p>
                      <a:endParaRPr lang="es-MX" dirty="0"/>
                    </a:p>
                  </a:txBody>
                  <a:tcPr/>
                </a:tc>
                <a:tc>
                  <a:txBody>
                    <a:bodyPr/>
                    <a:lstStyle/>
                    <a:p>
                      <a:endParaRPr lang="es-MX" dirty="0"/>
                    </a:p>
                  </a:txBody>
                  <a:tcPr/>
                </a:tc>
                <a:extLst>
                  <a:ext uri="{0D108BD9-81ED-4DB2-BD59-A6C34878D82A}">
                    <a16:rowId xmlns:a16="http://schemas.microsoft.com/office/drawing/2014/main" val="2497487136"/>
                  </a:ext>
                </a:extLst>
              </a:tr>
              <a:tr h="1044000">
                <a:tc>
                  <a:txBody>
                    <a:bodyPr/>
                    <a:lstStyle/>
                    <a:p>
                      <a:pPr algn="ctr" fontAlgn="b"/>
                      <a:r>
                        <a:rPr lang="es-MX" sz="1600" b="1" kern="1200"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 Sí, algunas</a:t>
                      </a:r>
                    </a:p>
                  </a:txBody>
                  <a:tcPr marL="9525" marR="9525" marT="9525" marB="0" anchor="ctr">
                    <a:solidFill>
                      <a:schemeClr val="bg2">
                        <a:lumMod val="10000"/>
                      </a:schemeClr>
                    </a:solidFill>
                  </a:tcPr>
                </a:tc>
                <a:tc>
                  <a:txBody>
                    <a:bodyPr/>
                    <a:lstStyle/>
                    <a:p>
                      <a:endParaRPr lang="es-MX" dirty="0"/>
                    </a:p>
                  </a:txBody>
                  <a:tcPr/>
                </a:tc>
                <a:tc>
                  <a:txBody>
                    <a:bodyPr/>
                    <a:lstStyle/>
                    <a:p>
                      <a:endParaRPr lang="es-MX" dirty="0"/>
                    </a:p>
                  </a:txBody>
                  <a:tcPr/>
                </a:tc>
                <a:tc>
                  <a:txBody>
                    <a:bodyPr/>
                    <a:lstStyle/>
                    <a:p>
                      <a:endParaRPr lang="es-MX" dirty="0"/>
                    </a:p>
                  </a:txBody>
                  <a:tcPr/>
                </a:tc>
                <a:extLst>
                  <a:ext uri="{0D108BD9-81ED-4DB2-BD59-A6C34878D82A}">
                    <a16:rowId xmlns:a16="http://schemas.microsoft.com/office/drawing/2014/main" val="2662115267"/>
                  </a:ext>
                </a:extLst>
              </a:tr>
            </a:tbl>
          </a:graphicData>
        </a:graphic>
      </p:graphicFrame>
      <p:graphicFrame>
        <p:nvGraphicFramePr>
          <p:cNvPr id="5" name="7 Marcador de contenido">
            <a:extLst>
              <a:ext uri="{FF2B5EF4-FFF2-40B4-BE49-F238E27FC236}">
                <a16:creationId xmlns:a16="http://schemas.microsoft.com/office/drawing/2014/main" id="{D1729323-C43E-C051-D860-6438F1362645}"/>
              </a:ext>
            </a:extLst>
          </p:cNvPr>
          <p:cNvGraphicFramePr>
            <a:graphicFrameLocks/>
          </p:cNvGraphicFramePr>
          <p:nvPr>
            <p:extLst>
              <p:ext uri="{D42A27DB-BD31-4B8C-83A1-F6EECF244321}">
                <p14:modId xmlns:p14="http://schemas.microsoft.com/office/powerpoint/2010/main" val="3934377468"/>
              </p:ext>
            </p:extLst>
          </p:nvPr>
        </p:nvGraphicFramePr>
        <p:xfrm>
          <a:off x="3784093" y="2148026"/>
          <a:ext cx="1663395" cy="3257214"/>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8" name="7 Marcador de contenido">
            <a:extLst>
              <a:ext uri="{FF2B5EF4-FFF2-40B4-BE49-F238E27FC236}">
                <a16:creationId xmlns:a16="http://schemas.microsoft.com/office/drawing/2014/main" id="{362DBDF6-281D-A671-4AD1-3C1D8C014A62}"/>
              </a:ext>
            </a:extLst>
          </p:cNvPr>
          <p:cNvGraphicFramePr>
            <a:graphicFrameLocks/>
          </p:cNvGraphicFramePr>
          <p:nvPr>
            <p:extLst>
              <p:ext uri="{D42A27DB-BD31-4B8C-83A1-F6EECF244321}">
                <p14:modId xmlns:p14="http://schemas.microsoft.com/office/powerpoint/2010/main" val="3471699326"/>
              </p:ext>
            </p:extLst>
          </p:nvPr>
        </p:nvGraphicFramePr>
        <p:xfrm>
          <a:off x="5340451" y="2148026"/>
          <a:ext cx="1584174" cy="3257214"/>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9" name="7 Marcador de contenido">
            <a:extLst>
              <a:ext uri="{FF2B5EF4-FFF2-40B4-BE49-F238E27FC236}">
                <a16:creationId xmlns:a16="http://schemas.microsoft.com/office/drawing/2014/main" id="{EAE491F2-064C-92E9-AFC8-E47C9A124BC0}"/>
              </a:ext>
            </a:extLst>
          </p:cNvPr>
          <p:cNvGraphicFramePr>
            <a:graphicFrameLocks/>
          </p:cNvGraphicFramePr>
          <p:nvPr>
            <p:extLst>
              <p:ext uri="{D42A27DB-BD31-4B8C-83A1-F6EECF244321}">
                <p14:modId xmlns:p14="http://schemas.microsoft.com/office/powerpoint/2010/main" val="3833870614"/>
              </p:ext>
            </p:extLst>
          </p:nvPr>
        </p:nvGraphicFramePr>
        <p:xfrm>
          <a:off x="6890744" y="2148027"/>
          <a:ext cx="1584175" cy="3257213"/>
        </p:xfrm>
        <a:graphic>
          <a:graphicData uri="http://schemas.openxmlformats.org/drawingml/2006/chart">
            <c:chart xmlns:c="http://schemas.openxmlformats.org/drawingml/2006/chart" xmlns:r="http://schemas.openxmlformats.org/officeDocument/2006/relationships" r:id="rId4"/>
          </a:graphicData>
        </a:graphic>
      </p:graphicFrame>
      <p:sp>
        <p:nvSpPr>
          <p:cNvPr id="6" name="CuadroTexto 5">
            <a:extLst>
              <a:ext uri="{FF2B5EF4-FFF2-40B4-BE49-F238E27FC236}">
                <a16:creationId xmlns:a16="http://schemas.microsoft.com/office/drawing/2014/main" id="{2BB09FF8-54AB-E82A-4DB4-3EF137CB6609}"/>
              </a:ext>
            </a:extLst>
          </p:cNvPr>
          <p:cNvSpPr txBox="1"/>
          <p:nvPr/>
        </p:nvSpPr>
        <p:spPr>
          <a:xfrm>
            <a:off x="19017" y="6577799"/>
            <a:ext cx="8604899" cy="253916"/>
          </a:xfrm>
          <a:prstGeom prst="rect">
            <a:avLst/>
          </a:prstGeom>
          <a:noFill/>
        </p:spPr>
        <p:txBody>
          <a:bodyPr wrap="square" rtlCol="0" anchor="ctr">
            <a:spAutoFit/>
          </a:bodyPr>
          <a:lstStyle/>
          <a:p>
            <a:r>
              <a:rPr lang="es-MX" sz="1050" b="1" dirty="0">
                <a:solidFill>
                  <a:schemeClr val="tx1">
                    <a:lumMod val="65000"/>
                    <a:lumOff val="35000"/>
                  </a:schemeClr>
                </a:solidFill>
              </a:rPr>
              <a:t>PARAMETRIA; ENCUESTA CDMX / Del 24 de febrero al 14 de agosto de 2024.</a:t>
            </a:r>
          </a:p>
        </p:txBody>
      </p:sp>
      <p:sp>
        <p:nvSpPr>
          <p:cNvPr id="7" name="Rectángulo 6"/>
          <p:cNvSpPr/>
          <p:nvPr/>
        </p:nvSpPr>
        <p:spPr>
          <a:xfrm>
            <a:off x="1055076" y="5608342"/>
            <a:ext cx="6770077" cy="246221"/>
          </a:xfrm>
          <a:prstGeom prst="rect">
            <a:avLst/>
          </a:prstGeom>
        </p:spPr>
        <p:txBody>
          <a:bodyPr wrap="square">
            <a:spAutoFit/>
          </a:bodyPr>
          <a:lstStyle/>
          <a:p>
            <a:pPr algn="just"/>
            <a:r>
              <a:rPr lang="es-ES" sz="1000" dirty="0">
                <a:solidFill>
                  <a:schemeClr val="tx1">
                    <a:lumMod val="65000"/>
                    <a:lumOff val="35000"/>
                  </a:schemeClr>
                </a:solidFill>
                <a:latin typeface="Calibri" panose="020F0502020204030204" pitchFamily="34" charset="0"/>
                <a:ea typeface="Calibri" panose="020F0502020204030204" pitchFamily="34" charset="0"/>
              </a:rPr>
              <a:t>* Los datos suman 100% </a:t>
            </a:r>
            <a:r>
              <a:rPr lang="es-MX" sz="1000" dirty="0">
                <a:solidFill>
                  <a:schemeClr val="tx1">
                    <a:lumMod val="65000"/>
                    <a:lumOff val="35000"/>
                  </a:schemeClr>
                </a:solidFill>
                <a:latin typeface="Calibri" panose="020F0502020204030204" pitchFamily="34" charset="0"/>
                <a:ea typeface="Calibri" panose="020F0502020204030204" pitchFamily="34" charset="0"/>
              </a:rPr>
              <a:t>con la respuesta NS/NC </a:t>
            </a:r>
          </a:p>
        </p:txBody>
      </p:sp>
    </p:spTree>
    <p:extLst>
      <p:ext uri="{BB962C8B-B14F-4D97-AF65-F5344CB8AC3E}">
        <p14:creationId xmlns:p14="http://schemas.microsoft.com/office/powerpoint/2010/main" val="254018687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a16="http://schemas.microsoft.com/office/drawing/2014/main" id="{C5F9901A-9EC0-923A-57CE-EDCB8CFE2216}"/>
              </a:ext>
            </a:extLst>
          </p:cNvPr>
          <p:cNvSpPr>
            <a:spLocks noGrp="1"/>
          </p:cNvSpPr>
          <p:nvPr>
            <p:ph type="body" sz="quarter" idx="13"/>
          </p:nvPr>
        </p:nvSpPr>
        <p:spPr/>
        <p:txBody>
          <a:bodyPr/>
          <a:lstStyle/>
          <a:p>
            <a:r>
              <a:rPr lang="es-MX" dirty="0"/>
              <a:t>CARACTERÍSTICAS DEL HOGAR</a:t>
            </a:r>
          </a:p>
        </p:txBody>
      </p:sp>
      <p:sp>
        <p:nvSpPr>
          <p:cNvPr id="3" name="Marcador de número de diapositiva 2">
            <a:extLst>
              <a:ext uri="{FF2B5EF4-FFF2-40B4-BE49-F238E27FC236}">
                <a16:creationId xmlns:a16="http://schemas.microsoft.com/office/drawing/2014/main" id="{BAC63D65-F4A5-E9E4-3FF9-F7867D5C7C45}"/>
              </a:ext>
            </a:extLst>
          </p:cNvPr>
          <p:cNvSpPr>
            <a:spLocks noGrp="1"/>
          </p:cNvSpPr>
          <p:nvPr>
            <p:ph type="sldNum" sz="quarter" idx="12"/>
          </p:nvPr>
        </p:nvSpPr>
        <p:spPr/>
        <p:txBody>
          <a:bodyPr/>
          <a:lstStyle/>
          <a:p>
            <a:fld id="{B056FCF3-97EB-4DA5-BF7E-93EC395BEC37}" type="slidenum">
              <a:rPr lang="es-MX" smtClean="0"/>
              <a:pPr/>
              <a:t>34</a:t>
            </a:fld>
            <a:endParaRPr lang="es-MX" dirty="0"/>
          </a:p>
        </p:txBody>
      </p:sp>
      <p:graphicFrame>
        <p:nvGraphicFramePr>
          <p:cNvPr id="2" name="Tabla 1">
            <a:extLst>
              <a:ext uri="{FF2B5EF4-FFF2-40B4-BE49-F238E27FC236}">
                <a16:creationId xmlns:a16="http://schemas.microsoft.com/office/drawing/2014/main" id="{7BB36A02-072C-17F7-C150-B481955CF4B5}"/>
              </a:ext>
            </a:extLst>
          </p:cNvPr>
          <p:cNvGraphicFramePr>
            <a:graphicFrameLocks noGrp="1"/>
          </p:cNvGraphicFramePr>
          <p:nvPr>
            <p:extLst>
              <p:ext uri="{D42A27DB-BD31-4B8C-83A1-F6EECF244321}">
                <p14:modId xmlns:p14="http://schemas.microsoft.com/office/powerpoint/2010/main" val="3122454519"/>
              </p:ext>
            </p:extLst>
          </p:nvPr>
        </p:nvGraphicFramePr>
        <p:xfrm>
          <a:off x="882000" y="1202367"/>
          <a:ext cx="7596000" cy="3924000"/>
        </p:xfrm>
        <a:graphic>
          <a:graphicData uri="http://schemas.openxmlformats.org/drawingml/2006/table">
            <a:tbl>
              <a:tblPr firstRow="1" bandRow="1">
                <a:tableStyleId>{8799B23B-EC83-4686-B30A-512413B5E67A}</a:tableStyleId>
              </a:tblPr>
              <a:tblGrid>
                <a:gridCol w="3168000">
                  <a:extLst>
                    <a:ext uri="{9D8B030D-6E8A-4147-A177-3AD203B41FA5}">
                      <a16:colId xmlns:a16="http://schemas.microsoft.com/office/drawing/2014/main" val="2113801669"/>
                    </a:ext>
                  </a:extLst>
                </a:gridCol>
                <a:gridCol w="1476000">
                  <a:extLst>
                    <a:ext uri="{9D8B030D-6E8A-4147-A177-3AD203B41FA5}">
                      <a16:colId xmlns:a16="http://schemas.microsoft.com/office/drawing/2014/main" val="536585159"/>
                    </a:ext>
                  </a:extLst>
                </a:gridCol>
                <a:gridCol w="1476000">
                  <a:extLst>
                    <a:ext uri="{9D8B030D-6E8A-4147-A177-3AD203B41FA5}">
                      <a16:colId xmlns:a16="http://schemas.microsoft.com/office/drawing/2014/main" val="3227567264"/>
                    </a:ext>
                  </a:extLst>
                </a:gridCol>
                <a:gridCol w="1476000">
                  <a:extLst>
                    <a:ext uri="{9D8B030D-6E8A-4147-A177-3AD203B41FA5}">
                      <a16:colId xmlns:a16="http://schemas.microsoft.com/office/drawing/2014/main" val="1280253535"/>
                    </a:ext>
                  </a:extLst>
                </a:gridCol>
              </a:tblGrid>
              <a:tr h="1008000">
                <a:tc>
                  <a:txBody>
                    <a:bodyPr/>
                    <a:lstStyle/>
                    <a:p>
                      <a:pPr algn="ctr"/>
                      <a:r>
                        <a:rPr lang="es-MX" sz="1600" kern="1200" dirty="0">
                          <a:solidFill>
                            <a:schemeClr val="tx1">
                              <a:lumMod val="85000"/>
                              <a:lumOff val="15000"/>
                            </a:schemeClr>
                          </a:solidFill>
                          <a:latin typeface="+mn-lt"/>
                          <a:ea typeface="+mj-ea"/>
                          <a:cs typeface="+mj-cs"/>
                        </a:rPr>
                        <a:t>¿Tienen dormitorios separados para niños y niñas mayores de 10 años y menores de 18 años</a:t>
                      </a:r>
                      <a:r>
                        <a:rPr lang="es-MX" sz="1600" kern="1200" dirty="0">
                          <a:solidFill>
                            <a:schemeClr val="bg2">
                              <a:lumMod val="25000"/>
                            </a:schemeClr>
                          </a:solidFill>
                          <a:latin typeface="+mn-lt"/>
                          <a:ea typeface="+mj-ea"/>
                          <a:cs typeface="+mj-cs"/>
                        </a:rPr>
                        <a:t>?  </a:t>
                      </a:r>
                    </a:p>
                  </a:txBody>
                  <a:tcPr anchor="ctr">
                    <a:noFill/>
                  </a:tcPr>
                </a:tc>
                <a:tc>
                  <a:txBody>
                    <a:bodyPr/>
                    <a:lstStyle/>
                    <a:p>
                      <a:pPr algn="ctr"/>
                      <a:r>
                        <a:rPr lang="es-ES" sz="1800" b="1" dirty="0">
                          <a:solidFill>
                            <a:schemeClr val="bg1"/>
                          </a:solidFill>
                          <a:effectLst/>
                          <a:latin typeface="Calibri" panose="020F0502020204030204" pitchFamily="34" charset="0"/>
                          <a:ea typeface="Calibri" panose="020F0502020204030204" pitchFamily="34" charset="0"/>
                        </a:rPr>
                        <a:t>EBH </a:t>
                      </a:r>
                    </a:p>
                    <a:p>
                      <a:pPr algn="ctr"/>
                      <a:r>
                        <a:rPr lang="es-ES" sz="1800" b="1" dirty="0">
                          <a:solidFill>
                            <a:schemeClr val="bg1"/>
                          </a:solidFill>
                          <a:effectLst/>
                          <a:latin typeface="Calibri" panose="020F0502020204030204" pitchFamily="34" charset="0"/>
                          <a:ea typeface="Calibri" panose="020F0502020204030204" pitchFamily="34" charset="0"/>
                        </a:rPr>
                        <a:t>2024</a:t>
                      </a:r>
                      <a:endParaRPr lang="es-MX" sz="1800" dirty="0">
                        <a:solidFill>
                          <a:schemeClr val="bg1"/>
                        </a:solidFill>
                        <a:effectLst/>
                        <a:latin typeface="Calibri" panose="020F0502020204030204" pitchFamily="34" charset="0"/>
                        <a:ea typeface="Calibri" panose="020F0502020204030204" pitchFamily="34" charset="0"/>
                      </a:endParaRPr>
                    </a:p>
                  </a:txBody>
                  <a:tcPr marL="68580" marR="68580" marT="0" marB="0" anchor="ctr">
                    <a:solidFill>
                      <a:schemeClr val="bg2">
                        <a:lumMod val="10000"/>
                      </a:schemeClr>
                    </a:solidFill>
                  </a:tcPr>
                </a:tc>
                <a:tc>
                  <a:txBody>
                    <a:bodyPr/>
                    <a:lstStyle/>
                    <a:p>
                      <a:pPr algn="ctr"/>
                      <a:r>
                        <a:rPr lang="es-MX" sz="1800" dirty="0">
                          <a:solidFill>
                            <a:schemeClr val="bg1"/>
                          </a:solidFill>
                          <a:effectLst/>
                          <a:latin typeface="Calibri" panose="020F0502020204030204" pitchFamily="34" charset="0"/>
                          <a:ea typeface="Calibri" panose="020F0502020204030204" pitchFamily="34" charset="0"/>
                        </a:rPr>
                        <a:t>ENCUBOS 2019*</a:t>
                      </a:r>
                    </a:p>
                  </a:txBody>
                  <a:tcPr marL="68580" marR="68580" marT="0" marB="0" anchor="ctr">
                    <a:solidFill>
                      <a:schemeClr val="bg2">
                        <a:lumMod val="10000"/>
                      </a:schemeClr>
                    </a:solidFill>
                  </a:tcPr>
                </a:tc>
                <a:tc>
                  <a:txBody>
                    <a:bodyPr/>
                    <a:lstStyle/>
                    <a:p>
                      <a:pPr algn="ctr"/>
                      <a:r>
                        <a:rPr lang="es-ES" sz="1800" b="1" kern="1200" dirty="0">
                          <a:solidFill>
                            <a:schemeClr val="bg1"/>
                          </a:solidFill>
                          <a:effectLst/>
                          <a:latin typeface="+mn-lt"/>
                          <a:ea typeface="+mn-ea"/>
                          <a:cs typeface="+mn-cs"/>
                        </a:rPr>
                        <a:t>ENCASB 2011**</a:t>
                      </a:r>
                      <a:endParaRPr lang="es-MX" sz="1800" dirty="0">
                        <a:solidFill>
                          <a:schemeClr val="bg1"/>
                        </a:solidFill>
                        <a:effectLst/>
                        <a:latin typeface="Calibri" panose="020F0502020204030204" pitchFamily="34" charset="0"/>
                        <a:ea typeface="Calibri" panose="020F0502020204030204" pitchFamily="34" charset="0"/>
                      </a:endParaRPr>
                    </a:p>
                  </a:txBody>
                  <a:tcPr marL="68580" marR="68580" marT="0" marB="0" anchor="ctr">
                    <a:solidFill>
                      <a:schemeClr val="bg2">
                        <a:lumMod val="10000"/>
                      </a:schemeClr>
                    </a:solidFill>
                  </a:tcPr>
                </a:tc>
                <a:extLst>
                  <a:ext uri="{0D108BD9-81ED-4DB2-BD59-A6C34878D82A}">
                    <a16:rowId xmlns:a16="http://schemas.microsoft.com/office/drawing/2014/main" val="2464424806"/>
                  </a:ext>
                </a:extLst>
              </a:tr>
              <a:tr h="972000">
                <a:tc>
                  <a:txBody>
                    <a:bodyPr/>
                    <a:lstStyle/>
                    <a:p>
                      <a:pPr algn="ctr" fontAlgn="b"/>
                      <a:r>
                        <a:rPr lang="es-MX" sz="1600" b="1" kern="1200"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Sí</a:t>
                      </a:r>
                    </a:p>
                  </a:txBody>
                  <a:tcPr marL="9525" marR="9525" marT="9525" marB="0" anchor="ctr">
                    <a:solidFill>
                      <a:schemeClr val="bg2">
                        <a:lumMod val="10000"/>
                      </a:schemeClr>
                    </a:solidFill>
                  </a:tcPr>
                </a:tc>
                <a:tc>
                  <a:txBody>
                    <a:bodyPr/>
                    <a:lstStyle/>
                    <a:p>
                      <a:endParaRPr lang="es-MX" dirty="0"/>
                    </a:p>
                  </a:txBody>
                  <a:tcPr/>
                </a:tc>
                <a:tc>
                  <a:txBody>
                    <a:bodyPr/>
                    <a:lstStyle/>
                    <a:p>
                      <a:endParaRPr lang="es-MX" dirty="0"/>
                    </a:p>
                  </a:txBody>
                  <a:tcPr/>
                </a:tc>
                <a:tc>
                  <a:txBody>
                    <a:bodyPr/>
                    <a:lstStyle/>
                    <a:p>
                      <a:endParaRPr lang="es-MX" dirty="0"/>
                    </a:p>
                  </a:txBody>
                  <a:tcPr/>
                </a:tc>
                <a:extLst>
                  <a:ext uri="{0D108BD9-81ED-4DB2-BD59-A6C34878D82A}">
                    <a16:rowId xmlns:a16="http://schemas.microsoft.com/office/drawing/2014/main" val="1810970986"/>
                  </a:ext>
                </a:extLst>
              </a:tr>
              <a:tr h="972000">
                <a:tc>
                  <a:txBody>
                    <a:bodyPr/>
                    <a:lstStyle/>
                    <a:p>
                      <a:pPr algn="ctr" fontAlgn="b"/>
                      <a:r>
                        <a:rPr lang="es-MX" sz="1600" b="1" kern="1200"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No</a:t>
                      </a:r>
                    </a:p>
                  </a:txBody>
                  <a:tcPr marL="9525" marR="9525" marT="9525" marB="0" anchor="ctr">
                    <a:solidFill>
                      <a:schemeClr val="bg2">
                        <a:lumMod val="10000"/>
                      </a:schemeClr>
                    </a:solidFill>
                  </a:tcPr>
                </a:tc>
                <a:tc>
                  <a:txBody>
                    <a:bodyPr/>
                    <a:lstStyle/>
                    <a:p>
                      <a:endParaRPr lang="es-MX" dirty="0"/>
                    </a:p>
                  </a:txBody>
                  <a:tcPr/>
                </a:tc>
                <a:tc>
                  <a:txBody>
                    <a:bodyPr/>
                    <a:lstStyle/>
                    <a:p>
                      <a:endParaRPr lang="es-MX" dirty="0"/>
                    </a:p>
                  </a:txBody>
                  <a:tcPr/>
                </a:tc>
                <a:tc>
                  <a:txBody>
                    <a:bodyPr/>
                    <a:lstStyle/>
                    <a:p>
                      <a:endParaRPr lang="es-MX" dirty="0"/>
                    </a:p>
                  </a:txBody>
                  <a:tcPr/>
                </a:tc>
                <a:extLst>
                  <a:ext uri="{0D108BD9-81ED-4DB2-BD59-A6C34878D82A}">
                    <a16:rowId xmlns:a16="http://schemas.microsoft.com/office/drawing/2014/main" val="2497487136"/>
                  </a:ext>
                </a:extLst>
              </a:tr>
              <a:tr h="972000">
                <a:tc>
                  <a:txBody>
                    <a:bodyPr/>
                    <a:lstStyle/>
                    <a:p>
                      <a:pPr algn="ctr" fontAlgn="b"/>
                      <a:r>
                        <a:rPr lang="es-MX" sz="1600" b="1" kern="1200"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No hay niños o niñas mayores de </a:t>
                      </a:r>
                    </a:p>
                    <a:p>
                      <a:pPr algn="ctr" fontAlgn="b"/>
                      <a:r>
                        <a:rPr lang="es-MX" sz="1600" b="1" kern="1200"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10 años y menores de 18 años</a:t>
                      </a:r>
                    </a:p>
                  </a:txBody>
                  <a:tcPr marL="9525" marR="9525" marT="9525" marB="0" anchor="ctr">
                    <a:solidFill>
                      <a:schemeClr val="bg2">
                        <a:lumMod val="10000"/>
                      </a:schemeClr>
                    </a:solidFill>
                  </a:tcPr>
                </a:tc>
                <a:tc>
                  <a:txBody>
                    <a:bodyPr/>
                    <a:lstStyle/>
                    <a:p>
                      <a:endParaRPr lang="es-MX" dirty="0"/>
                    </a:p>
                  </a:txBody>
                  <a:tcPr/>
                </a:tc>
                <a:tc>
                  <a:txBody>
                    <a:bodyPr/>
                    <a:lstStyle/>
                    <a:p>
                      <a:endParaRPr lang="es-MX" dirty="0"/>
                    </a:p>
                  </a:txBody>
                  <a:tcPr>
                    <a:noFill/>
                  </a:tcPr>
                </a:tc>
                <a:tc>
                  <a:txBody>
                    <a:bodyPr/>
                    <a:lstStyle/>
                    <a:p>
                      <a:endParaRPr lang="es-MX" dirty="0"/>
                    </a:p>
                  </a:txBody>
                  <a:tcPr/>
                </a:tc>
                <a:extLst>
                  <a:ext uri="{0D108BD9-81ED-4DB2-BD59-A6C34878D82A}">
                    <a16:rowId xmlns:a16="http://schemas.microsoft.com/office/drawing/2014/main" val="2662115267"/>
                  </a:ext>
                </a:extLst>
              </a:tr>
            </a:tbl>
          </a:graphicData>
        </a:graphic>
      </p:graphicFrame>
      <p:graphicFrame>
        <p:nvGraphicFramePr>
          <p:cNvPr id="5" name="7 Marcador de contenido">
            <a:extLst>
              <a:ext uri="{FF2B5EF4-FFF2-40B4-BE49-F238E27FC236}">
                <a16:creationId xmlns:a16="http://schemas.microsoft.com/office/drawing/2014/main" id="{D1729323-C43E-C051-D860-6438F1362645}"/>
              </a:ext>
            </a:extLst>
          </p:cNvPr>
          <p:cNvGraphicFramePr>
            <a:graphicFrameLocks/>
          </p:cNvGraphicFramePr>
          <p:nvPr>
            <p:extLst>
              <p:ext uri="{D42A27DB-BD31-4B8C-83A1-F6EECF244321}">
                <p14:modId xmlns:p14="http://schemas.microsoft.com/office/powerpoint/2010/main" val="1779537999"/>
              </p:ext>
            </p:extLst>
          </p:nvPr>
        </p:nvGraphicFramePr>
        <p:xfrm>
          <a:off x="3974025" y="2216984"/>
          <a:ext cx="1503988" cy="2998663"/>
        </p:xfrm>
        <a:graphic>
          <a:graphicData uri="http://schemas.openxmlformats.org/drawingml/2006/chart">
            <c:chart xmlns:c="http://schemas.openxmlformats.org/drawingml/2006/chart" xmlns:r="http://schemas.openxmlformats.org/officeDocument/2006/relationships" r:id="rId2"/>
          </a:graphicData>
        </a:graphic>
      </p:graphicFrame>
      <p:sp>
        <p:nvSpPr>
          <p:cNvPr id="11" name="CuadroTexto 10">
            <a:extLst>
              <a:ext uri="{FF2B5EF4-FFF2-40B4-BE49-F238E27FC236}">
                <a16:creationId xmlns:a16="http://schemas.microsoft.com/office/drawing/2014/main" id="{A26BDB27-8B5A-EC2D-8FE3-049125F7B162}"/>
              </a:ext>
            </a:extLst>
          </p:cNvPr>
          <p:cNvSpPr txBox="1"/>
          <p:nvPr/>
        </p:nvSpPr>
        <p:spPr>
          <a:xfrm>
            <a:off x="688569" y="5619724"/>
            <a:ext cx="7596000" cy="707886"/>
          </a:xfrm>
          <a:prstGeom prst="rect">
            <a:avLst/>
          </a:prstGeom>
          <a:noFill/>
        </p:spPr>
        <p:txBody>
          <a:bodyPr wrap="square">
            <a:spAutoFit/>
          </a:bodyPr>
          <a:lstStyle/>
          <a:p>
            <a:pPr algn="just"/>
            <a:r>
              <a:rPr lang="es-MX" sz="1000" dirty="0">
                <a:solidFill>
                  <a:schemeClr val="tx1">
                    <a:lumMod val="65000"/>
                    <a:lumOff val="35000"/>
                  </a:schemeClr>
                </a:solidFill>
              </a:rPr>
              <a:t>* Existe una pregunta previa sobre si hay o no niños y niñas mayores de 10 años y menores de 18 años</a:t>
            </a:r>
          </a:p>
          <a:p>
            <a:pPr algn="just"/>
            <a:r>
              <a:rPr lang="es-MX" sz="1000" dirty="0">
                <a:solidFill>
                  <a:schemeClr val="tx1">
                    <a:lumMod val="65000"/>
                    <a:lumOff val="35000"/>
                  </a:schemeClr>
                </a:solidFill>
              </a:rPr>
              <a:t>** </a:t>
            </a:r>
            <a:r>
              <a:rPr lang="es-ES" sz="1000" dirty="0">
                <a:solidFill>
                  <a:schemeClr val="tx1">
                    <a:lumMod val="65000"/>
                    <a:lumOff val="35000"/>
                  </a:schemeClr>
                </a:solidFill>
                <a:latin typeface="Calibri" panose="020F0502020204030204" pitchFamily="34" charset="0"/>
                <a:ea typeface="Calibri" panose="020F0502020204030204" pitchFamily="34" charset="0"/>
              </a:rPr>
              <a:t>Los datos </a:t>
            </a:r>
            <a:r>
              <a:rPr lang="es-ES" sz="1000" dirty="0">
                <a:solidFill>
                  <a:schemeClr val="tx1">
                    <a:lumMod val="65000"/>
                    <a:lumOff val="35000"/>
                  </a:schemeClr>
                </a:solidFill>
                <a:latin typeface="Calibri" panose="020F0502020204030204" pitchFamily="34" charset="0"/>
                <a:ea typeface="Calibri" panose="020F0502020204030204" pitchFamily="34" charset="0"/>
                <a:cs typeface="Calibri" panose="020F0502020204030204" pitchFamily="34" charset="0"/>
              </a:rPr>
              <a:t>suman 100% </a:t>
            </a:r>
            <a:r>
              <a:rPr lang="es-MX" sz="1000" dirty="0">
                <a:solidFill>
                  <a:schemeClr val="tx1">
                    <a:lumMod val="65000"/>
                    <a:lumOff val="35000"/>
                  </a:schemeClr>
                </a:solidFill>
                <a:latin typeface="Calibri" panose="020F0502020204030204" pitchFamily="34" charset="0"/>
                <a:ea typeface="Calibri" panose="020F0502020204030204" pitchFamily="34" charset="0"/>
                <a:cs typeface="Calibri" panose="020F0502020204030204" pitchFamily="34" charset="0"/>
              </a:rPr>
              <a:t>con la respuesta “no tiene niños” y NS/NC, empero h</a:t>
            </a:r>
            <a:r>
              <a:rPr lang="es-ES" sz="1000" dirty="0">
                <a:solidFill>
                  <a:schemeClr val="tx1">
                    <a:lumMod val="65000"/>
                    <a:lumOff val="35000"/>
                  </a:schemeClr>
                </a:solidFill>
                <a:latin typeface="Calibri" panose="020F0502020204030204" pitchFamily="34" charset="0"/>
                <a:ea typeface="Calibri" panose="020F0502020204030204" pitchFamily="34" charset="0"/>
                <a:cs typeface="Calibri" panose="020F0502020204030204" pitchFamily="34" charset="0"/>
              </a:rPr>
              <a:t>ay un error</a:t>
            </a:r>
            <a:r>
              <a:rPr lang="es-ES" sz="1000" dirty="0">
                <a:solidFill>
                  <a:schemeClr val="tx1">
                    <a:lumMod val="65000"/>
                    <a:lumOff val="35000"/>
                  </a:schemeClr>
                </a:solidFill>
                <a:latin typeface="Calibri" panose="020F0502020204030204" pitchFamily="34" charset="0"/>
                <a:ea typeface="Calibri" panose="020F0502020204030204" pitchFamily="34" charset="0"/>
              </a:rPr>
              <a:t> </a:t>
            </a:r>
            <a:r>
              <a:rPr lang="es-ES" sz="1000" dirty="0">
                <a:solidFill>
                  <a:schemeClr val="tx1">
                    <a:lumMod val="65000"/>
                    <a:lumOff val="35000"/>
                  </a:schemeClr>
                </a:solidFill>
                <a:latin typeface="Calibri" panose="020F0502020204030204" pitchFamily="34" charset="0"/>
                <a:ea typeface="Calibri" panose="020F0502020204030204" pitchFamily="34" charset="0"/>
                <a:cs typeface="Calibri" panose="020F0502020204030204" pitchFamily="34" charset="0"/>
              </a:rPr>
              <a:t>en la captura y/o codificación en la base de datos de estas opciones en ese año. </a:t>
            </a:r>
          </a:p>
          <a:p>
            <a:endParaRPr lang="es-MX" sz="1000" dirty="0">
              <a:solidFill>
                <a:schemeClr val="tx1">
                  <a:lumMod val="65000"/>
                  <a:lumOff val="35000"/>
                </a:schemeClr>
              </a:solidFill>
            </a:endParaRPr>
          </a:p>
        </p:txBody>
      </p:sp>
      <p:graphicFrame>
        <p:nvGraphicFramePr>
          <p:cNvPr id="12" name="7 Marcador de contenido">
            <a:extLst>
              <a:ext uri="{FF2B5EF4-FFF2-40B4-BE49-F238E27FC236}">
                <a16:creationId xmlns:a16="http://schemas.microsoft.com/office/drawing/2014/main" id="{D37B96C2-1EC4-D43E-87A5-51E3CA04F76B}"/>
              </a:ext>
            </a:extLst>
          </p:cNvPr>
          <p:cNvGraphicFramePr>
            <a:graphicFrameLocks/>
          </p:cNvGraphicFramePr>
          <p:nvPr>
            <p:extLst>
              <p:ext uri="{D42A27DB-BD31-4B8C-83A1-F6EECF244321}">
                <p14:modId xmlns:p14="http://schemas.microsoft.com/office/powerpoint/2010/main" val="3324992475"/>
              </p:ext>
            </p:extLst>
          </p:nvPr>
        </p:nvGraphicFramePr>
        <p:xfrm>
          <a:off x="5442725" y="2243635"/>
          <a:ext cx="1503988" cy="2972011"/>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3" name="7 Marcador de contenido">
            <a:extLst>
              <a:ext uri="{FF2B5EF4-FFF2-40B4-BE49-F238E27FC236}">
                <a16:creationId xmlns:a16="http://schemas.microsoft.com/office/drawing/2014/main" id="{B536769D-1A41-305D-AC1C-295A5A0F3944}"/>
              </a:ext>
            </a:extLst>
          </p:cNvPr>
          <p:cNvGraphicFramePr>
            <a:graphicFrameLocks/>
          </p:cNvGraphicFramePr>
          <p:nvPr>
            <p:extLst>
              <p:ext uri="{D42A27DB-BD31-4B8C-83A1-F6EECF244321}">
                <p14:modId xmlns:p14="http://schemas.microsoft.com/office/powerpoint/2010/main" val="3485919258"/>
              </p:ext>
            </p:extLst>
          </p:nvPr>
        </p:nvGraphicFramePr>
        <p:xfrm>
          <a:off x="6911425" y="2216984"/>
          <a:ext cx="1503988" cy="3049696"/>
        </p:xfrm>
        <a:graphic>
          <a:graphicData uri="http://schemas.openxmlformats.org/drawingml/2006/chart">
            <c:chart xmlns:c="http://schemas.openxmlformats.org/drawingml/2006/chart" xmlns:r="http://schemas.openxmlformats.org/officeDocument/2006/relationships" r:id="rId4"/>
          </a:graphicData>
        </a:graphic>
      </p:graphicFrame>
      <p:sp>
        <p:nvSpPr>
          <p:cNvPr id="7" name="CuadroTexto 6">
            <a:extLst>
              <a:ext uri="{FF2B5EF4-FFF2-40B4-BE49-F238E27FC236}">
                <a16:creationId xmlns:a16="http://schemas.microsoft.com/office/drawing/2014/main" id="{DB5FB919-B1F2-2677-F350-7765E8C02847}"/>
              </a:ext>
            </a:extLst>
          </p:cNvPr>
          <p:cNvSpPr txBox="1"/>
          <p:nvPr/>
        </p:nvSpPr>
        <p:spPr>
          <a:xfrm>
            <a:off x="19017" y="6577799"/>
            <a:ext cx="8604899" cy="253916"/>
          </a:xfrm>
          <a:prstGeom prst="rect">
            <a:avLst/>
          </a:prstGeom>
          <a:noFill/>
        </p:spPr>
        <p:txBody>
          <a:bodyPr wrap="square" rtlCol="0" anchor="ctr">
            <a:spAutoFit/>
          </a:bodyPr>
          <a:lstStyle/>
          <a:p>
            <a:r>
              <a:rPr lang="es-MX" sz="1050" b="1" dirty="0">
                <a:solidFill>
                  <a:schemeClr val="tx1">
                    <a:lumMod val="65000"/>
                    <a:lumOff val="35000"/>
                  </a:schemeClr>
                </a:solidFill>
              </a:rPr>
              <a:t>PARAMETRIA; ENCUESTA CDMX / Del 24 de febrero al 14 de agosto de 2024.</a:t>
            </a:r>
          </a:p>
        </p:txBody>
      </p:sp>
    </p:spTree>
    <p:extLst>
      <p:ext uri="{BB962C8B-B14F-4D97-AF65-F5344CB8AC3E}">
        <p14:creationId xmlns:p14="http://schemas.microsoft.com/office/powerpoint/2010/main" val="54714858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a16="http://schemas.microsoft.com/office/drawing/2014/main" id="{C5F9901A-9EC0-923A-57CE-EDCB8CFE2216}"/>
              </a:ext>
            </a:extLst>
          </p:cNvPr>
          <p:cNvSpPr>
            <a:spLocks noGrp="1"/>
          </p:cNvSpPr>
          <p:nvPr>
            <p:ph type="body" sz="quarter" idx="13"/>
          </p:nvPr>
        </p:nvSpPr>
        <p:spPr/>
        <p:txBody>
          <a:bodyPr/>
          <a:lstStyle/>
          <a:p>
            <a:r>
              <a:rPr lang="es-MX" dirty="0"/>
              <a:t>CARACTERÍSTICAS DEL HOGAR</a:t>
            </a:r>
          </a:p>
        </p:txBody>
      </p:sp>
      <p:sp>
        <p:nvSpPr>
          <p:cNvPr id="3" name="Marcador de número de diapositiva 2">
            <a:extLst>
              <a:ext uri="{FF2B5EF4-FFF2-40B4-BE49-F238E27FC236}">
                <a16:creationId xmlns:a16="http://schemas.microsoft.com/office/drawing/2014/main" id="{BAC63D65-F4A5-E9E4-3FF9-F7867D5C7C45}"/>
              </a:ext>
            </a:extLst>
          </p:cNvPr>
          <p:cNvSpPr>
            <a:spLocks noGrp="1"/>
          </p:cNvSpPr>
          <p:nvPr>
            <p:ph type="sldNum" sz="quarter" idx="12"/>
          </p:nvPr>
        </p:nvSpPr>
        <p:spPr/>
        <p:txBody>
          <a:bodyPr/>
          <a:lstStyle/>
          <a:p>
            <a:fld id="{B056FCF3-97EB-4DA5-BF7E-93EC395BEC37}" type="slidenum">
              <a:rPr lang="es-MX" smtClean="0"/>
              <a:pPr/>
              <a:t>35</a:t>
            </a:fld>
            <a:endParaRPr lang="es-MX" dirty="0"/>
          </a:p>
        </p:txBody>
      </p:sp>
      <p:graphicFrame>
        <p:nvGraphicFramePr>
          <p:cNvPr id="2" name="Tabla 1">
            <a:extLst>
              <a:ext uri="{FF2B5EF4-FFF2-40B4-BE49-F238E27FC236}">
                <a16:creationId xmlns:a16="http://schemas.microsoft.com/office/drawing/2014/main" id="{7BB36A02-072C-17F7-C150-B481955CF4B5}"/>
              </a:ext>
            </a:extLst>
          </p:cNvPr>
          <p:cNvGraphicFramePr>
            <a:graphicFrameLocks noGrp="1"/>
          </p:cNvGraphicFramePr>
          <p:nvPr>
            <p:extLst>
              <p:ext uri="{D42A27DB-BD31-4B8C-83A1-F6EECF244321}">
                <p14:modId xmlns:p14="http://schemas.microsoft.com/office/powerpoint/2010/main" val="3641793402"/>
              </p:ext>
            </p:extLst>
          </p:nvPr>
        </p:nvGraphicFramePr>
        <p:xfrm>
          <a:off x="882000" y="1230942"/>
          <a:ext cx="7488000" cy="4212000"/>
        </p:xfrm>
        <a:graphic>
          <a:graphicData uri="http://schemas.openxmlformats.org/drawingml/2006/table">
            <a:tbl>
              <a:tblPr firstRow="1" bandRow="1">
                <a:tableStyleId>{8799B23B-EC83-4686-B30A-512413B5E67A}</a:tableStyleId>
              </a:tblPr>
              <a:tblGrid>
                <a:gridCol w="3168000">
                  <a:extLst>
                    <a:ext uri="{9D8B030D-6E8A-4147-A177-3AD203B41FA5}">
                      <a16:colId xmlns:a16="http://schemas.microsoft.com/office/drawing/2014/main" val="2113801669"/>
                    </a:ext>
                  </a:extLst>
                </a:gridCol>
                <a:gridCol w="1440000">
                  <a:extLst>
                    <a:ext uri="{9D8B030D-6E8A-4147-A177-3AD203B41FA5}">
                      <a16:colId xmlns:a16="http://schemas.microsoft.com/office/drawing/2014/main" val="536585159"/>
                    </a:ext>
                  </a:extLst>
                </a:gridCol>
                <a:gridCol w="1440000">
                  <a:extLst>
                    <a:ext uri="{9D8B030D-6E8A-4147-A177-3AD203B41FA5}">
                      <a16:colId xmlns:a16="http://schemas.microsoft.com/office/drawing/2014/main" val="3227567264"/>
                    </a:ext>
                  </a:extLst>
                </a:gridCol>
                <a:gridCol w="1440000">
                  <a:extLst>
                    <a:ext uri="{9D8B030D-6E8A-4147-A177-3AD203B41FA5}">
                      <a16:colId xmlns:a16="http://schemas.microsoft.com/office/drawing/2014/main" val="1280253535"/>
                    </a:ext>
                  </a:extLst>
                </a:gridCol>
              </a:tblGrid>
              <a:tr h="1080000">
                <a:tc>
                  <a:txBody>
                    <a:bodyPr/>
                    <a:lstStyle/>
                    <a:p>
                      <a:pPr algn="ctr"/>
                      <a:r>
                        <a:rPr lang="es-MX" sz="1600" kern="1200" dirty="0">
                          <a:solidFill>
                            <a:schemeClr val="tx1">
                              <a:lumMod val="85000"/>
                              <a:lumOff val="15000"/>
                            </a:schemeClr>
                          </a:solidFill>
                          <a:latin typeface="+mn-lt"/>
                          <a:ea typeface="+mj-ea"/>
                          <a:cs typeface="+mj-cs"/>
                        </a:rPr>
                        <a:t>¿Las personas mayores de 10 años tienen una cama propia, exclusiva para ellos (sin incluir a las parejas)? </a:t>
                      </a:r>
                    </a:p>
                  </a:txBody>
                  <a:tcPr anchor="ctr">
                    <a:noFill/>
                  </a:tcPr>
                </a:tc>
                <a:tc>
                  <a:txBody>
                    <a:bodyPr/>
                    <a:lstStyle/>
                    <a:p>
                      <a:pPr algn="ctr"/>
                      <a:r>
                        <a:rPr lang="es-ES" sz="1800" b="1" dirty="0">
                          <a:solidFill>
                            <a:schemeClr val="bg1"/>
                          </a:solidFill>
                          <a:effectLst/>
                          <a:latin typeface="Calibri" panose="020F0502020204030204" pitchFamily="34" charset="0"/>
                          <a:ea typeface="Calibri" panose="020F0502020204030204" pitchFamily="34" charset="0"/>
                        </a:rPr>
                        <a:t>EBH </a:t>
                      </a:r>
                    </a:p>
                    <a:p>
                      <a:pPr algn="ctr"/>
                      <a:r>
                        <a:rPr lang="es-ES" sz="1800" b="1" dirty="0">
                          <a:solidFill>
                            <a:schemeClr val="bg1"/>
                          </a:solidFill>
                          <a:effectLst/>
                          <a:latin typeface="Calibri" panose="020F0502020204030204" pitchFamily="34" charset="0"/>
                          <a:ea typeface="Calibri" panose="020F0502020204030204" pitchFamily="34" charset="0"/>
                        </a:rPr>
                        <a:t>2024</a:t>
                      </a:r>
                      <a:endParaRPr lang="es-MX" sz="1800" dirty="0">
                        <a:solidFill>
                          <a:schemeClr val="bg1"/>
                        </a:solidFill>
                        <a:effectLst/>
                        <a:latin typeface="Calibri" panose="020F0502020204030204" pitchFamily="34" charset="0"/>
                        <a:ea typeface="Calibri" panose="020F0502020204030204" pitchFamily="34" charset="0"/>
                      </a:endParaRPr>
                    </a:p>
                  </a:txBody>
                  <a:tcPr marL="68580" marR="68580" marT="0" marB="0" anchor="ctr">
                    <a:solidFill>
                      <a:schemeClr val="bg2">
                        <a:lumMod val="10000"/>
                      </a:schemeClr>
                    </a:solidFill>
                  </a:tcPr>
                </a:tc>
                <a:tc>
                  <a:txBody>
                    <a:bodyPr/>
                    <a:lstStyle/>
                    <a:p>
                      <a:pPr algn="ctr"/>
                      <a:r>
                        <a:rPr lang="es-MX" sz="1800" dirty="0">
                          <a:solidFill>
                            <a:schemeClr val="bg1"/>
                          </a:solidFill>
                          <a:effectLst/>
                          <a:latin typeface="Calibri" panose="020F0502020204030204" pitchFamily="34" charset="0"/>
                          <a:ea typeface="Calibri" panose="020F0502020204030204" pitchFamily="34" charset="0"/>
                        </a:rPr>
                        <a:t>ENCUBOS 2019*</a:t>
                      </a:r>
                    </a:p>
                  </a:txBody>
                  <a:tcPr marL="68580" marR="68580" marT="0" marB="0" anchor="ctr">
                    <a:solidFill>
                      <a:schemeClr val="bg2">
                        <a:lumMod val="10000"/>
                      </a:schemeClr>
                    </a:solidFill>
                  </a:tcPr>
                </a:tc>
                <a:tc>
                  <a:txBody>
                    <a:bodyPr/>
                    <a:lstStyle/>
                    <a:p>
                      <a:pPr algn="ctr"/>
                      <a:r>
                        <a:rPr lang="es-ES" sz="1800" b="1" kern="1200" dirty="0">
                          <a:solidFill>
                            <a:schemeClr val="bg1"/>
                          </a:solidFill>
                          <a:effectLst/>
                          <a:latin typeface="+mn-lt"/>
                          <a:ea typeface="+mn-ea"/>
                          <a:cs typeface="+mn-cs"/>
                        </a:rPr>
                        <a:t>ENCASB 2011*</a:t>
                      </a:r>
                      <a:endParaRPr lang="es-MX" sz="1800" dirty="0">
                        <a:solidFill>
                          <a:schemeClr val="bg1"/>
                        </a:solidFill>
                        <a:effectLst/>
                        <a:latin typeface="Calibri" panose="020F0502020204030204" pitchFamily="34" charset="0"/>
                        <a:ea typeface="Calibri" panose="020F0502020204030204" pitchFamily="34" charset="0"/>
                      </a:endParaRPr>
                    </a:p>
                  </a:txBody>
                  <a:tcPr marL="68580" marR="68580" marT="0" marB="0" anchor="ctr">
                    <a:solidFill>
                      <a:schemeClr val="bg2">
                        <a:lumMod val="10000"/>
                      </a:schemeClr>
                    </a:solidFill>
                  </a:tcPr>
                </a:tc>
                <a:extLst>
                  <a:ext uri="{0D108BD9-81ED-4DB2-BD59-A6C34878D82A}">
                    <a16:rowId xmlns:a16="http://schemas.microsoft.com/office/drawing/2014/main" val="2464424806"/>
                  </a:ext>
                </a:extLst>
              </a:tr>
              <a:tr h="1044000">
                <a:tc>
                  <a:txBody>
                    <a:bodyPr/>
                    <a:lstStyle/>
                    <a:p>
                      <a:pPr algn="ctr" fontAlgn="b"/>
                      <a:r>
                        <a:rPr lang="es-MX" sz="1600" b="1" kern="1200"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Sí</a:t>
                      </a:r>
                    </a:p>
                  </a:txBody>
                  <a:tcPr marL="9525" marR="9525" marT="9525" marB="0" anchor="ctr">
                    <a:solidFill>
                      <a:schemeClr val="bg2">
                        <a:lumMod val="10000"/>
                      </a:schemeClr>
                    </a:solidFill>
                  </a:tcPr>
                </a:tc>
                <a:tc>
                  <a:txBody>
                    <a:bodyPr/>
                    <a:lstStyle/>
                    <a:p>
                      <a:endParaRPr lang="es-MX" dirty="0"/>
                    </a:p>
                  </a:txBody>
                  <a:tcPr/>
                </a:tc>
                <a:tc>
                  <a:txBody>
                    <a:bodyPr/>
                    <a:lstStyle/>
                    <a:p>
                      <a:endParaRPr lang="es-MX" dirty="0"/>
                    </a:p>
                  </a:txBody>
                  <a:tcPr/>
                </a:tc>
                <a:tc>
                  <a:txBody>
                    <a:bodyPr/>
                    <a:lstStyle/>
                    <a:p>
                      <a:endParaRPr lang="es-MX" dirty="0"/>
                    </a:p>
                  </a:txBody>
                  <a:tcPr/>
                </a:tc>
                <a:extLst>
                  <a:ext uri="{0D108BD9-81ED-4DB2-BD59-A6C34878D82A}">
                    <a16:rowId xmlns:a16="http://schemas.microsoft.com/office/drawing/2014/main" val="1810970986"/>
                  </a:ext>
                </a:extLst>
              </a:tr>
              <a:tr h="1044000">
                <a:tc>
                  <a:txBody>
                    <a:bodyPr/>
                    <a:lstStyle/>
                    <a:p>
                      <a:pPr algn="ctr" fontAlgn="b"/>
                      <a:r>
                        <a:rPr lang="es-MX" sz="1600" b="1" kern="1200"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No</a:t>
                      </a:r>
                    </a:p>
                  </a:txBody>
                  <a:tcPr marL="9525" marR="9525" marT="9525" marB="0" anchor="ctr">
                    <a:solidFill>
                      <a:schemeClr val="bg2">
                        <a:lumMod val="10000"/>
                      </a:schemeClr>
                    </a:solidFill>
                  </a:tcPr>
                </a:tc>
                <a:tc>
                  <a:txBody>
                    <a:bodyPr/>
                    <a:lstStyle/>
                    <a:p>
                      <a:endParaRPr lang="es-MX" dirty="0"/>
                    </a:p>
                  </a:txBody>
                  <a:tcPr/>
                </a:tc>
                <a:tc>
                  <a:txBody>
                    <a:bodyPr/>
                    <a:lstStyle/>
                    <a:p>
                      <a:endParaRPr lang="es-MX" dirty="0"/>
                    </a:p>
                  </a:txBody>
                  <a:tcPr/>
                </a:tc>
                <a:tc>
                  <a:txBody>
                    <a:bodyPr/>
                    <a:lstStyle/>
                    <a:p>
                      <a:endParaRPr lang="es-MX" dirty="0"/>
                    </a:p>
                  </a:txBody>
                  <a:tcPr/>
                </a:tc>
                <a:extLst>
                  <a:ext uri="{0D108BD9-81ED-4DB2-BD59-A6C34878D82A}">
                    <a16:rowId xmlns:a16="http://schemas.microsoft.com/office/drawing/2014/main" val="2497487136"/>
                  </a:ext>
                </a:extLst>
              </a:tr>
              <a:tr h="1044000">
                <a:tc>
                  <a:txBody>
                    <a:bodyPr/>
                    <a:lstStyle/>
                    <a:p>
                      <a:pPr algn="ctr" fontAlgn="b"/>
                      <a:r>
                        <a:rPr lang="es-MX" sz="1600" b="1" kern="1200"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No hay niños o niñas mayores de </a:t>
                      </a:r>
                    </a:p>
                    <a:p>
                      <a:pPr algn="ctr" fontAlgn="b"/>
                      <a:r>
                        <a:rPr lang="es-MX" sz="1600" b="1" kern="1200"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10 años</a:t>
                      </a:r>
                    </a:p>
                  </a:txBody>
                  <a:tcPr marL="9525" marR="9525" marT="9525" marB="0" anchor="ctr">
                    <a:solidFill>
                      <a:schemeClr val="bg2">
                        <a:lumMod val="10000"/>
                      </a:schemeClr>
                    </a:solidFill>
                  </a:tcPr>
                </a:tc>
                <a:tc>
                  <a:txBody>
                    <a:bodyPr/>
                    <a:lstStyle/>
                    <a:p>
                      <a:endParaRPr lang="es-MX" dirty="0"/>
                    </a:p>
                  </a:txBody>
                  <a:tcPr/>
                </a:tc>
                <a:tc>
                  <a:txBody>
                    <a:bodyPr/>
                    <a:lstStyle/>
                    <a:p>
                      <a:endParaRPr lang="es-MX" dirty="0"/>
                    </a:p>
                  </a:txBody>
                  <a:tcPr>
                    <a:solidFill>
                      <a:schemeClr val="tx1"/>
                    </a:solidFill>
                  </a:tcPr>
                </a:tc>
                <a:tc>
                  <a:txBody>
                    <a:bodyPr/>
                    <a:lstStyle/>
                    <a:p>
                      <a:endParaRPr lang="es-MX" dirty="0"/>
                    </a:p>
                  </a:txBody>
                  <a:tcPr>
                    <a:solidFill>
                      <a:schemeClr val="tx1"/>
                    </a:solidFill>
                  </a:tcPr>
                </a:tc>
                <a:extLst>
                  <a:ext uri="{0D108BD9-81ED-4DB2-BD59-A6C34878D82A}">
                    <a16:rowId xmlns:a16="http://schemas.microsoft.com/office/drawing/2014/main" val="2662115267"/>
                  </a:ext>
                </a:extLst>
              </a:tr>
            </a:tbl>
          </a:graphicData>
        </a:graphic>
      </p:graphicFrame>
      <p:graphicFrame>
        <p:nvGraphicFramePr>
          <p:cNvPr id="5" name="7 Marcador de contenido">
            <a:extLst>
              <a:ext uri="{FF2B5EF4-FFF2-40B4-BE49-F238E27FC236}">
                <a16:creationId xmlns:a16="http://schemas.microsoft.com/office/drawing/2014/main" id="{D1729323-C43E-C051-D860-6438F1362645}"/>
              </a:ext>
            </a:extLst>
          </p:cNvPr>
          <p:cNvGraphicFramePr>
            <a:graphicFrameLocks/>
          </p:cNvGraphicFramePr>
          <p:nvPr>
            <p:extLst>
              <p:ext uri="{D42A27DB-BD31-4B8C-83A1-F6EECF244321}">
                <p14:modId xmlns:p14="http://schemas.microsoft.com/office/powerpoint/2010/main" val="2430607257"/>
              </p:ext>
            </p:extLst>
          </p:nvPr>
        </p:nvGraphicFramePr>
        <p:xfrm>
          <a:off x="3974775" y="2238820"/>
          <a:ext cx="1503988" cy="3388238"/>
        </p:xfrm>
        <a:graphic>
          <a:graphicData uri="http://schemas.openxmlformats.org/drawingml/2006/chart">
            <c:chart xmlns:c="http://schemas.openxmlformats.org/drawingml/2006/chart" xmlns:r="http://schemas.openxmlformats.org/officeDocument/2006/relationships" r:id="rId2"/>
          </a:graphicData>
        </a:graphic>
      </p:graphicFrame>
      <p:sp>
        <p:nvSpPr>
          <p:cNvPr id="11" name="CuadroTexto 10">
            <a:extLst>
              <a:ext uri="{FF2B5EF4-FFF2-40B4-BE49-F238E27FC236}">
                <a16:creationId xmlns:a16="http://schemas.microsoft.com/office/drawing/2014/main" id="{A26BDB27-8B5A-EC2D-8FE3-049125F7B162}"/>
              </a:ext>
            </a:extLst>
          </p:cNvPr>
          <p:cNvSpPr txBox="1"/>
          <p:nvPr/>
        </p:nvSpPr>
        <p:spPr>
          <a:xfrm>
            <a:off x="882000" y="5539085"/>
            <a:ext cx="5652150" cy="400110"/>
          </a:xfrm>
          <a:prstGeom prst="rect">
            <a:avLst/>
          </a:prstGeom>
          <a:noFill/>
        </p:spPr>
        <p:txBody>
          <a:bodyPr wrap="square">
            <a:spAutoFit/>
          </a:bodyPr>
          <a:lstStyle/>
          <a:p>
            <a:pPr algn="just"/>
            <a:r>
              <a:rPr lang="es-ES" sz="1000" dirty="0">
                <a:solidFill>
                  <a:schemeClr val="tx1">
                    <a:lumMod val="65000"/>
                    <a:lumOff val="35000"/>
                  </a:schemeClr>
                </a:solidFill>
                <a:latin typeface="Calibri" panose="020F0502020204030204" pitchFamily="34" charset="0"/>
                <a:ea typeface="Calibri" panose="020F0502020204030204" pitchFamily="34" charset="0"/>
                <a:cs typeface="Calibri" panose="020F0502020204030204" pitchFamily="34" charset="0"/>
              </a:rPr>
              <a:t>Los cuadros negros son opciones de respuesta no incluidas en las preguntas</a:t>
            </a:r>
            <a:endParaRPr lang="es-MX" sz="1000" dirty="0">
              <a:solidFill>
                <a:schemeClr val="tx1">
                  <a:lumMod val="65000"/>
                  <a:lumOff val="35000"/>
                </a:schemeClr>
              </a:solidFill>
              <a:latin typeface="Calibri" panose="020F0502020204030204" pitchFamily="34" charset="0"/>
              <a:ea typeface="Calibri" panose="020F0502020204030204" pitchFamily="34" charset="0"/>
              <a:cs typeface="Calibri" panose="020F0502020204030204" pitchFamily="34" charset="0"/>
            </a:endParaRPr>
          </a:p>
          <a:p>
            <a:r>
              <a:rPr lang="es-MX" sz="1000" dirty="0">
                <a:solidFill>
                  <a:schemeClr val="tx1">
                    <a:lumMod val="65000"/>
                    <a:lumOff val="35000"/>
                  </a:schemeClr>
                </a:solidFill>
              </a:rPr>
              <a:t>* Las respuestas suman 100% con la respuesta NA y NC. </a:t>
            </a:r>
          </a:p>
        </p:txBody>
      </p:sp>
      <p:graphicFrame>
        <p:nvGraphicFramePr>
          <p:cNvPr id="6" name="7 Marcador de contenido">
            <a:extLst>
              <a:ext uri="{FF2B5EF4-FFF2-40B4-BE49-F238E27FC236}">
                <a16:creationId xmlns:a16="http://schemas.microsoft.com/office/drawing/2014/main" id="{B87A7B78-D9A2-D5A0-D04D-08DCF3FC5BAA}"/>
              </a:ext>
            </a:extLst>
          </p:cNvPr>
          <p:cNvGraphicFramePr>
            <a:graphicFrameLocks/>
          </p:cNvGraphicFramePr>
          <p:nvPr>
            <p:extLst>
              <p:ext uri="{D42A27DB-BD31-4B8C-83A1-F6EECF244321}">
                <p14:modId xmlns:p14="http://schemas.microsoft.com/office/powerpoint/2010/main" val="3729300956"/>
              </p:ext>
            </p:extLst>
          </p:nvPr>
        </p:nvGraphicFramePr>
        <p:xfrm>
          <a:off x="5412822" y="2233743"/>
          <a:ext cx="1503988" cy="3305342"/>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7" name="7 Marcador de contenido">
            <a:extLst>
              <a:ext uri="{FF2B5EF4-FFF2-40B4-BE49-F238E27FC236}">
                <a16:creationId xmlns:a16="http://schemas.microsoft.com/office/drawing/2014/main" id="{80986535-B57B-6F58-0577-62BCC8F3B385}"/>
              </a:ext>
            </a:extLst>
          </p:cNvPr>
          <p:cNvGraphicFramePr>
            <a:graphicFrameLocks/>
          </p:cNvGraphicFramePr>
          <p:nvPr>
            <p:extLst>
              <p:ext uri="{D42A27DB-BD31-4B8C-83A1-F6EECF244321}">
                <p14:modId xmlns:p14="http://schemas.microsoft.com/office/powerpoint/2010/main" val="2895227578"/>
              </p:ext>
            </p:extLst>
          </p:nvPr>
        </p:nvGraphicFramePr>
        <p:xfrm>
          <a:off x="6843856" y="2238821"/>
          <a:ext cx="1503988" cy="3243874"/>
        </p:xfrm>
        <a:graphic>
          <a:graphicData uri="http://schemas.openxmlformats.org/drawingml/2006/chart">
            <c:chart xmlns:c="http://schemas.openxmlformats.org/drawingml/2006/chart" xmlns:r="http://schemas.openxmlformats.org/officeDocument/2006/relationships" r:id="rId4"/>
          </a:graphicData>
        </a:graphic>
      </p:graphicFrame>
      <p:sp>
        <p:nvSpPr>
          <p:cNvPr id="9" name="CuadroTexto 8">
            <a:extLst>
              <a:ext uri="{FF2B5EF4-FFF2-40B4-BE49-F238E27FC236}">
                <a16:creationId xmlns:a16="http://schemas.microsoft.com/office/drawing/2014/main" id="{6E38918D-E39F-BF41-0D1C-A7FCDF9560B0}"/>
              </a:ext>
            </a:extLst>
          </p:cNvPr>
          <p:cNvSpPr txBox="1"/>
          <p:nvPr/>
        </p:nvSpPr>
        <p:spPr>
          <a:xfrm>
            <a:off x="19017" y="6577799"/>
            <a:ext cx="8604899" cy="253916"/>
          </a:xfrm>
          <a:prstGeom prst="rect">
            <a:avLst/>
          </a:prstGeom>
          <a:noFill/>
        </p:spPr>
        <p:txBody>
          <a:bodyPr wrap="square" rtlCol="0" anchor="ctr">
            <a:spAutoFit/>
          </a:bodyPr>
          <a:lstStyle/>
          <a:p>
            <a:r>
              <a:rPr lang="es-MX" sz="1050" b="1" dirty="0">
                <a:solidFill>
                  <a:schemeClr val="tx1">
                    <a:lumMod val="65000"/>
                    <a:lumOff val="35000"/>
                  </a:schemeClr>
                </a:solidFill>
              </a:rPr>
              <a:t>PARAMETRIA; ENCUESTA CDMX / Del 24 de febrero al 14 de agosto de 2024.</a:t>
            </a:r>
          </a:p>
        </p:txBody>
      </p:sp>
    </p:spTree>
    <p:extLst>
      <p:ext uri="{BB962C8B-B14F-4D97-AF65-F5344CB8AC3E}">
        <p14:creationId xmlns:p14="http://schemas.microsoft.com/office/powerpoint/2010/main" val="59032619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a16="http://schemas.microsoft.com/office/drawing/2014/main" id="{C5F9901A-9EC0-923A-57CE-EDCB8CFE2216}"/>
              </a:ext>
            </a:extLst>
          </p:cNvPr>
          <p:cNvSpPr>
            <a:spLocks noGrp="1"/>
          </p:cNvSpPr>
          <p:nvPr>
            <p:ph type="body" sz="quarter" idx="13"/>
          </p:nvPr>
        </p:nvSpPr>
        <p:spPr/>
        <p:txBody>
          <a:bodyPr/>
          <a:lstStyle/>
          <a:p>
            <a:r>
              <a:rPr lang="es-MX" dirty="0"/>
              <a:t>CARACTERÍSTICAS DEL HOGAR</a:t>
            </a:r>
          </a:p>
        </p:txBody>
      </p:sp>
      <p:sp>
        <p:nvSpPr>
          <p:cNvPr id="3" name="Marcador de número de diapositiva 2">
            <a:extLst>
              <a:ext uri="{FF2B5EF4-FFF2-40B4-BE49-F238E27FC236}">
                <a16:creationId xmlns:a16="http://schemas.microsoft.com/office/drawing/2014/main" id="{BAC63D65-F4A5-E9E4-3FF9-F7867D5C7C45}"/>
              </a:ext>
            </a:extLst>
          </p:cNvPr>
          <p:cNvSpPr>
            <a:spLocks noGrp="1"/>
          </p:cNvSpPr>
          <p:nvPr>
            <p:ph type="sldNum" sz="quarter" idx="12"/>
          </p:nvPr>
        </p:nvSpPr>
        <p:spPr/>
        <p:txBody>
          <a:bodyPr/>
          <a:lstStyle/>
          <a:p>
            <a:fld id="{B056FCF3-97EB-4DA5-BF7E-93EC395BEC37}" type="slidenum">
              <a:rPr lang="es-MX" smtClean="0"/>
              <a:pPr/>
              <a:t>36</a:t>
            </a:fld>
            <a:endParaRPr lang="es-MX" dirty="0"/>
          </a:p>
        </p:txBody>
      </p:sp>
      <p:graphicFrame>
        <p:nvGraphicFramePr>
          <p:cNvPr id="9" name="Tabla 8">
            <a:extLst>
              <a:ext uri="{FF2B5EF4-FFF2-40B4-BE49-F238E27FC236}">
                <a16:creationId xmlns:a16="http://schemas.microsoft.com/office/drawing/2014/main" id="{C4BAA19F-33C5-080C-4269-67185B9D3015}"/>
              </a:ext>
            </a:extLst>
          </p:cNvPr>
          <p:cNvGraphicFramePr>
            <a:graphicFrameLocks noGrp="1"/>
          </p:cNvGraphicFramePr>
          <p:nvPr>
            <p:extLst>
              <p:ext uri="{D42A27DB-BD31-4B8C-83A1-F6EECF244321}">
                <p14:modId xmlns:p14="http://schemas.microsoft.com/office/powerpoint/2010/main" val="1757298489"/>
              </p:ext>
            </p:extLst>
          </p:nvPr>
        </p:nvGraphicFramePr>
        <p:xfrm>
          <a:off x="402371" y="875661"/>
          <a:ext cx="8442690" cy="5010715"/>
        </p:xfrm>
        <a:graphic>
          <a:graphicData uri="http://schemas.openxmlformats.org/drawingml/2006/table">
            <a:tbl>
              <a:tblPr firstRow="1" bandRow="1">
                <a:tableStyleId>{8799B23B-EC83-4686-B30A-512413B5E67A}</a:tableStyleId>
              </a:tblPr>
              <a:tblGrid>
                <a:gridCol w="2081882">
                  <a:extLst>
                    <a:ext uri="{9D8B030D-6E8A-4147-A177-3AD203B41FA5}">
                      <a16:colId xmlns:a16="http://schemas.microsoft.com/office/drawing/2014/main" val="3653406337"/>
                    </a:ext>
                  </a:extLst>
                </a:gridCol>
                <a:gridCol w="1085424">
                  <a:extLst>
                    <a:ext uri="{9D8B030D-6E8A-4147-A177-3AD203B41FA5}">
                      <a16:colId xmlns:a16="http://schemas.microsoft.com/office/drawing/2014/main" val="2113801669"/>
                    </a:ext>
                  </a:extLst>
                </a:gridCol>
                <a:gridCol w="1565031">
                  <a:extLst>
                    <a:ext uri="{9D8B030D-6E8A-4147-A177-3AD203B41FA5}">
                      <a16:colId xmlns:a16="http://schemas.microsoft.com/office/drawing/2014/main" val="3642900360"/>
                    </a:ext>
                  </a:extLst>
                </a:gridCol>
                <a:gridCol w="2714670">
                  <a:extLst>
                    <a:ext uri="{9D8B030D-6E8A-4147-A177-3AD203B41FA5}">
                      <a16:colId xmlns:a16="http://schemas.microsoft.com/office/drawing/2014/main" val="3062135165"/>
                    </a:ext>
                  </a:extLst>
                </a:gridCol>
                <a:gridCol w="995683">
                  <a:extLst>
                    <a:ext uri="{9D8B030D-6E8A-4147-A177-3AD203B41FA5}">
                      <a16:colId xmlns:a16="http://schemas.microsoft.com/office/drawing/2014/main" val="2386245284"/>
                    </a:ext>
                  </a:extLst>
                </a:gridCol>
              </a:tblGrid>
              <a:tr h="427550">
                <a:tc gridSpan="2">
                  <a:txBody>
                    <a:bodyPr/>
                    <a:lstStyle/>
                    <a:p>
                      <a:pPr algn="ctr"/>
                      <a:r>
                        <a:rPr lang="es-MX" sz="1600" dirty="0">
                          <a:solidFill>
                            <a:schemeClr val="bg1"/>
                          </a:solidFill>
                          <a:effectLst/>
                          <a:latin typeface="Calibri" panose="020F0502020204030204" pitchFamily="34" charset="0"/>
                          <a:ea typeface="Calibri" panose="020F0502020204030204" pitchFamily="34" charset="0"/>
                        </a:rPr>
                        <a:t>EBH </a:t>
                      </a:r>
                    </a:p>
                    <a:p>
                      <a:pPr algn="ctr"/>
                      <a:r>
                        <a:rPr lang="es-MX" sz="1600" dirty="0">
                          <a:solidFill>
                            <a:schemeClr val="bg1"/>
                          </a:solidFill>
                          <a:effectLst/>
                          <a:latin typeface="Calibri" panose="020F0502020204030204" pitchFamily="34" charset="0"/>
                          <a:ea typeface="Calibri" panose="020F0502020204030204" pitchFamily="34" charset="0"/>
                        </a:rPr>
                        <a:t>2024</a:t>
                      </a:r>
                      <a:endParaRPr lang="es-MX" sz="1600" kern="1200" dirty="0">
                        <a:solidFill>
                          <a:schemeClr val="tx1">
                            <a:lumMod val="85000"/>
                            <a:lumOff val="15000"/>
                          </a:schemeClr>
                        </a:solidFill>
                        <a:latin typeface="+mn-lt"/>
                        <a:ea typeface="+mj-ea"/>
                        <a:cs typeface="+mj-cs"/>
                      </a:endParaRPr>
                    </a:p>
                  </a:txBody>
                  <a:tcPr marT="0" marB="0" anchor="ctr">
                    <a:lnB w="12700" cap="flat" cmpd="sng" algn="ctr">
                      <a:solidFill>
                        <a:schemeClr val="accent3"/>
                      </a:solidFill>
                      <a:prstDash val="solid"/>
                      <a:round/>
                      <a:headEnd type="none" w="med" len="med"/>
                      <a:tailEnd type="none" w="med" len="med"/>
                    </a:lnB>
                    <a:solidFill>
                      <a:schemeClr val="bg2">
                        <a:lumMod val="10000"/>
                      </a:schemeClr>
                    </a:solidFill>
                  </a:tcPr>
                </a:tc>
                <a:tc hMerge="1">
                  <a:txBody>
                    <a:bodyPr/>
                    <a:lstStyle/>
                    <a:p>
                      <a:pPr algn="ctr"/>
                      <a:endParaRPr lang="es-MX" sz="1200" kern="1200" dirty="0">
                        <a:solidFill>
                          <a:schemeClr val="tx1">
                            <a:lumMod val="85000"/>
                            <a:lumOff val="15000"/>
                          </a:schemeClr>
                        </a:solidFill>
                        <a:latin typeface="+mn-lt"/>
                        <a:ea typeface="+mj-ea"/>
                        <a:cs typeface="+mj-cs"/>
                      </a:endParaRPr>
                    </a:p>
                  </a:txBody>
                  <a:tcPr marT="0" marB="0" anchor="ctr">
                    <a:noFill/>
                  </a:tcPr>
                </a:tc>
                <a:tc>
                  <a:txBody>
                    <a:bodyPr/>
                    <a:lstStyle/>
                    <a:p>
                      <a:pPr algn="ctr"/>
                      <a:r>
                        <a:rPr lang="es-MX" sz="1600" dirty="0">
                          <a:solidFill>
                            <a:schemeClr val="bg1"/>
                          </a:solidFill>
                          <a:effectLst/>
                          <a:latin typeface="Calibri" panose="020F0502020204030204" pitchFamily="34" charset="0"/>
                          <a:ea typeface="Calibri" panose="020F0502020204030204" pitchFamily="34" charset="0"/>
                        </a:rPr>
                        <a:t>ENCOVID </a:t>
                      </a:r>
                    </a:p>
                    <a:p>
                      <a:pPr algn="ctr"/>
                      <a:r>
                        <a:rPr lang="es-MX" sz="1600" dirty="0">
                          <a:solidFill>
                            <a:schemeClr val="bg1"/>
                          </a:solidFill>
                          <a:effectLst/>
                          <a:latin typeface="Calibri" panose="020F0502020204030204" pitchFamily="34" charset="0"/>
                          <a:ea typeface="Calibri" panose="020F0502020204030204" pitchFamily="34" charset="0"/>
                        </a:rPr>
                        <a:t>2021*</a:t>
                      </a:r>
                    </a:p>
                  </a:txBody>
                  <a:tcPr marL="68580" marR="68580" marT="0" marB="0" anchor="ctr">
                    <a:lnB w="12700" cap="flat" cmpd="sng" algn="ctr">
                      <a:solidFill>
                        <a:schemeClr val="accent3"/>
                      </a:solidFill>
                      <a:prstDash val="solid"/>
                      <a:round/>
                      <a:headEnd type="none" w="med" len="med"/>
                      <a:tailEnd type="none" w="med" len="med"/>
                    </a:lnB>
                    <a:solidFill>
                      <a:schemeClr val="bg2">
                        <a:lumMod val="10000"/>
                      </a:schemeClr>
                    </a:solidFill>
                  </a:tcPr>
                </a:tc>
                <a:tc gridSpan="2">
                  <a:txBody>
                    <a:bodyPr/>
                    <a:lstStyle/>
                    <a:p>
                      <a:pPr algn="ctr"/>
                      <a:r>
                        <a:rPr lang="es-MX" sz="1600" dirty="0">
                          <a:solidFill>
                            <a:schemeClr val="bg1"/>
                          </a:solidFill>
                          <a:effectLst/>
                          <a:latin typeface="Calibri" panose="020F0502020204030204" pitchFamily="34" charset="0"/>
                          <a:ea typeface="Calibri" panose="020F0502020204030204" pitchFamily="34" charset="0"/>
                        </a:rPr>
                        <a:t>EBH </a:t>
                      </a:r>
                    </a:p>
                    <a:p>
                      <a:pPr algn="ctr"/>
                      <a:r>
                        <a:rPr lang="es-MX" sz="1600" dirty="0">
                          <a:solidFill>
                            <a:schemeClr val="bg1"/>
                          </a:solidFill>
                          <a:effectLst/>
                          <a:latin typeface="Calibri" panose="020F0502020204030204" pitchFamily="34" charset="0"/>
                          <a:ea typeface="Calibri" panose="020F0502020204030204" pitchFamily="34" charset="0"/>
                        </a:rPr>
                        <a:t>2021**</a:t>
                      </a:r>
                    </a:p>
                  </a:txBody>
                  <a:tcPr marL="68580" marR="68580" marT="0" marB="0" anchor="ctr">
                    <a:solidFill>
                      <a:schemeClr val="bg2">
                        <a:lumMod val="10000"/>
                      </a:schemeClr>
                    </a:solidFill>
                  </a:tcPr>
                </a:tc>
                <a:tc hMerge="1">
                  <a:txBody>
                    <a:bodyPr/>
                    <a:lstStyle/>
                    <a:p>
                      <a:endParaRPr lang="es-MX"/>
                    </a:p>
                  </a:txBody>
                  <a:tcPr/>
                </a:tc>
                <a:extLst>
                  <a:ext uri="{0D108BD9-81ED-4DB2-BD59-A6C34878D82A}">
                    <a16:rowId xmlns:a16="http://schemas.microsoft.com/office/drawing/2014/main" val="2464424806"/>
                  </a:ext>
                </a:extLst>
              </a:tr>
              <a:tr h="290457">
                <a:tc gridSpan="3">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ES" sz="1400" b="1" kern="1200" dirty="0">
                          <a:solidFill>
                            <a:schemeClr val="accent3">
                              <a:lumMod val="75000"/>
                            </a:schemeClr>
                          </a:solidFill>
                          <a:effectLst>
                            <a:outerShdw blurRad="38100" dist="38100" dir="2700000" algn="tl">
                              <a:srgbClr val="000000">
                                <a:alpha val="43137"/>
                              </a:srgbClr>
                            </a:outerShdw>
                          </a:effectLst>
                          <a:latin typeface="+mn-lt"/>
                          <a:ea typeface="+mn-ea"/>
                          <a:cs typeface="+mn-cs"/>
                        </a:rPr>
                        <a:t>Escala</a:t>
                      </a:r>
                      <a:endParaRPr lang="es-MX" sz="1500"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endParaRPr>
                    </a:p>
                  </a:txBody>
                  <a:tcPr marT="0" marB="0" anchor="ctr">
                    <a:lnT w="12700" cap="flat" cmpd="sng" algn="ctr">
                      <a:solidFill>
                        <a:schemeClr val="accent3"/>
                      </a:solidFill>
                      <a:prstDash val="solid"/>
                      <a:round/>
                      <a:headEnd type="none" w="med" len="med"/>
                      <a:tailEnd type="none" w="med" len="med"/>
                    </a:lnT>
                    <a:solidFill>
                      <a:schemeClr val="tx1">
                        <a:lumMod val="75000"/>
                        <a:lumOff val="25000"/>
                      </a:schemeClr>
                    </a:solidFill>
                  </a:tcPr>
                </a:tc>
                <a:tc hMerge="1">
                  <a:txBody>
                    <a:bodyPr/>
                    <a:lstStyle/>
                    <a:p>
                      <a:pPr algn="ctr"/>
                      <a:endParaRPr lang="es-MX" sz="1200" kern="1200" dirty="0">
                        <a:solidFill>
                          <a:schemeClr val="tx1">
                            <a:lumMod val="85000"/>
                            <a:lumOff val="15000"/>
                          </a:schemeClr>
                        </a:solidFill>
                        <a:latin typeface="+mn-lt"/>
                        <a:ea typeface="+mj-ea"/>
                        <a:cs typeface="+mj-cs"/>
                      </a:endParaRPr>
                    </a:p>
                  </a:txBody>
                  <a:tcPr marT="0" marB="0" anchor="ctr">
                    <a:noFill/>
                  </a:tcPr>
                </a:tc>
                <a:tc hMerge="1">
                  <a:txBody>
                    <a:bodyPr/>
                    <a:lstStyle/>
                    <a:p>
                      <a:endParaRPr lang="es-MX"/>
                    </a:p>
                  </a:txBody>
                  <a:tcPr/>
                </a:tc>
                <a:tc gridSpan="2">
                  <a:txBody>
                    <a:bodyPr/>
                    <a:lstStyle/>
                    <a:p>
                      <a:pPr algn="ctr"/>
                      <a:r>
                        <a:rPr lang="es-ES" sz="1400" b="1" kern="1200" dirty="0">
                          <a:solidFill>
                            <a:schemeClr val="accent3">
                              <a:lumMod val="75000"/>
                            </a:schemeClr>
                          </a:solidFill>
                          <a:effectLst>
                            <a:outerShdw blurRad="38100" dist="38100" dir="2700000" algn="tl">
                              <a:srgbClr val="000000">
                                <a:alpha val="43137"/>
                              </a:srgbClr>
                            </a:outerShdw>
                          </a:effectLst>
                          <a:latin typeface="+mn-lt"/>
                          <a:ea typeface="+mn-ea"/>
                          <a:cs typeface="+mn-cs"/>
                        </a:rPr>
                        <a:t>Escala</a:t>
                      </a:r>
                      <a:endParaRPr lang="es-MX" sz="1400" b="1" kern="1200" dirty="0">
                        <a:solidFill>
                          <a:schemeClr val="accent3">
                            <a:lumMod val="75000"/>
                          </a:schemeClr>
                        </a:solidFill>
                        <a:effectLst>
                          <a:outerShdw blurRad="38100" dist="38100" dir="2700000" algn="tl">
                            <a:srgbClr val="000000">
                              <a:alpha val="43137"/>
                            </a:srgbClr>
                          </a:outerShdw>
                        </a:effectLst>
                        <a:latin typeface="+mn-lt"/>
                        <a:ea typeface="+mn-ea"/>
                        <a:cs typeface="+mn-cs"/>
                      </a:endParaRPr>
                    </a:p>
                  </a:txBody>
                  <a:tcPr marL="68580" marR="68580" marT="0" marB="0" anchor="ctr">
                    <a:solidFill>
                      <a:schemeClr val="tx1">
                        <a:lumMod val="75000"/>
                        <a:lumOff val="25000"/>
                      </a:schemeClr>
                    </a:solidFill>
                  </a:tcPr>
                </a:tc>
                <a:tc hMerge="1">
                  <a:txBody>
                    <a:bodyPr/>
                    <a:lstStyle/>
                    <a:p>
                      <a:endParaRPr dirty="0"/>
                    </a:p>
                  </a:txBody>
                  <a:tcPr marL="68580" marR="68580" marT="0" marB="0" anchor="ctr">
                    <a:lnL w="12700" cap="flat" cmpd="sng" algn="ctr">
                      <a:solidFill>
                        <a:schemeClr val="accent3"/>
                      </a:solidFill>
                      <a:prstDash val="solid"/>
                      <a:round/>
                      <a:headEnd type="none" w="med" len="med"/>
                      <a:tailEnd type="none" w="med" len="med"/>
                    </a:lnL>
                    <a:solidFill>
                      <a:schemeClr val="bg2">
                        <a:lumMod val="10000"/>
                      </a:schemeClr>
                    </a:solidFill>
                  </a:tcPr>
                </a:tc>
                <a:extLst>
                  <a:ext uri="{0D108BD9-81ED-4DB2-BD59-A6C34878D82A}">
                    <a16:rowId xmlns:a16="http://schemas.microsoft.com/office/drawing/2014/main" val="3449201737"/>
                  </a:ext>
                </a:extLst>
              </a:tr>
              <a:tr h="355122">
                <a:tc>
                  <a:txBody>
                    <a:bodyPr/>
                    <a:lstStyle/>
                    <a:p>
                      <a:pPr algn="ctr"/>
                      <a:r>
                        <a:rPr lang="es-ES" sz="1050" b="1" kern="1200"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Menos de $2,800</a:t>
                      </a:r>
                      <a:endParaRPr lang="es-MX" sz="1050" b="1" kern="1200"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nchor="ctr">
                    <a:solidFill>
                      <a:schemeClr val="bg2">
                        <a:lumMod val="10000"/>
                      </a:schemeClr>
                    </a:solidFill>
                  </a:tcPr>
                </a:tc>
                <a:tc>
                  <a:txBody>
                    <a:bodyPr/>
                    <a:lstStyle/>
                    <a:p>
                      <a:pPr algn="ctr" fontAlgn="t"/>
                      <a:r>
                        <a:rPr lang="es-MX" sz="1300" b="1" i="0" u="none" strike="noStrike" dirty="0" smtClean="0">
                          <a:solidFill>
                            <a:schemeClr val="bg2">
                              <a:lumMod val="25000"/>
                            </a:schemeClr>
                          </a:solidFill>
                          <a:effectLst>
                            <a:glow rad="101600">
                              <a:schemeClr val="bg1">
                                <a:alpha val="60000"/>
                              </a:schemeClr>
                            </a:glow>
                            <a:outerShdw blurRad="38100" dist="38100" dir="2700000" algn="tl">
                              <a:srgbClr val="000000">
                                <a:alpha val="43137"/>
                              </a:srgbClr>
                            </a:outerShdw>
                          </a:effectLst>
                          <a:latin typeface="+mn-lt"/>
                        </a:rPr>
                        <a:t>14.0</a:t>
                      </a:r>
                      <a:r>
                        <a:rPr lang="es-MX" sz="1300" b="1" i="0" u="none" strike="noStrike" dirty="0">
                          <a:solidFill>
                            <a:schemeClr val="bg2">
                              <a:lumMod val="25000"/>
                            </a:schemeClr>
                          </a:solidFill>
                          <a:effectLst>
                            <a:glow rad="101600">
                              <a:schemeClr val="bg1">
                                <a:alpha val="60000"/>
                              </a:schemeClr>
                            </a:glow>
                            <a:outerShdw blurRad="38100" dist="38100" dir="2700000" algn="tl">
                              <a:srgbClr val="000000">
                                <a:alpha val="43137"/>
                              </a:srgbClr>
                            </a:outerShdw>
                          </a:effectLst>
                          <a:latin typeface="+mn-lt"/>
                        </a:rPr>
                        <a:t>%</a:t>
                      </a:r>
                    </a:p>
                  </a:txBody>
                  <a:tcPr marL="9525" marR="9525" marT="9525" marB="0" anchor="ctr">
                    <a:noFill/>
                  </a:tcPr>
                </a:tc>
                <a:tc>
                  <a:txBody>
                    <a:bodyPr/>
                    <a:lstStyle/>
                    <a:p>
                      <a:pPr algn="ctr">
                        <a:tabLst>
                          <a:tab pos="520700" algn="l"/>
                        </a:tabLst>
                      </a:pPr>
                      <a:r>
                        <a:rPr lang="es-ES" sz="1300" b="1" kern="1200" dirty="0">
                          <a:solidFill>
                            <a:schemeClr val="bg2">
                              <a:lumMod val="25000"/>
                            </a:schemeClr>
                          </a:solidFill>
                          <a:effectLst>
                            <a:glow rad="63500">
                              <a:schemeClr val="bg1">
                                <a:lumMod val="95000"/>
                                <a:alpha val="40000"/>
                              </a:schemeClr>
                            </a:glow>
                            <a:outerShdw blurRad="38100" dist="38100" dir="2700000" algn="tl">
                              <a:srgbClr val="000000">
                                <a:alpha val="43137"/>
                              </a:srgbClr>
                            </a:outerShdw>
                          </a:effectLst>
                          <a:latin typeface="+mn-lt"/>
                          <a:ea typeface="+mj-ea"/>
                          <a:cs typeface="+mj-cs"/>
                        </a:rPr>
                        <a:t>8%</a:t>
                      </a:r>
                      <a:endParaRPr lang="es-MX" sz="1300" b="1" kern="1200" dirty="0">
                        <a:solidFill>
                          <a:schemeClr val="bg2">
                            <a:lumMod val="25000"/>
                          </a:schemeClr>
                        </a:solidFill>
                        <a:effectLst>
                          <a:glow rad="63500">
                            <a:schemeClr val="bg1">
                              <a:lumMod val="95000"/>
                              <a:alpha val="40000"/>
                            </a:schemeClr>
                          </a:glow>
                          <a:outerShdw blurRad="38100" dist="38100" dir="2700000" algn="tl">
                            <a:srgbClr val="000000">
                              <a:alpha val="43137"/>
                            </a:srgbClr>
                          </a:outerShdw>
                        </a:effectLst>
                        <a:latin typeface="+mn-lt"/>
                        <a:ea typeface="+mj-ea"/>
                        <a:cs typeface="+mj-cs"/>
                      </a:endParaRPr>
                    </a:p>
                  </a:txBody>
                  <a:tcPr marL="68580" marR="68580" marT="0" marB="0" anchor="ctr">
                    <a:noFill/>
                  </a:tcPr>
                </a:tc>
                <a:tc rowSpan="4">
                  <a:txBody>
                    <a:bodyPr/>
                    <a:lstStyle/>
                    <a:p>
                      <a:pPr algn="ctr"/>
                      <a:r>
                        <a:rPr lang="es-MX" sz="1200" b="1" kern="1200"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De 0 a 2 SM</a:t>
                      </a:r>
                    </a:p>
                    <a:p>
                      <a:pPr algn="ctr"/>
                      <a:r>
                        <a:rPr lang="es-MX" sz="1200" b="1" kern="1200"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 ($0 hasta $7,396 al mes)</a:t>
                      </a:r>
                      <a:endParaRPr lang="es-MX" sz="1100" b="1" kern="1200"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endParaRPr>
                    </a:p>
                  </a:txBody>
                  <a:tcPr marT="0" marB="0" anchor="ctr">
                    <a:lnR w="12700" cap="flat" cmpd="sng" algn="ctr">
                      <a:solidFill>
                        <a:schemeClr val="accent3"/>
                      </a:solidFill>
                      <a:prstDash val="solid"/>
                      <a:round/>
                      <a:headEnd type="none" w="med" len="med"/>
                      <a:tailEnd type="none" w="med" len="med"/>
                    </a:lnR>
                    <a:solidFill>
                      <a:schemeClr val="bg2">
                        <a:lumMod val="10000"/>
                      </a:schemeClr>
                    </a:solidFill>
                  </a:tcPr>
                </a:tc>
                <a:tc rowSpan="4">
                  <a:txBody>
                    <a:bodyPr/>
                    <a:lstStyle/>
                    <a:p>
                      <a:pPr marL="0" algn="ctr" defTabSz="914400" rtl="0" eaLnBrk="1" latinLnBrk="0" hangingPunct="1">
                        <a:tabLst>
                          <a:tab pos="520700" algn="l"/>
                        </a:tabLst>
                      </a:pPr>
                      <a:r>
                        <a:rPr lang="es-ES" sz="1300" b="1" kern="1200" dirty="0">
                          <a:solidFill>
                            <a:schemeClr val="bg2">
                              <a:lumMod val="25000"/>
                            </a:schemeClr>
                          </a:solidFill>
                          <a:effectLst>
                            <a:glow rad="63500">
                              <a:schemeClr val="bg1">
                                <a:lumMod val="95000"/>
                                <a:alpha val="40000"/>
                              </a:schemeClr>
                            </a:glow>
                            <a:outerShdw blurRad="38100" dist="38100" dir="2700000" algn="tl">
                              <a:srgbClr val="000000">
                                <a:alpha val="43137"/>
                              </a:srgbClr>
                            </a:outerShdw>
                          </a:effectLst>
                          <a:latin typeface="+mn-lt"/>
                          <a:ea typeface="+mj-ea"/>
                          <a:cs typeface="+mj-cs"/>
                        </a:rPr>
                        <a:t>39.9%</a:t>
                      </a:r>
                      <a:endParaRPr lang="es-MX" sz="1300" b="1" kern="1200" dirty="0">
                        <a:solidFill>
                          <a:schemeClr val="bg2">
                            <a:lumMod val="25000"/>
                          </a:schemeClr>
                        </a:solidFill>
                        <a:effectLst>
                          <a:glow rad="63500">
                            <a:schemeClr val="bg1">
                              <a:lumMod val="95000"/>
                              <a:alpha val="40000"/>
                            </a:schemeClr>
                          </a:glow>
                          <a:outerShdw blurRad="38100" dist="38100" dir="2700000" algn="tl">
                            <a:srgbClr val="000000">
                              <a:alpha val="43137"/>
                            </a:srgbClr>
                          </a:outerShdw>
                        </a:effectLst>
                        <a:latin typeface="+mn-lt"/>
                        <a:ea typeface="+mj-ea"/>
                        <a:cs typeface="+mj-cs"/>
                      </a:endParaRPr>
                    </a:p>
                  </a:txBody>
                  <a:tcPr marL="68580" marR="68580" marT="0" marB="0" anchor="ctr">
                    <a:lnL w="12700" cap="flat" cmpd="sng" algn="ctr">
                      <a:solidFill>
                        <a:schemeClr val="accent3"/>
                      </a:solidFill>
                      <a:prstDash val="solid"/>
                      <a:round/>
                      <a:headEnd type="none" w="med" len="med"/>
                      <a:tailEnd type="none" w="med" len="med"/>
                    </a:lnL>
                    <a:noFill/>
                  </a:tcPr>
                </a:tc>
                <a:extLst>
                  <a:ext uri="{0D108BD9-81ED-4DB2-BD59-A6C34878D82A}">
                    <a16:rowId xmlns:a16="http://schemas.microsoft.com/office/drawing/2014/main" val="1810970986"/>
                  </a:ext>
                </a:extLst>
              </a:tr>
              <a:tr h="355122">
                <a:tc>
                  <a:txBody>
                    <a:bodyPr/>
                    <a:lstStyle/>
                    <a:p>
                      <a:pPr algn="ctr"/>
                      <a:r>
                        <a:rPr lang="es-ES" sz="1050" b="1" kern="1200"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Entre $2,800 - $4,200</a:t>
                      </a:r>
                      <a:endParaRPr lang="es-MX" sz="1050" b="1" kern="1200"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nchor="ctr">
                    <a:solidFill>
                      <a:schemeClr val="bg2">
                        <a:lumMod val="10000"/>
                      </a:schemeClr>
                    </a:solidFill>
                  </a:tcPr>
                </a:tc>
                <a:tc>
                  <a:txBody>
                    <a:bodyPr/>
                    <a:lstStyle/>
                    <a:p>
                      <a:pPr algn="ctr" fontAlgn="t"/>
                      <a:r>
                        <a:rPr lang="es-MX" sz="1300" b="1" i="0" u="none" strike="noStrike" dirty="0" smtClean="0">
                          <a:solidFill>
                            <a:schemeClr val="bg2">
                              <a:lumMod val="25000"/>
                            </a:schemeClr>
                          </a:solidFill>
                          <a:effectLst>
                            <a:glow rad="101600">
                              <a:schemeClr val="bg1">
                                <a:alpha val="60000"/>
                              </a:schemeClr>
                            </a:glow>
                            <a:outerShdw blurRad="38100" dist="38100" dir="2700000" algn="tl">
                              <a:srgbClr val="000000">
                                <a:alpha val="43137"/>
                              </a:srgbClr>
                            </a:outerShdw>
                          </a:effectLst>
                          <a:latin typeface="+mn-lt"/>
                        </a:rPr>
                        <a:t>15.0</a:t>
                      </a:r>
                      <a:r>
                        <a:rPr lang="es-MX" sz="1300" b="1" i="0" u="none" strike="noStrike" dirty="0">
                          <a:solidFill>
                            <a:schemeClr val="bg2">
                              <a:lumMod val="25000"/>
                            </a:schemeClr>
                          </a:solidFill>
                          <a:effectLst>
                            <a:glow rad="101600">
                              <a:schemeClr val="bg1">
                                <a:alpha val="60000"/>
                              </a:schemeClr>
                            </a:glow>
                            <a:outerShdw blurRad="38100" dist="38100" dir="2700000" algn="tl">
                              <a:srgbClr val="000000">
                                <a:alpha val="43137"/>
                              </a:srgbClr>
                            </a:outerShdw>
                          </a:effectLst>
                          <a:latin typeface="+mn-lt"/>
                        </a:rPr>
                        <a:t>%</a:t>
                      </a:r>
                    </a:p>
                  </a:txBody>
                  <a:tcPr marL="9525" marR="9525" marT="9525" marB="0" anchor="ctr">
                    <a:noFill/>
                  </a:tcPr>
                </a:tc>
                <a:tc>
                  <a:txBody>
                    <a:bodyPr/>
                    <a:lstStyle/>
                    <a:p>
                      <a:pPr algn="ctr">
                        <a:tabLst>
                          <a:tab pos="520700" algn="l"/>
                        </a:tabLst>
                      </a:pPr>
                      <a:r>
                        <a:rPr lang="es-ES" sz="1300" b="1" kern="1200" dirty="0">
                          <a:solidFill>
                            <a:schemeClr val="bg2">
                              <a:lumMod val="25000"/>
                            </a:schemeClr>
                          </a:solidFill>
                          <a:effectLst>
                            <a:glow rad="63500">
                              <a:schemeClr val="bg1">
                                <a:lumMod val="95000"/>
                                <a:alpha val="40000"/>
                              </a:schemeClr>
                            </a:glow>
                            <a:outerShdw blurRad="38100" dist="38100" dir="2700000" algn="tl">
                              <a:srgbClr val="000000">
                                <a:alpha val="43137"/>
                              </a:srgbClr>
                            </a:outerShdw>
                          </a:effectLst>
                          <a:latin typeface="+mn-lt"/>
                          <a:ea typeface="+mj-ea"/>
                          <a:cs typeface="+mj-cs"/>
                        </a:rPr>
                        <a:t>5%</a:t>
                      </a:r>
                      <a:endParaRPr lang="es-MX" sz="1300" b="1" kern="1200" dirty="0">
                        <a:solidFill>
                          <a:schemeClr val="bg2">
                            <a:lumMod val="25000"/>
                          </a:schemeClr>
                        </a:solidFill>
                        <a:effectLst>
                          <a:glow rad="63500">
                            <a:schemeClr val="bg1">
                              <a:lumMod val="95000"/>
                              <a:alpha val="40000"/>
                            </a:schemeClr>
                          </a:glow>
                          <a:outerShdw blurRad="38100" dist="38100" dir="2700000" algn="tl">
                            <a:srgbClr val="000000">
                              <a:alpha val="43137"/>
                            </a:srgbClr>
                          </a:outerShdw>
                        </a:effectLst>
                        <a:latin typeface="+mn-lt"/>
                        <a:ea typeface="+mj-ea"/>
                        <a:cs typeface="+mj-cs"/>
                      </a:endParaRPr>
                    </a:p>
                  </a:txBody>
                  <a:tcPr marL="68580" marR="68580" marT="0" marB="0" anchor="ctr">
                    <a:noFill/>
                  </a:tcPr>
                </a:tc>
                <a:tc vMerge="1">
                  <a:txBody>
                    <a:bodyPr/>
                    <a:lstStyle/>
                    <a:p>
                      <a:pPr algn="ctr"/>
                      <a:endParaRPr lang="es-MX" sz="1050" b="1" kern="1200"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endParaRPr>
                    </a:p>
                  </a:txBody>
                  <a:tcPr marT="0" marB="0" anchor="ctr">
                    <a:lnR w="12700" cap="flat" cmpd="sng" algn="ctr">
                      <a:solidFill>
                        <a:schemeClr val="accent3"/>
                      </a:solidFill>
                      <a:prstDash val="solid"/>
                      <a:round/>
                      <a:headEnd type="none" w="med" len="med"/>
                      <a:tailEnd type="none" w="med" len="med"/>
                    </a:lnR>
                    <a:solidFill>
                      <a:schemeClr val="tx1">
                        <a:lumMod val="75000"/>
                        <a:lumOff val="25000"/>
                      </a:schemeClr>
                    </a:solidFill>
                  </a:tcPr>
                </a:tc>
                <a:tc vMerge="1">
                  <a:txBody>
                    <a:bodyPr/>
                    <a:lstStyle/>
                    <a:p>
                      <a:endParaRPr lang="es-MX"/>
                    </a:p>
                  </a:txBody>
                  <a:tcPr>
                    <a:lnL w="12700" cap="flat" cmpd="sng" algn="ctr">
                      <a:solidFill>
                        <a:schemeClr val="accent3"/>
                      </a:solidFill>
                      <a:prstDash val="solid"/>
                      <a:round/>
                      <a:headEnd type="none" w="med" len="med"/>
                      <a:tailEnd type="none" w="med" len="med"/>
                    </a:lnL>
                    <a:noFill/>
                  </a:tcPr>
                </a:tc>
                <a:extLst>
                  <a:ext uri="{0D108BD9-81ED-4DB2-BD59-A6C34878D82A}">
                    <a16:rowId xmlns:a16="http://schemas.microsoft.com/office/drawing/2014/main" val="765615005"/>
                  </a:ext>
                </a:extLst>
              </a:tr>
              <a:tr h="355122">
                <a:tc>
                  <a:txBody>
                    <a:bodyPr/>
                    <a:lstStyle/>
                    <a:p>
                      <a:pPr algn="ctr"/>
                      <a:r>
                        <a:rPr lang="es-ES" sz="1050" b="1" kern="1200"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Entre $4,201 - $5,600</a:t>
                      </a:r>
                      <a:endParaRPr lang="es-MX" sz="1050" b="1" kern="1200"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nchor="ctr">
                    <a:solidFill>
                      <a:schemeClr val="bg2">
                        <a:lumMod val="10000"/>
                      </a:schemeClr>
                    </a:solidFill>
                  </a:tcPr>
                </a:tc>
                <a:tc>
                  <a:txBody>
                    <a:bodyPr/>
                    <a:lstStyle/>
                    <a:p>
                      <a:pPr algn="ctr" fontAlgn="t"/>
                      <a:r>
                        <a:rPr lang="es-MX" sz="1300" b="1" i="0" u="none" strike="noStrike" dirty="0">
                          <a:solidFill>
                            <a:schemeClr val="bg2">
                              <a:lumMod val="25000"/>
                            </a:schemeClr>
                          </a:solidFill>
                          <a:effectLst>
                            <a:glow rad="101600">
                              <a:schemeClr val="bg1">
                                <a:alpha val="60000"/>
                              </a:schemeClr>
                            </a:glow>
                            <a:outerShdw blurRad="38100" dist="38100" dir="2700000" algn="tl">
                              <a:srgbClr val="000000">
                                <a:alpha val="43137"/>
                              </a:srgbClr>
                            </a:outerShdw>
                          </a:effectLst>
                          <a:latin typeface="+mn-lt"/>
                        </a:rPr>
                        <a:t>11.0%</a:t>
                      </a:r>
                    </a:p>
                  </a:txBody>
                  <a:tcPr marL="9525" marR="9525" marT="9525" marB="0" anchor="ctr">
                    <a:noFill/>
                  </a:tcPr>
                </a:tc>
                <a:tc>
                  <a:txBody>
                    <a:bodyPr/>
                    <a:lstStyle/>
                    <a:p>
                      <a:pPr algn="ctr">
                        <a:tabLst>
                          <a:tab pos="520700" algn="l"/>
                        </a:tabLst>
                      </a:pPr>
                      <a:r>
                        <a:rPr lang="es-ES" sz="1300" b="1" kern="1200" dirty="0">
                          <a:solidFill>
                            <a:schemeClr val="bg2">
                              <a:lumMod val="25000"/>
                            </a:schemeClr>
                          </a:solidFill>
                          <a:effectLst>
                            <a:glow rad="63500">
                              <a:schemeClr val="bg1">
                                <a:lumMod val="95000"/>
                                <a:alpha val="40000"/>
                              </a:schemeClr>
                            </a:glow>
                            <a:outerShdw blurRad="38100" dist="38100" dir="2700000" algn="tl">
                              <a:srgbClr val="000000">
                                <a:alpha val="43137"/>
                              </a:srgbClr>
                            </a:outerShdw>
                          </a:effectLst>
                          <a:latin typeface="+mn-lt"/>
                          <a:ea typeface="+mj-ea"/>
                          <a:cs typeface="+mj-cs"/>
                        </a:rPr>
                        <a:t>4.8%</a:t>
                      </a:r>
                      <a:endParaRPr lang="es-MX" sz="1300" b="1" kern="1200" dirty="0">
                        <a:solidFill>
                          <a:schemeClr val="bg2">
                            <a:lumMod val="25000"/>
                          </a:schemeClr>
                        </a:solidFill>
                        <a:effectLst>
                          <a:glow rad="63500">
                            <a:schemeClr val="bg1">
                              <a:lumMod val="95000"/>
                              <a:alpha val="40000"/>
                            </a:schemeClr>
                          </a:glow>
                          <a:outerShdw blurRad="38100" dist="38100" dir="2700000" algn="tl">
                            <a:srgbClr val="000000">
                              <a:alpha val="43137"/>
                            </a:srgbClr>
                          </a:outerShdw>
                        </a:effectLst>
                        <a:latin typeface="+mn-lt"/>
                        <a:ea typeface="+mj-ea"/>
                        <a:cs typeface="+mj-cs"/>
                      </a:endParaRPr>
                    </a:p>
                  </a:txBody>
                  <a:tcPr marL="68580" marR="68580" marT="0" marB="0" anchor="ctr">
                    <a:noFill/>
                  </a:tcPr>
                </a:tc>
                <a:tc vMerge="1">
                  <a:txBody>
                    <a:bodyPr/>
                    <a:lstStyle/>
                    <a:p>
                      <a:pPr algn="ctr"/>
                      <a:endParaRPr lang="es-MX" sz="1050" b="1" kern="1200"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endParaRPr>
                    </a:p>
                  </a:txBody>
                  <a:tcPr marT="0" marB="0" anchor="ctr">
                    <a:lnR w="12700" cap="flat" cmpd="sng" algn="ctr">
                      <a:solidFill>
                        <a:schemeClr val="accent3"/>
                      </a:solidFill>
                      <a:prstDash val="solid"/>
                      <a:round/>
                      <a:headEnd type="none" w="med" len="med"/>
                      <a:tailEnd type="none" w="med" len="med"/>
                    </a:lnR>
                    <a:solidFill>
                      <a:schemeClr val="tx1">
                        <a:lumMod val="75000"/>
                        <a:lumOff val="25000"/>
                      </a:schemeClr>
                    </a:solidFill>
                  </a:tcPr>
                </a:tc>
                <a:tc vMerge="1">
                  <a:txBody>
                    <a:bodyPr/>
                    <a:lstStyle/>
                    <a:p>
                      <a:endParaRPr lang="es-MX"/>
                    </a:p>
                  </a:txBody>
                  <a:tcPr>
                    <a:lnL w="12700" cap="flat" cmpd="sng" algn="ctr">
                      <a:solidFill>
                        <a:schemeClr val="accent3"/>
                      </a:solidFill>
                      <a:prstDash val="solid"/>
                      <a:round/>
                      <a:headEnd type="none" w="med" len="med"/>
                      <a:tailEnd type="none" w="med" len="med"/>
                    </a:lnL>
                    <a:solidFill>
                      <a:schemeClr val="accent3">
                        <a:lumMod val="20000"/>
                        <a:lumOff val="80000"/>
                      </a:schemeClr>
                    </a:solidFill>
                  </a:tcPr>
                </a:tc>
                <a:extLst>
                  <a:ext uri="{0D108BD9-81ED-4DB2-BD59-A6C34878D82A}">
                    <a16:rowId xmlns:a16="http://schemas.microsoft.com/office/drawing/2014/main" val="3381968886"/>
                  </a:ext>
                </a:extLst>
              </a:tr>
              <a:tr h="355122">
                <a:tc>
                  <a:txBody>
                    <a:bodyPr/>
                    <a:lstStyle/>
                    <a:p>
                      <a:pPr algn="ctr"/>
                      <a:r>
                        <a:rPr lang="es-ES" sz="1050" b="1" kern="1200"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Entre $5,601 - $8,400</a:t>
                      </a:r>
                      <a:endParaRPr lang="es-MX" sz="1050" b="1" kern="1200"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nchor="ctr">
                    <a:solidFill>
                      <a:schemeClr val="bg2">
                        <a:lumMod val="10000"/>
                      </a:schemeClr>
                    </a:solidFill>
                  </a:tcPr>
                </a:tc>
                <a:tc>
                  <a:txBody>
                    <a:bodyPr/>
                    <a:lstStyle/>
                    <a:p>
                      <a:pPr algn="ctr" fontAlgn="t"/>
                      <a:r>
                        <a:rPr lang="es-MX" sz="1300" b="1" i="0" u="none" strike="noStrike" dirty="0">
                          <a:solidFill>
                            <a:schemeClr val="bg2">
                              <a:lumMod val="25000"/>
                            </a:schemeClr>
                          </a:solidFill>
                          <a:effectLst>
                            <a:glow rad="101600">
                              <a:schemeClr val="bg1">
                                <a:alpha val="60000"/>
                              </a:schemeClr>
                            </a:glow>
                            <a:outerShdw blurRad="38100" dist="38100" dir="2700000" algn="tl">
                              <a:srgbClr val="000000">
                                <a:alpha val="43137"/>
                              </a:srgbClr>
                            </a:outerShdw>
                          </a:effectLst>
                          <a:latin typeface="+mn-lt"/>
                        </a:rPr>
                        <a:t>19.0%</a:t>
                      </a:r>
                    </a:p>
                  </a:txBody>
                  <a:tcPr marL="9525" marR="9525" marT="9525" marB="0" anchor="ctr">
                    <a:noFill/>
                  </a:tcPr>
                </a:tc>
                <a:tc>
                  <a:txBody>
                    <a:bodyPr/>
                    <a:lstStyle/>
                    <a:p>
                      <a:pPr algn="ctr">
                        <a:tabLst>
                          <a:tab pos="520700" algn="l"/>
                        </a:tabLst>
                      </a:pPr>
                      <a:r>
                        <a:rPr lang="es-ES" sz="1300" b="1" kern="1200" dirty="0">
                          <a:solidFill>
                            <a:schemeClr val="bg2">
                              <a:lumMod val="25000"/>
                            </a:schemeClr>
                          </a:solidFill>
                          <a:effectLst>
                            <a:glow rad="63500">
                              <a:schemeClr val="bg1">
                                <a:lumMod val="95000"/>
                                <a:alpha val="40000"/>
                              </a:schemeClr>
                            </a:glow>
                            <a:outerShdw blurRad="38100" dist="38100" dir="2700000" algn="tl">
                              <a:srgbClr val="000000">
                                <a:alpha val="43137"/>
                              </a:srgbClr>
                            </a:outerShdw>
                          </a:effectLst>
                          <a:latin typeface="+mn-lt"/>
                          <a:ea typeface="+mj-ea"/>
                          <a:cs typeface="+mj-cs"/>
                        </a:rPr>
                        <a:t>8.9%</a:t>
                      </a:r>
                      <a:endParaRPr lang="es-MX" sz="1300" b="1" kern="1200" dirty="0">
                        <a:solidFill>
                          <a:schemeClr val="bg2">
                            <a:lumMod val="25000"/>
                          </a:schemeClr>
                        </a:solidFill>
                        <a:effectLst>
                          <a:glow rad="63500">
                            <a:schemeClr val="bg1">
                              <a:lumMod val="95000"/>
                              <a:alpha val="40000"/>
                            </a:schemeClr>
                          </a:glow>
                          <a:outerShdw blurRad="38100" dist="38100" dir="2700000" algn="tl">
                            <a:srgbClr val="000000">
                              <a:alpha val="43137"/>
                            </a:srgbClr>
                          </a:outerShdw>
                        </a:effectLst>
                        <a:latin typeface="+mn-lt"/>
                        <a:ea typeface="+mj-ea"/>
                        <a:cs typeface="+mj-cs"/>
                      </a:endParaRPr>
                    </a:p>
                  </a:txBody>
                  <a:tcPr marL="68580" marR="68580" marT="0" marB="0" anchor="ctr">
                    <a:noFill/>
                  </a:tcPr>
                </a:tc>
                <a:tc vMerge="1">
                  <a:txBody>
                    <a:bodyPr/>
                    <a:lstStyle/>
                    <a:p>
                      <a:pPr algn="ctr"/>
                      <a:endParaRPr lang="es-MX" sz="1050" b="1" kern="1200"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endParaRPr>
                    </a:p>
                  </a:txBody>
                  <a:tcPr marT="0" marB="0" anchor="ctr">
                    <a:lnR w="12700" cap="flat" cmpd="sng" algn="ctr">
                      <a:solidFill>
                        <a:schemeClr val="accent3"/>
                      </a:solidFill>
                      <a:prstDash val="solid"/>
                      <a:round/>
                      <a:headEnd type="none" w="med" len="med"/>
                      <a:tailEnd type="none" w="med" len="med"/>
                    </a:lnR>
                    <a:solidFill>
                      <a:schemeClr val="tx1">
                        <a:lumMod val="75000"/>
                        <a:lumOff val="25000"/>
                      </a:schemeClr>
                    </a:solidFill>
                  </a:tcPr>
                </a:tc>
                <a:tc vMerge="1">
                  <a:txBody>
                    <a:bodyPr/>
                    <a:lstStyle/>
                    <a:p>
                      <a:endParaRPr lang="es-MX"/>
                    </a:p>
                  </a:txBody>
                  <a:tcPr>
                    <a:lnL w="12700" cap="flat" cmpd="sng" algn="ctr">
                      <a:solidFill>
                        <a:schemeClr val="accent3"/>
                      </a:solidFill>
                      <a:prstDash val="solid"/>
                      <a:round/>
                      <a:headEnd type="none" w="med" len="med"/>
                      <a:tailEnd type="none" w="med" len="med"/>
                    </a:lnL>
                    <a:noFill/>
                  </a:tcPr>
                </a:tc>
                <a:extLst>
                  <a:ext uri="{0D108BD9-81ED-4DB2-BD59-A6C34878D82A}">
                    <a16:rowId xmlns:a16="http://schemas.microsoft.com/office/drawing/2014/main" val="3391485622"/>
                  </a:ext>
                </a:extLst>
              </a:tr>
              <a:tr h="400417">
                <a:tc>
                  <a:txBody>
                    <a:bodyPr/>
                    <a:lstStyle/>
                    <a:p>
                      <a:pPr algn="ctr"/>
                      <a:r>
                        <a:rPr lang="es-ES" sz="1050" b="1" kern="1200"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Entre $8,401 - $16,800</a:t>
                      </a:r>
                      <a:endParaRPr lang="es-MX" sz="1050" b="1" kern="1200"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nchor="ctr">
                    <a:solidFill>
                      <a:schemeClr val="bg2">
                        <a:lumMod val="10000"/>
                      </a:schemeClr>
                    </a:solidFill>
                  </a:tcPr>
                </a:tc>
                <a:tc>
                  <a:txBody>
                    <a:bodyPr/>
                    <a:lstStyle/>
                    <a:p>
                      <a:pPr algn="ctr" fontAlgn="t"/>
                      <a:r>
                        <a:rPr lang="es-MX" sz="1300" b="1" i="0" u="none" strike="noStrike" dirty="0" smtClean="0">
                          <a:solidFill>
                            <a:schemeClr val="bg2">
                              <a:lumMod val="25000"/>
                            </a:schemeClr>
                          </a:solidFill>
                          <a:effectLst>
                            <a:glow rad="101600">
                              <a:schemeClr val="bg1">
                                <a:alpha val="60000"/>
                              </a:schemeClr>
                            </a:glow>
                            <a:outerShdw blurRad="38100" dist="38100" dir="2700000" algn="tl">
                              <a:srgbClr val="000000">
                                <a:alpha val="43137"/>
                              </a:srgbClr>
                            </a:outerShdw>
                          </a:effectLst>
                          <a:latin typeface="+mn-lt"/>
                        </a:rPr>
                        <a:t>20.0</a:t>
                      </a:r>
                      <a:r>
                        <a:rPr lang="es-MX" sz="1300" b="1" i="0" u="none" strike="noStrike" dirty="0">
                          <a:solidFill>
                            <a:schemeClr val="bg2">
                              <a:lumMod val="25000"/>
                            </a:schemeClr>
                          </a:solidFill>
                          <a:effectLst>
                            <a:glow rad="101600">
                              <a:schemeClr val="bg1">
                                <a:alpha val="60000"/>
                              </a:schemeClr>
                            </a:glow>
                            <a:outerShdw blurRad="38100" dist="38100" dir="2700000" algn="tl">
                              <a:srgbClr val="000000">
                                <a:alpha val="43137"/>
                              </a:srgbClr>
                            </a:outerShdw>
                          </a:effectLst>
                          <a:latin typeface="+mn-lt"/>
                        </a:rPr>
                        <a:t>%</a:t>
                      </a:r>
                    </a:p>
                  </a:txBody>
                  <a:tcPr marL="9525" marR="9525" marT="9525" marB="0" anchor="ctr">
                    <a:noFill/>
                  </a:tcPr>
                </a:tc>
                <a:tc>
                  <a:txBody>
                    <a:bodyPr/>
                    <a:lstStyle/>
                    <a:p>
                      <a:pPr algn="ctr">
                        <a:tabLst>
                          <a:tab pos="520700" algn="l"/>
                        </a:tabLst>
                      </a:pPr>
                      <a:r>
                        <a:rPr lang="es-ES" sz="1300" b="1" kern="1200" dirty="0">
                          <a:solidFill>
                            <a:schemeClr val="bg2">
                              <a:lumMod val="25000"/>
                            </a:schemeClr>
                          </a:solidFill>
                          <a:effectLst>
                            <a:glow rad="63500">
                              <a:schemeClr val="bg1">
                                <a:lumMod val="95000"/>
                                <a:alpha val="40000"/>
                              </a:schemeClr>
                            </a:glow>
                            <a:outerShdw blurRad="38100" dist="38100" dir="2700000" algn="tl">
                              <a:srgbClr val="000000">
                                <a:alpha val="43137"/>
                              </a:srgbClr>
                            </a:outerShdw>
                          </a:effectLst>
                          <a:latin typeface="+mn-lt"/>
                          <a:ea typeface="+mj-ea"/>
                          <a:cs typeface="+mj-cs"/>
                        </a:rPr>
                        <a:t>11.4%</a:t>
                      </a:r>
                      <a:endParaRPr lang="es-MX" sz="1300" b="1" kern="1200" dirty="0">
                        <a:solidFill>
                          <a:schemeClr val="bg2">
                            <a:lumMod val="25000"/>
                          </a:schemeClr>
                        </a:solidFill>
                        <a:effectLst>
                          <a:glow rad="63500">
                            <a:schemeClr val="bg1">
                              <a:lumMod val="95000"/>
                              <a:alpha val="40000"/>
                            </a:schemeClr>
                          </a:glow>
                          <a:outerShdw blurRad="38100" dist="38100" dir="2700000" algn="tl">
                            <a:srgbClr val="000000">
                              <a:alpha val="43137"/>
                            </a:srgbClr>
                          </a:outerShdw>
                        </a:effectLst>
                        <a:latin typeface="+mn-lt"/>
                        <a:ea typeface="+mj-ea"/>
                        <a:cs typeface="+mj-cs"/>
                      </a:endParaRPr>
                    </a:p>
                  </a:txBody>
                  <a:tcPr marL="68580" marR="68580" marT="0" marB="0" anchor="c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MX" sz="1100" b="1" kern="1200"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De 3 a 5 SM </a:t>
                      </a:r>
                    </a:p>
                    <a:p>
                      <a:pPr marL="0" marR="0" lvl="0" indent="0" algn="ctr" defTabSz="914400" rtl="0" eaLnBrk="1" fontAlgn="auto" latinLnBrk="0" hangingPunct="1">
                        <a:lnSpc>
                          <a:spcPct val="100000"/>
                        </a:lnSpc>
                        <a:spcBef>
                          <a:spcPts val="0"/>
                        </a:spcBef>
                        <a:spcAft>
                          <a:spcPts val="0"/>
                        </a:spcAft>
                        <a:buClrTx/>
                        <a:buSzTx/>
                        <a:buFontTx/>
                        <a:buNone/>
                        <a:tabLst/>
                        <a:defRPr/>
                      </a:pPr>
                      <a:r>
                        <a:rPr lang="es-MX" sz="1100" b="1" kern="1200"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(De $7,397 hasta $14,786 al mes)</a:t>
                      </a:r>
                    </a:p>
                  </a:txBody>
                  <a:tcPr marT="0" marB="0" anchor="ctr">
                    <a:lnR w="12700" cap="flat" cmpd="sng" algn="ctr">
                      <a:solidFill>
                        <a:schemeClr val="accent3"/>
                      </a:solidFill>
                      <a:prstDash val="solid"/>
                      <a:round/>
                      <a:headEnd type="none" w="med" len="med"/>
                      <a:tailEnd type="none" w="med" len="med"/>
                    </a:lnR>
                    <a:lnB w="12700" cap="flat" cmpd="sng" algn="ctr">
                      <a:solidFill>
                        <a:schemeClr val="accent3"/>
                      </a:solidFill>
                      <a:prstDash val="solid"/>
                      <a:round/>
                      <a:headEnd type="none" w="med" len="med"/>
                      <a:tailEnd type="none" w="med" len="med"/>
                    </a:lnB>
                    <a:solidFill>
                      <a:schemeClr val="bg2">
                        <a:lumMod val="10000"/>
                      </a:schemeClr>
                    </a:solidFill>
                  </a:tcPr>
                </a:tc>
                <a:tc>
                  <a:txBody>
                    <a:bodyPr/>
                    <a:lstStyle/>
                    <a:p>
                      <a:pPr marL="0" algn="ctr" defTabSz="914400" rtl="0" eaLnBrk="1" latinLnBrk="0" hangingPunct="1">
                        <a:tabLst>
                          <a:tab pos="520700" algn="l"/>
                        </a:tabLst>
                      </a:pPr>
                      <a:r>
                        <a:rPr lang="es-ES" sz="1300" b="1" kern="1200" dirty="0">
                          <a:solidFill>
                            <a:schemeClr val="bg2">
                              <a:lumMod val="25000"/>
                            </a:schemeClr>
                          </a:solidFill>
                          <a:effectLst>
                            <a:glow rad="63500">
                              <a:schemeClr val="bg1">
                                <a:lumMod val="95000"/>
                                <a:alpha val="40000"/>
                              </a:schemeClr>
                            </a:glow>
                            <a:outerShdw blurRad="38100" dist="38100" dir="2700000" algn="tl">
                              <a:srgbClr val="000000">
                                <a:alpha val="43137"/>
                              </a:srgbClr>
                            </a:outerShdw>
                          </a:effectLst>
                          <a:latin typeface="+mn-lt"/>
                          <a:ea typeface="+mj-ea"/>
                          <a:cs typeface="+mj-cs"/>
                        </a:rPr>
                        <a:t>29.9%</a:t>
                      </a:r>
                      <a:endParaRPr lang="es-MX" sz="1300" b="1" kern="1200" dirty="0">
                        <a:solidFill>
                          <a:schemeClr val="bg2">
                            <a:lumMod val="25000"/>
                          </a:schemeClr>
                        </a:solidFill>
                        <a:effectLst>
                          <a:glow rad="63500">
                            <a:schemeClr val="bg1">
                              <a:lumMod val="95000"/>
                              <a:alpha val="40000"/>
                            </a:schemeClr>
                          </a:glow>
                          <a:outerShdw blurRad="38100" dist="38100" dir="2700000" algn="tl">
                            <a:srgbClr val="000000">
                              <a:alpha val="43137"/>
                            </a:srgbClr>
                          </a:outerShdw>
                        </a:effectLst>
                        <a:latin typeface="+mn-lt"/>
                        <a:ea typeface="+mj-ea"/>
                        <a:cs typeface="+mj-cs"/>
                      </a:endParaRPr>
                    </a:p>
                  </a:txBody>
                  <a:tcPr marL="68580" marR="68580" marT="0" marB="0" anchor="ctr">
                    <a:lnL w="12700" cap="flat" cmpd="sng" algn="ctr">
                      <a:solidFill>
                        <a:schemeClr val="accent3"/>
                      </a:solidFill>
                      <a:prstDash val="solid"/>
                      <a:round/>
                      <a:headEnd type="none" w="med" len="med"/>
                      <a:tailEnd type="none" w="med" len="med"/>
                    </a:lnL>
                    <a:lnB w="12700" cap="flat" cmpd="sng" algn="ctr">
                      <a:solidFill>
                        <a:schemeClr val="accent3"/>
                      </a:solidFill>
                      <a:prstDash val="solid"/>
                      <a:round/>
                      <a:headEnd type="none" w="med" len="med"/>
                      <a:tailEnd type="none" w="med" len="med"/>
                    </a:lnB>
                    <a:noFill/>
                  </a:tcPr>
                </a:tc>
                <a:extLst>
                  <a:ext uri="{0D108BD9-81ED-4DB2-BD59-A6C34878D82A}">
                    <a16:rowId xmlns:a16="http://schemas.microsoft.com/office/drawing/2014/main" val="3586493779"/>
                  </a:ext>
                </a:extLst>
              </a:tr>
              <a:tr h="804439">
                <a:tc>
                  <a:txBody>
                    <a:bodyPr/>
                    <a:lstStyle/>
                    <a:p>
                      <a:pPr algn="ctr"/>
                      <a:r>
                        <a:rPr lang="es-ES" sz="1050" b="1" kern="1200"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Entre $16,801 - $28,000 </a:t>
                      </a:r>
                      <a:endParaRPr lang="es-MX" sz="1050" b="1" kern="1200"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nchor="ctr">
                    <a:solidFill>
                      <a:schemeClr val="bg2">
                        <a:lumMod val="10000"/>
                      </a:schemeClr>
                    </a:solidFill>
                  </a:tcPr>
                </a:tc>
                <a:tc>
                  <a:txBody>
                    <a:bodyPr/>
                    <a:lstStyle/>
                    <a:p>
                      <a:pPr algn="ctr" fontAlgn="t"/>
                      <a:r>
                        <a:rPr lang="es-MX" sz="1300" b="1" i="0" u="none" strike="noStrike" dirty="0" smtClean="0">
                          <a:solidFill>
                            <a:schemeClr val="bg2">
                              <a:lumMod val="25000"/>
                            </a:schemeClr>
                          </a:solidFill>
                          <a:effectLst>
                            <a:glow rad="101600">
                              <a:schemeClr val="bg1">
                                <a:alpha val="60000"/>
                              </a:schemeClr>
                            </a:glow>
                            <a:outerShdw blurRad="38100" dist="38100" dir="2700000" algn="tl">
                              <a:srgbClr val="000000">
                                <a:alpha val="43137"/>
                              </a:srgbClr>
                            </a:outerShdw>
                          </a:effectLst>
                          <a:latin typeface="+mn-lt"/>
                        </a:rPr>
                        <a:t>9.0</a:t>
                      </a:r>
                      <a:r>
                        <a:rPr lang="es-MX" sz="1300" b="1" i="0" u="none" strike="noStrike" dirty="0">
                          <a:solidFill>
                            <a:schemeClr val="bg2">
                              <a:lumMod val="25000"/>
                            </a:schemeClr>
                          </a:solidFill>
                          <a:effectLst>
                            <a:glow rad="101600">
                              <a:schemeClr val="bg1">
                                <a:alpha val="60000"/>
                              </a:schemeClr>
                            </a:glow>
                            <a:outerShdw blurRad="38100" dist="38100" dir="2700000" algn="tl">
                              <a:srgbClr val="000000">
                                <a:alpha val="43137"/>
                              </a:srgbClr>
                            </a:outerShdw>
                          </a:effectLst>
                          <a:latin typeface="+mn-lt"/>
                        </a:rPr>
                        <a:t>%</a:t>
                      </a:r>
                    </a:p>
                  </a:txBody>
                  <a:tcPr marL="9525" marR="9525" marT="9525" marB="0" anchor="ctr">
                    <a:noFill/>
                  </a:tcPr>
                </a:tc>
                <a:tc>
                  <a:txBody>
                    <a:bodyPr/>
                    <a:lstStyle/>
                    <a:p>
                      <a:pPr algn="ctr">
                        <a:tabLst>
                          <a:tab pos="520700" algn="l"/>
                        </a:tabLst>
                      </a:pPr>
                      <a:r>
                        <a:rPr lang="es-ES" sz="1300" b="1" kern="1200" dirty="0">
                          <a:solidFill>
                            <a:schemeClr val="bg2">
                              <a:lumMod val="25000"/>
                            </a:schemeClr>
                          </a:solidFill>
                          <a:effectLst>
                            <a:glow rad="63500">
                              <a:schemeClr val="bg1">
                                <a:lumMod val="95000"/>
                                <a:alpha val="40000"/>
                              </a:schemeClr>
                            </a:glow>
                            <a:outerShdw blurRad="38100" dist="38100" dir="2700000" algn="tl">
                              <a:srgbClr val="000000">
                                <a:alpha val="43137"/>
                              </a:srgbClr>
                            </a:outerShdw>
                          </a:effectLst>
                          <a:latin typeface="+mn-lt"/>
                          <a:ea typeface="+mj-ea"/>
                          <a:cs typeface="+mj-cs"/>
                        </a:rPr>
                        <a:t>6.3%</a:t>
                      </a:r>
                      <a:endParaRPr lang="es-MX" sz="1300" b="1" kern="1200" dirty="0">
                        <a:solidFill>
                          <a:schemeClr val="bg2">
                            <a:lumMod val="25000"/>
                          </a:schemeClr>
                        </a:solidFill>
                        <a:effectLst>
                          <a:glow rad="63500">
                            <a:schemeClr val="bg1">
                              <a:lumMod val="95000"/>
                              <a:alpha val="40000"/>
                            </a:schemeClr>
                          </a:glow>
                          <a:outerShdw blurRad="38100" dist="38100" dir="2700000" algn="tl">
                            <a:srgbClr val="000000">
                              <a:alpha val="43137"/>
                            </a:srgbClr>
                          </a:outerShdw>
                        </a:effectLst>
                        <a:latin typeface="+mn-lt"/>
                        <a:ea typeface="+mj-ea"/>
                        <a:cs typeface="+mj-cs"/>
                      </a:endParaRPr>
                    </a:p>
                  </a:txBody>
                  <a:tcPr marL="68580" marR="68580" marT="0" marB="0" anchor="ctr">
                    <a:lnR w="12700" cap="flat" cmpd="sng" algn="ctr">
                      <a:solidFill>
                        <a:schemeClr val="accent3"/>
                      </a:solidFill>
                      <a:prstDash val="solid"/>
                      <a:round/>
                      <a:headEnd type="none" w="med" len="med"/>
                      <a:tailEnd type="none" w="med" len="med"/>
                    </a:lnR>
                    <a:noFill/>
                  </a:tcPr>
                </a:tc>
                <a:tc>
                  <a:txBody>
                    <a:bodyPr/>
                    <a:lstStyle/>
                    <a:p>
                      <a:pPr algn="ctr"/>
                      <a:endParaRPr lang="es-MX" sz="1050" b="1" kern="1200"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endParaRPr>
                    </a:p>
                  </a:txBody>
                  <a:tcPr marT="0" marB="0" anchor="ctr">
                    <a:lnL w="12700" cap="flat" cmpd="sng" algn="ctr">
                      <a:solidFill>
                        <a:schemeClr val="accent3"/>
                      </a:solidFill>
                      <a:prstDash val="solid"/>
                      <a:round/>
                      <a:headEnd type="none" w="med" len="med"/>
                      <a:tailEnd type="none" w="med" len="med"/>
                    </a:lnL>
                    <a:lnR w="12700" cap="flat" cmpd="sng" algn="ctr">
                      <a:solidFill>
                        <a:schemeClr val="accent3"/>
                      </a:solidFill>
                      <a:prstDash val="solid"/>
                      <a:round/>
                      <a:headEnd type="none" w="med" len="med"/>
                      <a:tailEnd type="none" w="med" len="med"/>
                    </a:lnR>
                    <a:lnT w="12700" cap="flat" cmpd="sng" algn="ctr">
                      <a:solidFill>
                        <a:schemeClr val="accent3"/>
                      </a:solidFill>
                      <a:prstDash val="solid"/>
                      <a:round/>
                      <a:headEnd type="none" w="med" len="med"/>
                      <a:tailEnd type="none" w="med" len="med"/>
                    </a:lnT>
                    <a:lnB w="12700" cap="flat" cmpd="sng" algn="ctr">
                      <a:solidFill>
                        <a:schemeClr val="accent3"/>
                      </a:solidFill>
                      <a:prstDash val="solid"/>
                      <a:round/>
                      <a:headEnd type="none" w="med" len="med"/>
                      <a:tailEnd type="none" w="med" len="med"/>
                    </a:lnB>
                    <a:solidFill>
                      <a:schemeClr val="bg2">
                        <a:lumMod val="10000"/>
                      </a:schemeClr>
                    </a:solidFill>
                  </a:tcPr>
                </a:tc>
                <a:tc>
                  <a:txBody>
                    <a:bodyPr/>
                    <a:lstStyle/>
                    <a:p>
                      <a:pPr marL="0" algn="ctr" defTabSz="914400" rtl="0" eaLnBrk="1" latinLnBrk="0" hangingPunct="1">
                        <a:tabLst>
                          <a:tab pos="520700" algn="l"/>
                        </a:tabLst>
                      </a:pPr>
                      <a:r>
                        <a:rPr lang="es-ES" sz="1300" b="1" kern="1200" dirty="0">
                          <a:solidFill>
                            <a:schemeClr val="bg2">
                              <a:lumMod val="25000"/>
                            </a:schemeClr>
                          </a:solidFill>
                          <a:effectLst>
                            <a:glow rad="63500">
                              <a:schemeClr val="bg1">
                                <a:lumMod val="95000"/>
                                <a:alpha val="40000"/>
                              </a:schemeClr>
                            </a:glow>
                            <a:outerShdw blurRad="38100" dist="38100" dir="2700000" algn="tl">
                              <a:srgbClr val="000000">
                                <a:alpha val="43137"/>
                              </a:srgbClr>
                            </a:outerShdw>
                          </a:effectLst>
                          <a:latin typeface="+mn-lt"/>
                          <a:ea typeface="+mj-ea"/>
                          <a:cs typeface="+mj-cs"/>
                        </a:rPr>
                        <a:t>9.3%</a:t>
                      </a:r>
                      <a:endParaRPr lang="es-MX" sz="1300" b="1" kern="1200" dirty="0">
                        <a:solidFill>
                          <a:schemeClr val="bg2">
                            <a:lumMod val="25000"/>
                          </a:schemeClr>
                        </a:solidFill>
                        <a:effectLst>
                          <a:glow rad="63500">
                            <a:schemeClr val="bg1">
                              <a:lumMod val="95000"/>
                              <a:alpha val="40000"/>
                            </a:schemeClr>
                          </a:glow>
                          <a:outerShdw blurRad="38100" dist="38100" dir="2700000" algn="tl">
                            <a:srgbClr val="000000">
                              <a:alpha val="43137"/>
                            </a:srgbClr>
                          </a:outerShdw>
                        </a:effectLst>
                        <a:latin typeface="+mn-lt"/>
                        <a:ea typeface="+mj-ea"/>
                        <a:cs typeface="+mj-cs"/>
                      </a:endParaRPr>
                    </a:p>
                  </a:txBody>
                  <a:tcPr marL="68580" marR="68580" marT="0" marB="0" anchor="ctr">
                    <a:lnL w="12700" cap="flat" cmpd="sng" algn="ctr">
                      <a:solidFill>
                        <a:schemeClr val="accent3"/>
                      </a:solidFill>
                      <a:prstDash val="solid"/>
                      <a:round/>
                      <a:headEnd type="none" w="med" len="med"/>
                      <a:tailEnd type="none" w="med" len="med"/>
                    </a:lnL>
                    <a:lnR w="12700" cap="flat" cmpd="sng" algn="ctr">
                      <a:solidFill>
                        <a:schemeClr val="accent3"/>
                      </a:solidFill>
                      <a:prstDash val="solid"/>
                      <a:round/>
                      <a:headEnd type="none" w="med" len="med"/>
                      <a:tailEnd type="none" w="med" len="med"/>
                    </a:lnR>
                    <a:lnT w="12700" cap="flat" cmpd="sng" algn="ctr">
                      <a:solidFill>
                        <a:schemeClr val="accent3"/>
                      </a:solidFill>
                      <a:prstDash val="solid"/>
                      <a:round/>
                      <a:headEnd type="none" w="med" len="med"/>
                      <a:tailEnd type="none" w="med" len="med"/>
                    </a:lnT>
                    <a:lnB w="12700" cap="flat" cmpd="sng" algn="ctr">
                      <a:solidFill>
                        <a:schemeClr val="accent3"/>
                      </a:solidFill>
                      <a:prstDash val="solid"/>
                      <a:round/>
                      <a:headEnd type="none" w="med" len="med"/>
                      <a:tailEnd type="none" w="med" len="med"/>
                    </a:lnB>
                    <a:noFill/>
                  </a:tcPr>
                </a:tc>
                <a:extLst>
                  <a:ext uri="{0D108BD9-81ED-4DB2-BD59-A6C34878D82A}">
                    <a16:rowId xmlns:a16="http://schemas.microsoft.com/office/drawing/2014/main" val="1886623782"/>
                  </a:ext>
                </a:extLst>
              </a:tr>
              <a:tr h="806400">
                <a:tc>
                  <a:txBody>
                    <a:bodyPr/>
                    <a:lstStyle/>
                    <a:p>
                      <a:pPr algn="ctr"/>
                      <a:r>
                        <a:rPr lang="es-ES" sz="1050" b="1" kern="1200"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Entre $28,001 - $56,000 </a:t>
                      </a:r>
                      <a:endParaRPr lang="es-MX" sz="1050" b="1" kern="1200"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nchor="ctr">
                    <a:solidFill>
                      <a:schemeClr val="bg2">
                        <a:lumMod val="10000"/>
                      </a:schemeClr>
                    </a:solidFill>
                  </a:tcPr>
                </a:tc>
                <a:tc>
                  <a:txBody>
                    <a:bodyPr/>
                    <a:lstStyle/>
                    <a:p>
                      <a:pPr algn="ctr" fontAlgn="t"/>
                      <a:r>
                        <a:rPr lang="es-MX" sz="1300" b="1" i="0" u="none" strike="noStrike" dirty="0">
                          <a:solidFill>
                            <a:schemeClr val="bg2">
                              <a:lumMod val="25000"/>
                            </a:schemeClr>
                          </a:solidFill>
                          <a:effectLst>
                            <a:glow rad="101600">
                              <a:schemeClr val="bg1">
                                <a:alpha val="60000"/>
                              </a:schemeClr>
                            </a:glow>
                            <a:outerShdw blurRad="38100" dist="38100" dir="2700000" algn="tl">
                              <a:srgbClr val="000000">
                                <a:alpha val="43137"/>
                              </a:srgbClr>
                            </a:outerShdw>
                          </a:effectLst>
                          <a:latin typeface="+mn-lt"/>
                        </a:rPr>
                        <a:t>4.0%</a:t>
                      </a:r>
                    </a:p>
                  </a:txBody>
                  <a:tcPr marL="9525" marR="9525" marT="9525" marB="0" anchor="ctr">
                    <a:noFill/>
                  </a:tcPr>
                </a:tc>
                <a:tc>
                  <a:txBody>
                    <a:bodyPr/>
                    <a:lstStyle/>
                    <a:p>
                      <a:pPr algn="ctr">
                        <a:tabLst>
                          <a:tab pos="520700" algn="l"/>
                        </a:tabLst>
                      </a:pPr>
                      <a:r>
                        <a:rPr lang="es-ES" sz="1300" b="1" kern="1200" dirty="0">
                          <a:solidFill>
                            <a:schemeClr val="bg2">
                              <a:lumMod val="25000"/>
                            </a:schemeClr>
                          </a:solidFill>
                          <a:effectLst>
                            <a:glow rad="63500">
                              <a:schemeClr val="bg1">
                                <a:lumMod val="95000"/>
                                <a:alpha val="40000"/>
                              </a:schemeClr>
                            </a:glow>
                            <a:outerShdw blurRad="38100" dist="38100" dir="2700000" algn="tl">
                              <a:srgbClr val="000000">
                                <a:alpha val="43137"/>
                              </a:srgbClr>
                            </a:outerShdw>
                          </a:effectLst>
                          <a:latin typeface="+mn-lt"/>
                          <a:ea typeface="+mj-ea"/>
                          <a:cs typeface="+mj-cs"/>
                        </a:rPr>
                        <a:t>6.9%</a:t>
                      </a:r>
                      <a:endParaRPr lang="es-MX" sz="1300" b="1" kern="1200" dirty="0">
                        <a:solidFill>
                          <a:schemeClr val="bg2">
                            <a:lumMod val="25000"/>
                          </a:schemeClr>
                        </a:solidFill>
                        <a:effectLst>
                          <a:glow rad="63500">
                            <a:schemeClr val="bg1">
                              <a:lumMod val="95000"/>
                              <a:alpha val="40000"/>
                            </a:schemeClr>
                          </a:glow>
                          <a:outerShdw blurRad="38100" dist="38100" dir="2700000" algn="tl">
                            <a:srgbClr val="000000">
                              <a:alpha val="43137"/>
                            </a:srgbClr>
                          </a:outerShdw>
                        </a:effectLst>
                        <a:latin typeface="+mn-lt"/>
                        <a:ea typeface="+mj-ea"/>
                        <a:cs typeface="+mj-cs"/>
                      </a:endParaRPr>
                    </a:p>
                  </a:txBody>
                  <a:tcPr marL="68580" marR="68580" marT="0" marB="0" anchor="ctr">
                    <a:lnR w="12700" cap="flat" cmpd="sng" algn="ctr">
                      <a:solidFill>
                        <a:schemeClr val="accent3"/>
                      </a:solidFill>
                      <a:prstDash val="solid"/>
                      <a:round/>
                      <a:headEnd type="none" w="med" len="med"/>
                      <a:tailEnd type="none" w="med" len="med"/>
                    </a:lnR>
                    <a:noFill/>
                  </a:tcPr>
                </a:tc>
                <a:tc>
                  <a:txBody>
                    <a:bodyPr/>
                    <a:lstStyle/>
                    <a:p>
                      <a:pPr algn="ctr"/>
                      <a:endParaRPr lang="es-MX" sz="1050" b="1" kern="1200"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endParaRPr>
                    </a:p>
                  </a:txBody>
                  <a:tcPr marT="0" marB="0" anchor="ctr">
                    <a:lnL w="12700" cap="flat" cmpd="sng" algn="ctr">
                      <a:solidFill>
                        <a:schemeClr val="accent3"/>
                      </a:solidFill>
                      <a:prstDash val="solid"/>
                      <a:round/>
                      <a:headEnd type="none" w="med" len="med"/>
                      <a:tailEnd type="none" w="med" len="med"/>
                    </a:lnL>
                    <a:lnR w="12700" cap="flat" cmpd="sng" algn="ctr">
                      <a:solidFill>
                        <a:schemeClr val="accent3"/>
                      </a:solidFill>
                      <a:prstDash val="solid"/>
                      <a:round/>
                      <a:headEnd type="none" w="med" len="med"/>
                      <a:tailEnd type="none" w="med" len="med"/>
                    </a:lnR>
                    <a:lnT w="12700" cap="flat" cmpd="sng" algn="ctr">
                      <a:solidFill>
                        <a:schemeClr val="accent3"/>
                      </a:solidFill>
                      <a:prstDash val="solid"/>
                      <a:round/>
                      <a:headEnd type="none" w="med" len="med"/>
                      <a:tailEnd type="none" w="med" len="med"/>
                    </a:lnT>
                    <a:lnB w="12700"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solidFill>
                      <a:schemeClr val="bg2">
                        <a:lumMod val="10000"/>
                      </a:schemeClr>
                    </a:solidFill>
                  </a:tcPr>
                </a:tc>
                <a:tc>
                  <a:txBody>
                    <a:bodyPr/>
                    <a:lstStyle/>
                    <a:p>
                      <a:pPr marL="0" algn="ctr" defTabSz="914400" rtl="0" eaLnBrk="1" latinLnBrk="0" hangingPunct="1">
                        <a:tabLst>
                          <a:tab pos="520700" algn="l"/>
                        </a:tabLst>
                      </a:pPr>
                      <a:r>
                        <a:rPr lang="es-ES" sz="1300" b="1" kern="1200" dirty="0">
                          <a:solidFill>
                            <a:schemeClr val="bg2">
                              <a:lumMod val="25000"/>
                            </a:schemeClr>
                          </a:solidFill>
                          <a:effectLst>
                            <a:glow rad="63500">
                              <a:schemeClr val="bg1">
                                <a:lumMod val="95000"/>
                                <a:alpha val="40000"/>
                              </a:schemeClr>
                            </a:glow>
                            <a:outerShdw blurRad="38100" dist="38100" dir="2700000" algn="tl">
                              <a:srgbClr val="000000">
                                <a:alpha val="43137"/>
                              </a:srgbClr>
                            </a:outerShdw>
                          </a:effectLst>
                          <a:latin typeface="+mn-lt"/>
                          <a:ea typeface="+mj-ea"/>
                          <a:cs typeface="+mj-cs"/>
                        </a:rPr>
                        <a:t>0.8%</a:t>
                      </a:r>
                      <a:endParaRPr lang="es-MX" sz="1300" b="1" kern="1200" dirty="0">
                        <a:solidFill>
                          <a:schemeClr val="bg2">
                            <a:lumMod val="25000"/>
                          </a:schemeClr>
                        </a:solidFill>
                        <a:effectLst>
                          <a:glow rad="63500">
                            <a:schemeClr val="bg1">
                              <a:lumMod val="95000"/>
                              <a:alpha val="40000"/>
                            </a:schemeClr>
                          </a:glow>
                          <a:outerShdw blurRad="38100" dist="38100" dir="2700000" algn="tl">
                            <a:srgbClr val="000000">
                              <a:alpha val="43137"/>
                            </a:srgbClr>
                          </a:outerShdw>
                        </a:effectLst>
                        <a:latin typeface="+mn-lt"/>
                        <a:ea typeface="+mj-ea"/>
                        <a:cs typeface="+mj-cs"/>
                      </a:endParaRPr>
                    </a:p>
                  </a:txBody>
                  <a:tcPr marL="68580" marR="68580" marT="0" marB="0" anchor="ctr">
                    <a:lnL w="12700" cap="flat" cmpd="sng" algn="ctr">
                      <a:solidFill>
                        <a:schemeClr val="accent3"/>
                      </a:solidFill>
                      <a:prstDash val="solid"/>
                      <a:round/>
                      <a:headEnd type="none" w="med" len="med"/>
                      <a:tailEnd type="none" w="med" len="med"/>
                    </a:lnL>
                    <a:lnR w="12700" cap="flat" cmpd="sng" algn="ctr">
                      <a:solidFill>
                        <a:schemeClr val="accent3"/>
                      </a:solidFill>
                      <a:prstDash val="solid"/>
                      <a:round/>
                      <a:headEnd type="none" w="med" len="med"/>
                      <a:tailEnd type="none" w="med" len="med"/>
                    </a:lnR>
                    <a:lnT w="12700" cap="flat" cmpd="sng" algn="ctr">
                      <a:solidFill>
                        <a:schemeClr val="accent3"/>
                      </a:solidFill>
                      <a:prstDash val="solid"/>
                      <a:round/>
                      <a:headEnd type="none" w="med" len="med"/>
                      <a:tailEnd type="none" w="med" len="med"/>
                    </a:lnT>
                    <a:lnB w="12700" cap="flat" cmpd="sng" algn="ctr">
                      <a:solidFill>
                        <a:schemeClr val="accent3"/>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662250840"/>
                  </a:ext>
                </a:extLst>
              </a:tr>
              <a:tr h="400417">
                <a:tc>
                  <a:txBody>
                    <a:bodyPr/>
                    <a:lstStyle/>
                    <a:p>
                      <a:pPr algn="ctr"/>
                      <a:r>
                        <a:rPr lang="es-ES" sz="1050" b="1" kern="1200"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Más de $56,000</a:t>
                      </a:r>
                      <a:endParaRPr lang="es-MX" sz="1050" b="1" kern="1200"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nchor="ctr">
                    <a:solidFill>
                      <a:schemeClr val="bg2">
                        <a:lumMod val="10000"/>
                      </a:schemeClr>
                    </a:solidFill>
                  </a:tcPr>
                </a:tc>
                <a:tc>
                  <a:txBody>
                    <a:bodyPr/>
                    <a:lstStyle/>
                    <a:p>
                      <a:pPr algn="ctr" fontAlgn="t"/>
                      <a:r>
                        <a:rPr lang="es-MX" sz="1300" b="1" i="0" u="none" strike="noStrike" dirty="0">
                          <a:solidFill>
                            <a:schemeClr val="bg2">
                              <a:lumMod val="25000"/>
                            </a:schemeClr>
                          </a:solidFill>
                          <a:effectLst>
                            <a:glow rad="101600">
                              <a:schemeClr val="bg1">
                                <a:alpha val="60000"/>
                              </a:schemeClr>
                            </a:glow>
                            <a:outerShdw blurRad="38100" dist="38100" dir="2700000" algn="tl">
                              <a:srgbClr val="000000">
                                <a:alpha val="43137"/>
                              </a:srgbClr>
                            </a:outerShdw>
                          </a:effectLst>
                          <a:latin typeface="+mn-lt"/>
                        </a:rPr>
                        <a:t>1.0%</a:t>
                      </a:r>
                    </a:p>
                  </a:txBody>
                  <a:tcPr marL="9525" marR="9525" marT="9525" marB="0" anchor="ctr">
                    <a:noFill/>
                  </a:tcPr>
                </a:tc>
                <a:tc>
                  <a:txBody>
                    <a:bodyPr/>
                    <a:lstStyle/>
                    <a:p>
                      <a:pPr algn="ctr"/>
                      <a:r>
                        <a:rPr lang="es-ES" sz="1300" b="1" kern="1200" dirty="0">
                          <a:solidFill>
                            <a:schemeClr val="bg2">
                              <a:lumMod val="25000"/>
                            </a:schemeClr>
                          </a:solidFill>
                          <a:effectLst>
                            <a:glow rad="63500">
                              <a:schemeClr val="bg1">
                                <a:lumMod val="95000"/>
                                <a:alpha val="40000"/>
                              </a:schemeClr>
                            </a:glow>
                            <a:outerShdw blurRad="38100" dist="38100" dir="2700000" algn="tl">
                              <a:srgbClr val="000000">
                                <a:alpha val="43137"/>
                              </a:srgbClr>
                            </a:outerShdw>
                          </a:effectLst>
                          <a:latin typeface="+mn-lt"/>
                          <a:ea typeface="+mj-ea"/>
                          <a:cs typeface="+mj-cs"/>
                        </a:rPr>
                        <a:t>1.8%</a:t>
                      </a:r>
                      <a:endParaRPr lang="es-MX" sz="1300" b="1" kern="1200" dirty="0">
                        <a:solidFill>
                          <a:schemeClr val="bg2">
                            <a:lumMod val="25000"/>
                          </a:schemeClr>
                        </a:solidFill>
                        <a:effectLst>
                          <a:glow rad="63500">
                            <a:schemeClr val="bg1">
                              <a:lumMod val="95000"/>
                              <a:alpha val="40000"/>
                            </a:schemeClr>
                          </a:glow>
                          <a:outerShdw blurRad="38100" dist="38100" dir="2700000" algn="tl">
                            <a:srgbClr val="000000">
                              <a:alpha val="43137"/>
                            </a:srgbClr>
                          </a:outerShdw>
                        </a:effectLst>
                        <a:latin typeface="+mn-lt"/>
                        <a:ea typeface="+mj-ea"/>
                        <a:cs typeface="+mj-cs"/>
                      </a:endParaRPr>
                    </a:p>
                  </a:txBody>
                  <a:tcPr marL="68580" marR="68580" marT="0" marB="0" anchor="ctr">
                    <a:lnR w="12700" cap="flat" cmpd="sng" algn="ctr">
                      <a:solidFill>
                        <a:schemeClr val="accent3"/>
                      </a:solidFill>
                      <a:prstDash val="solid"/>
                      <a:round/>
                      <a:headEnd type="none" w="med" len="med"/>
                      <a:tailEnd type="none" w="med" len="med"/>
                    </a:lnR>
                    <a:noFill/>
                  </a:tcPr>
                </a:tc>
                <a:tc>
                  <a:txBody>
                    <a:bodyPr/>
                    <a:lstStyle/>
                    <a:p>
                      <a:pPr algn="ctr"/>
                      <a:r>
                        <a:rPr lang="es-MX" sz="1050" b="1" kern="1200"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 Más de 16 SM </a:t>
                      </a:r>
                    </a:p>
                    <a:p>
                      <a:pPr algn="ctr"/>
                      <a:r>
                        <a:rPr lang="es-MX" sz="1050" b="1" kern="1200"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($44,360 o más mensuales)</a:t>
                      </a:r>
                    </a:p>
                  </a:txBody>
                  <a:tcPr marT="0" marB="0" anchor="ctr">
                    <a:lnL w="12700" cap="flat" cmpd="sng" algn="ctr">
                      <a:solidFill>
                        <a:schemeClr val="accent3"/>
                      </a:solidFill>
                      <a:prstDash val="solid"/>
                      <a:round/>
                      <a:headEnd type="none" w="med" len="med"/>
                      <a:tailEnd type="none" w="med" len="med"/>
                    </a:lnL>
                    <a:lnR w="12700" cap="flat" cmpd="sng" algn="ctr">
                      <a:solidFill>
                        <a:schemeClr val="accent3"/>
                      </a:solidFill>
                      <a:prstDash val="solid"/>
                      <a:round/>
                      <a:headEnd type="none" w="med" len="med"/>
                      <a:tailEnd type="none" w="med" len="med"/>
                    </a:lnR>
                    <a:lnT w="12700" cap="flat" cmpd="sng" algn="ctr">
                      <a:solidFill>
                        <a:schemeClr val="accent3"/>
                      </a:solidFill>
                      <a:prstDash val="solid"/>
                      <a:round/>
                      <a:headEnd type="none" w="med" len="med"/>
                      <a:tailEnd type="none" w="med" len="med"/>
                    </a:lnT>
                    <a:lnB w="12700" cap="flat" cmpd="sng" algn="ctr">
                      <a:solidFill>
                        <a:schemeClr val="accent3"/>
                      </a:solidFill>
                      <a:prstDash val="solid"/>
                      <a:round/>
                      <a:headEnd type="none" w="med" len="med"/>
                      <a:tailEnd type="none" w="med" len="med"/>
                    </a:lnB>
                    <a:solidFill>
                      <a:schemeClr val="bg2">
                        <a:lumMod val="10000"/>
                      </a:schemeClr>
                    </a:solidFill>
                  </a:tcPr>
                </a:tc>
                <a:tc>
                  <a:txBody>
                    <a:bodyPr/>
                    <a:lstStyle/>
                    <a:p>
                      <a:pPr marL="0" algn="ctr" defTabSz="914400" rtl="0" eaLnBrk="1" latinLnBrk="0" hangingPunct="1">
                        <a:tabLst>
                          <a:tab pos="520700" algn="l"/>
                        </a:tabLst>
                      </a:pPr>
                      <a:r>
                        <a:rPr lang="es-ES" sz="1300" b="1" kern="1200" dirty="0">
                          <a:solidFill>
                            <a:schemeClr val="bg2">
                              <a:lumMod val="25000"/>
                            </a:schemeClr>
                          </a:solidFill>
                          <a:effectLst>
                            <a:glow rad="63500">
                              <a:schemeClr val="bg1">
                                <a:lumMod val="95000"/>
                                <a:alpha val="40000"/>
                              </a:schemeClr>
                            </a:glow>
                            <a:outerShdw blurRad="38100" dist="38100" dir="2700000" algn="tl">
                              <a:srgbClr val="000000">
                                <a:alpha val="43137"/>
                              </a:srgbClr>
                            </a:outerShdw>
                          </a:effectLst>
                          <a:latin typeface="+mn-lt"/>
                          <a:ea typeface="+mj-ea"/>
                          <a:cs typeface="+mj-cs"/>
                        </a:rPr>
                        <a:t>0.4%</a:t>
                      </a:r>
                      <a:endParaRPr lang="es-MX" sz="1300" b="1" kern="1200" dirty="0">
                        <a:solidFill>
                          <a:schemeClr val="bg2">
                            <a:lumMod val="25000"/>
                          </a:schemeClr>
                        </a:solidFill>
                        <a:effectLst>
                          <a:glow rad="63500">
                            <a:schemeClr val="bg1">
                              <a:lumMod val="95000"/>
                              <a:alpha val="40000"/>
                            </a:schemeClr>
                          </a:glow>
                          <a:outerShdw blurRad="38100" dist="38100" dir="2700000" algn="tl">
                            <a:srgbClr val="000000">
                              <a:alpha val="43137"/>
                            </a:srgbClr>
                          </a:outerShdw>
                        </a:effectLst>
                        <a:latin typeface="+mn-lt"/>
                        <a:ea typeface="+mj-ea"/>
                        <a:cs typeface="+mj-cs"/>
                      </a:endParaRPr>
                    </a:p>
                  </a:txBody>
                  <a:tcPr marL="68580" marR="68580" marT="0" marB="0" anchor="ctr">
                    <a:lnL w="12700" cap="flat" cmpd="sng" algn="ctr">
                      <a:solidFill>
                        <a:schemeClr val="accent3"/>
                      </a:solidFill>
                      <a:prstDash val="solid"/>
                      <a:round/>
                      <a:headEnd type="none" w="med" len="med"/>
                      <a:tailEnd type="none" w="med" len="med"/>
                    </a:lnL>
                    <a:lnR w="12700" cap="flat" cmpd="sng" algn="ctr">
                      <a:solidFill>
                        <a:schemeClr val="accent3"/>
                      </a:solidFill>
                      <a:prstDash val="solid"/>
                      <a:round/>
                      <a:headEnd type="none" w="med" len="med"/>
                      <a:tailEnd type="none" w="med" len="med"/>
                    </a:lnR>
                    <a:lnT w="12700" cap="flat" cmpd="sng" algn="ctr">
                      <a:solidFill>
                        <a:schemeClr val="accent3"/>
                      </a:solidFill>
                      <a:prstDash val="solid"/>
                      <a:round/>
                      <a:headEnd type="none" w="med" len="med"/>
                      <a:tailEnd type="none" w="med" len="med"/>
                    </a:lnT>
                    <a:lnB w="12700" cap="flat" cmpd="sng" algn="ctr">
                      <a:solidFill>
                        <a:schemeClr val="accent3"/>
                      </a:solidFill>
                      <a:prstDash val="solid"/>
                      <a:round/>
                      <a:headEnd type="none" w="med" len="med"/>
                      <a:tailEnd type="none" w="med" len="med"/>
                    </a:lnB>
                    <a:noFill/>
                  </a:tcPr>
                </a:tc>
                <a:extLst>
                  <a:ext uri="{0D108BD9-81ED-4DB2-BD59-A6C34878D82A}">
                    <a16:rowId xmlns:a16="http://schemas.microsoft.com/office/drawing/2014/main" val="2821995443"/>
                  </a:ext>
                </a:extLst>
              </a:tr>
              <a:tr h="400417">
                <a:tc>
                  <a:txBody>
                    <a:bodyPr/>
                    <a:lstStyle/>
                    <a:p>
                      <a:pPr algn="ctr" fontAlgn="b"/>
                      <a:r>
                        <a:rPr lang="es-ES" sz="1050" b="1" kern="1200"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No contesta </a:t>
                      </a:r>
                      <a:endParaRPr lang="es-MX" sz="1050" b="1" kern="1200"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endParaRPr>
                    </a:p>
                  </a:txBody>
                  <a:tcPr marL="9525" marR="9525" marT="0" marB="0" anchor="ctr">
                    <a:solidFill>
                      <a:schemeClr val="bg2">
                        <a:lumMod val="10000"/>
                      </a:schemeClr>
                    </a:solidFill>
                  </a:tcPr>
                </a:tc>
                <a:tc>
                  <a:txBody>
                    <a:bodyPr/>
                    <a:lstStyle/>
                    <a:p>
                      <a:pPr algn="ctr" fontAlgn="t"/>
                      <a:r>
                        <a:rPr lang="es-MX" sz="1300" b="1" i="0" u="none" strike="noStrike" dirty="0">
                          <a:solidFill>
                            <a:schemeClr val="bg2">
                              <a:lumMod val="25000"/>
                            </a:schemeClr>
                          </a:solidFill>
                          <a:effectLst>
                            <a:glow rad="101600">
                              <a:schemeClr val="bg1">
                                <a:alpha val="60000"/>
                              </a:schemeClr>
                            </a:glow>
                            <a:outerShdw blurRad="38100" dist="38100" dir="2700000" algn="tl">
                              <a:srgbClr val="000000">
                                <a:alpha val="43137"/>
                              </a:srgbClr>
                            </a:outerShdw>
                          </a:effectLst>
                          <a:latin typeface="+mn-lt"/>
                        </a:rPr>
                        <a:t>7.0%</a:t>
                      </a:r>
                    </a:p>
                  </a:txBody>
                  <a:tcPr marL="9525" marR="9525" marT="9525" marB="0" anchor="ctr">
                    <a:noFill/>
                  </a:tcPr>
                </a:tc>
                <a:tc>
                  <a:txBody>
                    <a:bodyPr/>
                    <a:lstStyle/>
                    <a:p>
                      <a:pPr algn="ctr">
                        <a:tabLst>
                          <a:tab pos="520700" algn="l"/>
                        </a:tabLst>
                      </a:pPr>
                      <a:r>
                        <a:rPr lang="es-ES" sz="1300" b="1" kern="1200" dirty="0">
                          <a:solidFill>
                            <a:schemeClr val="bg2">
                              <a:lumMod val="25000"/>
                            </a:schemeClr>
                          </a:solidFill>
                          <a:effectLst>
                            <a:glow rad="63500">
                              <a:schemeClr val="bg1">
                                <a:lumMod val="95000"/>
                                <a:alpha val="40000"/>
                              </a:schemeClr>
                            </a:glow>
                            <a:outerShdw blurRad="38100" dist="38100" dir="2700000" algn="tl">
                              <a:srgbClr val="000000">
                                <a:alpha val="43137"/>
                              </a:srgbClr>
                            </a:outerShdw>
                          </a:effectLst>
                          <a:latin typeface="+mn-lt"/>
                          <a:ea typeface="+mj-ea"/>
                          <a:cs typeface="+mj-cs"/>
                        </a:rPr>
                        <a:t>46.0%</a:t>
                      </a:r>
                      <a:endParaRPr lang="es-MX" sz="1300" b="1" kern="1200" dirty="0">
                        <a:solidFill>
                          <a:schemeClr val="bg2">
                            <a:lumMod val="25000"/>
                          </a:schemeClr>
                        </a:solidFill>
                        <a:effectLst>
                          <a:glow rad="63500">
                            <a:schemeClr val="bg1">
                              <a:lumMod val="95000"/>
                              <a:alpha val="40000"/>
                            </a:schemeClr>
                          </a:glow>
                          <a:outerShdw blurRad="38100" dist="38100" dir="2700000" algn="tl">
                            <a:srgbClr val="000000">
                              <a:alpha val="43137"/>
                            </a:srgbClr>
                          </a:outerShdw>
                        </a:effectLst>
                        <a:latin typeface="+mn-lt"/>
                        <a:ea typeface="+mj-ea"/>
                        <a:cs typeface="+mj-cs"/>
                      </a:endParaRPr>
                    </a:p>
                  </a:txBody>
                  <a:tcPr marL="68580" marR="68580" marT="0" marB="0" anchor="c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ES" sz="1050" b="1" kern="1200"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No contesta </a:t>
                      </a:r>
                      <a:endParaRPr lang="es-MX" sz="1050" b="1" kern="1200"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endParaRPr>
                    </a:p>
                  </a:txBody>
                  <a:tcPr marT="0" marB="0" anchor="ctr">
                    <a:lnR w="12700" cap="flat" cmpd="sng" algn="ctr">
                      <a:solidFill>
                        <a:schemeClr val="accent3"/>
                      </a:solidFill>
                      <a:prstDash val="solid"/>
                      <a:round/>
                      <a:headEnd type="none" w="med" len="med"/>
                      <a:tailEnd type="none" w="med" len="med"/>
                    </a:lnR>
                    <a:lnT w="12700" cap="flat" cmpd="sng" algn="ctr">
                      <a:solidFill>
                        <a:schemeClr val="accent3"/>
                      </a:solidFill>
                      <a:prstDash val="solid"/>
                      <a:round/>
                      <a:headEnd type="none" w="med" len="med"/>
                      <a:tailEnd type="none" w="med" len="med"/>
                    </a:lnT>
                    <a:solidFill>
                      <a:schemeClr val="bg2">
                        <a:lumMod val="10000"/>
                      </a:schemeClr>
                    </a:solidFill>
                  </a:tcPr>
                </a:tc>
                <a:tc>
                  <a:txBody>
                    <a:bodyPr/>
                    <a:lstStyle/>
                    <a:p>
                      <a:pPr marL="0" algn="ctr" defTabSz="914400" rtl="0" eaLnBrk="1" latinLnBrk="0" hangingPunct="1">
                        <a:tabLst>
                          <a:tab pos="520700" algn="l"/>
                        </a:tabLst>
                      </a:pPr>
                      <a:r>
                        <a:rPr lang="es-ES" sz="1300" b="1" kern="1200" dirty="0">
                          <a:solidFill>
                            <a:schemeClr val="bg2">
                              <a:lumMod val="25000"/>
                            </a:schemeClr>
                          </a:solidFill>
                          <a:effectLst>
                            <a:glow rad="63500">
                              <a:schemeClr val="bg1">
                                <a:lumMod val="95000"/>
                                <a:alpha val="40000"/>
                              </a:schemeClr>
                            </a:glow>
                            <a:outerShdw blurRad="38100" dist="38100" dir="2700000" algn="tl">
                              <a:srgbClr val="000000">
                                <a:alpha val="43137"/>
                              </a:srgbClr>
                            </a:outerShdw>
                          </a:effectLst>
                          <a:latin typeface="+mn-lt"/>
                          <a:ea typeface="+mj-ea"/>
                          <a:cs typeface="+mj-cs"/>
                        </a:rPr>
                        <a:t>19.6%</a:t>
                      </a:r>
                      <a:endParaRPr lang="es-MX" sz="1300" b="1" kern="1200" dirty="0">
                        <a:solidFill>
                          <a:schemeClr val="bg2">
                            <a:lumMod val="25000"/>
                          </a:schemeClr>
                        </a:solidFill>
                        <a:effectLst>
                          <a:glow rad="63500">
                            <a:schemeClr val="bg1">
                              <a:lumMod val="95000"/>
                              <a:alpha val="40000"/>
                            </a:schemeClr>
                          </a:glow>
                          <a:outerShdw blurRad="38100" dist="38100" dir="2700000" algn="tl">
                            <a:srgbClr val="000000">
                              <a:alpha val="43137"/>
                            </a:srgbClr>
                          </a:outerShdw>
                        </a:effectLst>
                        <a:latin typeface="+mn-lt"/>
                        <a:ea typeface="+mj-ea"/>
                        <a:cs typeface="+mj-cs"/>
                      </a:endParaRPr>
                    </a:p>
                  </a:txBody>
                  <a:tcPr marL="68580" marR="68580" marT="0" marB="0" anchor="ctr">
                    <a:lnL w="12700" cap="flat" cmpd="sng" algn="ctr">
                      <a:solidFill>
                        <a:schemeClr val="accent3"/>
                      </a:solidFill>
                      <a:prstDash val="solid"/>
                      <a:round/>
                      <a:headEnd type="none" w="med" len="med"/>
                      <a:tailEnd type="none" w="med" len="med"/>
                    </a:lnL>
                    <a:lnT w="12700" cap="flat" cmpd="sng" algn="ctr">
                      <a:solidFill>
                        <a:schemeClr val="accent3"/>
                      </a:solidFill>
                      <a:prstDash val="solid"/>
                      <a:round/>
                      <a:headEnd type="none" w="med" len="med"/>
                      <a:tailEnd type="none" w="med" len="med"/>
                    </a:lnT>
                    <a:noFill/>
                  </a:tcPr>
                </a:tc>
                <a:extLst>
                  <a:ext uri="{0D108BD9-81ED-4DB2-BD59-A6C34878D82A}">
                    <a16:rowId xmlns:a16="http://schemas.microsoft.com/office/drawing/2014/main" val="878779184"/>
                  </a:ext>
                </a:extLst>
              </a:tr>
            </a:tbl>
          </a:graphicData>
        </a:graphic>
      </p:graphicFrame>
      <p:sp>
        <p:nvSpPr>
          <p:cNvPr id="12" name="CuadroTexto 11">
            <a:extLst>
              <a:ext uri="{FF2B5EF4-FFF2-40B4-BE49-F238E27FC236}">
                <a16:creationId xmlns:a16="http://schemas.microsoft.com/office/drawing/2014/main" id="{E5F9DD7E-605D-2AC2-00EE-07B3F99E49F4}"/>
              </a:ext>
            </a:extLst>
          </p:cNvPr>
          <p:cNvSpPr txBox="1"/>
          <p:nvPr/>
        </p:nvSpPr>
        <p:spPr>
          <a:xfrm>
            <a:off x="377737" y="342582"/>
            <a:ext cx="8604898" cy="492443"/>
          </a:xfrm>
          <a:prstGeom prst="rect">
            <a:avLst/>
          </a:prstGeom>
          <a:noFill/>
        </p:spPr>
        <p:txBody>
          <a:bodyPr wrap="square">
            <a:spAutoFit/>
          </a:bodyPr>
          <a:lstStyle/>
          <a:p>
            <a:pPr lvl="0" algn="ctr">
              <a:buClr>
                <a:srgbClr val="000000"/>
              </a:buClr>
              <a:buSzPts val="1100"/>
            </a:pPr>
            <a:r>
              <a:rPr lang="es-ES" sz="1600" b="1" dirty="0">
                <a:solidFill>
                  <a:schemeClr val="tx1">
                    <a:lumMod val="85000"/>
                    <a:lumOff val="15000"/>
                  </a:schemeClr>
                </a:solidFill>
                <a:ea typeface="+mj-ea"/>
                <a:cs typeface="+mj-cs"/>
              </a:rPr>
              <a:t>Por favor dígame, ¿en cuál de los rangos se ubica mejor el ingreso promedio mensual de su hogar? </a:t>
            </a:r>
          </a:p>
          <a:p>
            <a:pPr lvl="0" algn="ctr">
              <a:buClr>
                <a:srgbClr val="000000"/>
              </a:buClr>
              <a:buSzPts val="1100"/>
            </a:pPr>
            <a:r>
              <a:rPr lang="es-ES" sz="1000" b="1" dirty="0">
                <a:solidFill>
                  <a:schemeClr val="tx1">
                    <a:lumMod val="85000"/>
                    <a:lumOff val="15000"/>
                  </a:schemeClr>
                </a:solidFill>
                <a:ea typeface="+mj-ea"/>
                <a:cs typeface="+mj-cs"/>
              </a:rPr>
              <a:t>(por favor incluya todos sus ingresos por trabajo, pagos en especie, negocios, renta de propiedades, jubilaciones, transferencia de gobierno, remesas y regalos)</a:t>
            </a:r>
            <a:endParaRPr lang="es-MX" sz="1000" b="1" dirty="0">
              <a:solidFill>
                <a:schemeClr val="tx1">
                  <a:lumMod val="85000"/>
                  <a:lumOff val="15000"/>
                </a:schemeClr>
              </a:solidFill>
              <a:ea typeface="+mj-ea"/>
              <a:cs typeface="+mj-cs"/>
            </a:endParaRPr>
          </a:p>
        </p:txBody>
      </p:sp>
      <p:sp>
        <p:nvSpPr>
          <p:cNvPr id="14" name="CuadroTexto 13">
            <a:extLst>
              <a:ext uri="{FF2B5EF4-FFF2-40B4-BE49-F238E27FC236}">
                <a16:creationId xmlns:a16="http://schemas.microsoft.com/office/drawing/2014/main" id="{BE615AC2-40E2-9CCC-F307-F62E5B3287FA}"/>
              </a:ext>
            </a:extLst>
          </p:cNvPr>
          <p:cNvSpPr txBox="1"/>
          <p:nvPr/>
        </p:nvSpPr>
        <p:spPr>
          <a:xfrm>
            <a:off x="377737" y="5955570"/>
            <a:ext cx="8604898" cy="530915"/>
          </a:xfrm>
          <a:prstGeom prst="rect">
            <a:avLst/>
          </a:prstGeom>
          <a:noFill/>
        </p:spPr>
        <p:txBody>
          <a:bodyPr wrap="square">
            <a:spAutoFit/>
          </a:bodyPr>
          <a:lstStyle/>
          <a:p>
            <a:r>
              <a:rPr lang="es-ES" sz="950" dirty="0">
                <a:solidFill>
                  <a:schemeClr val="tx1">
                    <a:lumMod val="65000"/>
                    <a:lumOff val="35000"/>
                  </a:schemeClr>
                </a:solidFill>
              </a:rPr>
              <a:t>* Pregunta original “¿Podría por favor decirme cuánto ganaron en total todas las personas de su hogar el mes pasado (enero de 2021)?”</a:t>
            </a:r>
            <a:endParaRPr lang="es-MX" sz="950" dirty="0">
              <a:solidFill>
                <a:schemeClr val="tx1">
                  <a:lumMod val="65000"/>
                  <a:lumOff val="35000"/>
                </a:schemeClr>
              </a:solidFill>
            </a:endParaRPr>
          </a:p>
          <a:p>
            <a:r>
              <a:rPr lang="es-ES" sz="950" dirty="0">
                <a:solidFill>
                  <a:schemeClr val="tx1">
                    <a:lumMod val="65000"/>
                    <a:lumOff val="35000"/>
                  </a:schemeClr>
                </a:solidFill>
              </a:rPr>
              <a:t>** Pregunta original “Ahora, pensando en todo el dinero que ganan en un mes todos los integrantes de su hogar ¿me podría decir cuánto fue el ingreso total del hogar el mes pasado?”. No existe una variable desagregada por lo que no fue posible construir una escala comparable. </a:t>
            </a:r>
            <a:endParaRPr lang="es-MX" sz="950" dirty="0">
              <a:solidFill>
                <a:schemeClr val="tx1">
                  <a:lumMod val="65000"/>
                  <a:lumOff val="35000"/>
                </a:schemeClr>
              </a:solidFill>
            </a:endParaRPr>
          </a:p>
        </p:txBody>
      </p:sp>
      <p:sp>
        <p:nvSpPr>
          <p:cNvPr id="20" name="CuadroTexto 19">
            <a:extLst>
              <a:ext uri="{FF2B5EF4-FFF2-40B4-BE49-F238E27FC236}">
                <a16:creationId xmlns:a16="http://schemas.microsoft.com/office/drawing/2014/main" id="{6687492A-99F9-679B-9425-0A570F7C75E5}"/>
              </a:ext>
            </a:extLst>
          </p:cNvPr>
          <p:cNvSpPr txBox="1"/>
          <p:nvPr/>
        </p:nvSpPr>
        <p:spPr>
          <a:xfrm>
            <a:off x="5182495" y="3506480"/>
            <a:ext cx="2512527" cy="430887"/>
          </a:xfrm>
          <a:prstGeom prst="rect">
            <a:avLst/>
          </a:prstGeom>
          <a:noFill/>
        </p:spPr>
        <p:txBody>
          <a:bodyPr wrap="square">
            <a:spAutoFit/>
          </a:bodyPr>
          <a:lstStyle/>
          <a:p>
            <a:pPr algn="ctr"/>
            <a:r>
              <a:rPr lang="es-ES" sz="1050" b="1"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De 6 a 8 SM</a:t>
            </a:r>
          </a:p>
          <a:p>
            <a:pPr algn="ctr"/>
            <a:r>
              <a:rPr lang="es-ES" sz="1050" b="1"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 (De $14,787 hasta $22,180 al mes) </a:t>
            </a:r>
            <a:endParaRPr lang="es-MX" sz="1050" b="1"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endParaRPr>
          </a:p>
        </p:txBody>
      </p:sp>
      <p:sp>
        <p:nvSpPr>
          <p:cNvPr id="21" name="CuadroTexto 20">
            <a:extLst>
              <a:ext uri="{FF2B5EF4-FFF2-40B4-BE49-F238E27FC236}">
                <a16:creationId xmlns:a16="http://schemas.microsoft.com/office/drawing/2014/main" id="{A12F5429-3300-5EB3-5BB8-AFDCB151809A}"/>
              </a:ext>
            </a:extLst>
          </p:cNvPr>
          <p:cNvSpPr txBox="1"/>
          <p:nvPr/>
        </p:nvSpPr>
        <p:spPr>
          <a:xfrm>
            <a:off x="5263595" y="3863082"/>
            <a:ext cx="2512527" cy="430887"/>
          </a:xfrm>
          <a:prstGeom prst="rect">
            <a:avLst/>
          </a:prstGeom>
          <a:noFill/>
        </p:spPr>
        <p:txBody>
          <a:bodyPr wrap="square">
            <a:spAutoFit/>
          </a:bodyPr>
          <a:lstStyle/>
          <a:p>
            <a:pPr algn="ctr"/>
            <a:r>
              <a:rPr lang="es-MX" sz="1050" b="1"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De 9 a 11 SM </a:t>
            </a:r>
          </a:p>
          <a:p>
            <a:pPr algn="ctr"/>
            <a:r>
              <a:rPr lang="es-MX" sz="1050" b="1"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(De $22,181 hasta $29,573 al mes)</a:t>
            </a:r>
          </a:p>
        </p:txBody>
      </p:sp>
      <p:sp>
        <p:nvSpPr>
          <p:cNvPr id="22" name="CuadroTexto 21">
            <a:extLst>
              <a:ext uri="{FF2B5EF4-FFF2-40B4-BE49-F238E27FC236}">
                <a16:creationId xmlns:a16="http://schemas.microsoft.com/office/drawing/2014/main" id="{0B9D2723-64E1-D210-0DFD-04C849723001}"/>
              </a:ext>
            </a:extLst>
          </p:cNvPr>
          <p:cNvSpPr txBox="1"/>
          <p:nvPr/>
        </p:nvSpPr>
        <p:spPr>
          <a:xfrm>
            <a:off x="5263594" y="4233168"/>
            <a:ext cx="2512527" cy="430887"/>
          </a:xfrm>
          <a:prstGeom prst="rect">
            <a:avLst/>
          </a:prstGeom>
          <a:noFill/>
        </p:spPr>
        <p:txBody>
          <a:bodyPr wrap="square">
            <a:spAutoFit/>
          </a:bodyPr>
          <a:lstStyle/>
          <a:p>
            <a:pPr algn="ctr"/>
            <a:r>
              <a:rPr lang="es-MX" sz="1050" b="1"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De 12 a 13 SM </a:t>
            </a:r>
          </a:p>
          <a:p>
            <a:pPr algn="ctr"/>
            <a:r>
              <a:rPr lang="es-MX" sz="1050" b="1"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(De $29,574 hasta $36,966 al mes)</a:t>
            </a:r>
          </a:p>
        </p:txBody>
      </p:sp>
      <p:sp>
        <p:nvSpPr>
          <p:cNvPr id="23" name="CuadroTexto 22">
            <a:extLst>
              <a:ext uri="{FF2B5EF4-FFF2-40B4-BE49-F238E27FC236}">
                <a16:creationId xmlns:a16="http://schemas.microsoft.com/office/drawing/2014/main" id="{1C6403E8-17A1-21B6-8919-C49BCE784B51}"/>
              </a:ext>
            </a:extLst>
          </p:cNvPr>
          <p:cNvSpPr txBox="1"/>
          <p:nvPr/>
        </p:nvSpPr>
        <p:spPr>
          <a:xfrm>
            <a:off x="5263594" y="4659285"/>
            <a:ext cx="2512527" cy="430887"/>
          </a:xfrm>
          <a:prstGeom prst="rect">
            <a:avLst/>
          </a:prstGeom>
          <a:noFill/>
        </p:spPr>
        <p:txBody>
          <a:bodyPr wrap="square">
            <a:spAutoFit/>
          </a:bodyPr>
          <a:lstStyle/>
          <a:p>
            <a:pPr algn="ctr"/>
            <a:r>
              <a:rPr lang="es-MX" sz="1050" b="1"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De 14 a 16 SM </a:t>
            </a:r>
          </a:p>
          <a:p>
            <a:pPr algn="ctr"/>
            <a:r>
              <a:rPr lang="es-MX" sz="1050" b="1"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(De $36,967 hasta $44,359 al mes)</a:t>
            </a:r>
          </a:p>
        </p:txBody>
      </p:sp>
      <p:sp>
        <p:nvSpPr>
          <p:cNvPr id="2" name="CuadroTexto 1">
            <a:extLst>
              <a:ext uri="{FF2B5EF4-FFF2-40B4-BE49-F238E27FC236}">
                <a16:creationId xmlns:a16="http://schemas.microsoft.com/office/drawing/2014/main" id="{D6FDA62B-F872-655E-54F0-12984BEBAB57}"/>
              </a:ext>
            </a:extLst>
          </p:cNvPr>
          <p:cNvSpPr txBox="1"/>
          <p:nvPr/>
        </p:nvSpPr>
        <p:spPr>
          <a:xfrm>
            <a:off x="19017" y="6577799"/>
            <a:ext cx="8604899" cy="253916"/>
          </a:xfrm>
          <a:prstGeom prst="rect">
            <a:avLst/>
          </a:prstGeom>
          <a:noFill/>
        </p:spPr>
        <p:txBody>
          <a:bodyPr wrap="square" rtlCol="0" anchor="ctr">
            <a:spAutoFit/>
          </a:bodyPr>
          <a:lstStyle/>
          <a:p>
            <a:r>
              <a:rPr lang="es-MX" sz="1050" b="1" dirty="0">
                <a:solidFill>
                  <a:schemeClr val="tx1">
                    <a:lumMod val="65000"/>
                    <a:lumOff val="35000"/>
                  </a:schemeClr>
                </a:solidFill>
              </a:rPr>
              <a:t>PARAMETRIA; ENCUESTA CDMX / Del 24 de febrero al 14 de agosto de 2024.</a:t>
            </a:r>
          </a:p>
        </p:txBody>
      </p:sp>
    </p:spTree>
    <p:extLst>
      <p:ext uri="{BB962C8B-B14F-4D97-AF65-F5344CB8AC3E}">
        <p14:creationId xmlns:p14="http://schemas.microsoft.com/office/powerpoint/2010/main" val="269579666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a16="http://schemas.microsoft.com/office/drawing/2014/main" id="{C5F9901A-9EC0-923A-57CE-EDCB8CFE2216}"/>
              </a:ext>
            </a:extLst>
          </p:cNvPr>
          <p:cNvSpPr>
            <a:spLocks noGrp="1"/>
          </p:cNvSpPr>
          <p:nvPr>
            <p:ph type="body" sz="quarter" idx="13"/>
          </p:nvPr>
        </p:nvSpPr>
        <p:spPr/>
        <p:txBody>
          <a:bodyPr/>
          <a:lstStyle/>
          <a:p>
            <a:r>
              <a:rPr lang="es-MX" dirty="0"/>
              <a:t>CARACTERÍSTICAS DE LA VIVIENDA</a:t>
            </a:r>
          </a:p>
        </p:txBody>
      </p:sp>
      <p:sp>
        <p:nvSpPr>
          <p:cNvPr id="3" name="Marcador de número de diapositiva 2">
            <a:extLst>
              <a:ext uri="{FF2B5EF4-FFF2-40B4-BE49-F238E27FC236}">
                <a16:creationId xmlns:a16="http://schemas.microsoft.com/office/drawing/2014/main" id="{BAC63D65-F4A5-E9E4-3FF9-F7867D5C7C45}"/>
              </a:ext>
            </a:extLst>
          </p:cNvPr>
          <p:cNvSpPr>
            <a:spLocks noGrp="1"/>
          </p:cNvSpPr>
          <p:nvPr>
            <p:ph type="sldNum" sz="quarter" idx="12"/>
          </p:nvPr>
        </p:nvSpPr>
        <p:spPr/>
        <p:txBody>
          <a:bodyPr/>
          <a:lstStyle/>
          <a:p>
            <a:fld id="{B056FCF3-97EB-4DA5-BF7E-93EC395BEC37}" type="slidenum">
              <a:rPr lang="es-MX" smtClean="0"/>
              <a:pPr/>
              <a:t>37</a:t>
            </a:fld>
            <a:endParaRPr lang="es-MX" dirty="0"/>
          </a:p>
        </p:txBody>
      </p:sp>
      <p:graphicFrame>
        <p:nvGraphicFramePr>
          <p:cNvPr id="8" name="Tabla 7">
            <a:extLst>
              <a:ext uri="{FF2B5EF4-FFF2-40B4-BE49-F238E27FC236}">
                <a16:creationId xmlns:a16="http://schemas.microsoft.com/office/drawing/2014/main" id="{6F4854FE-69B8-C091-233C-217D02753727}"/>
              </a:ext>
            </a:extLst>
          </p:cNvPr>
          <p:cNvGraphicFramePr>
            <a:graphicFrameLocks noGrp="1"/>
          </p:cNvGraphicFramePr>
          <p:nvPr>
            <p:extLst>
              <p:ext uri="{D42A27DB-BD31-4B8C-83A1-F6EECF244321}">
                <p14:modId xmlns:p14="http://schemas.microsoft.com/office/powerpoint/2010/main" val="952025338"/>
              </p:ext>
            </p:extLst>
          </p:nvPr>
        </p:nvGraphicFramePr>
        <p:xfrm>
          <a:off x="388560" y="338304"/>
          <a:ext cx="8450641" cy="5488206"/>
        </p:xfrm>
        <a:graphic>
          <a:graphicData uri="http://schemas.openxmlformats.org/drawingml/2006/table">
            <a:tbl>
              <a:tblPr firstRow="1" bandRow="1">
                <a:tableStyleId>{8799B23B-EC83-4686-B30A-512413B5E67A}</a:tableStyleId>
              </a:tblPr>
              <a:tblGrid>
                <a:gridCol w="2143861">
                  <a:extLst>
                    <a:ext uri="{9D8B030D-6E8A-4147-A177-3AD203B41FA5}">
                      <a16:colId xmlns:a16="http://schemas.microsoft.com/office/drawing/2014/main" val="2113801669"/>
                    </a:ext>
                  </a:extLst>
                </a:gridCol>
                <a:gridCol w="1261356">
                  <a:extLst>
                    <a:ext uri="{9D8B030D-6E8A-4147-A177-3AD203B41FA5}">
                      <a16:colId xmlns:a16="http://schemas.microsoft.com/office/drawing/2014/main" val="1351054386"/>
                    </a:ext>
                  </a:extLst>
                </a:gridCol>
                <a:gridCol w="1261356">
                  <a:extLst>
                    <a:ext uri="{9D8B030D-6E8A-4147-A177-3AD203B41FA5}">
                      <a16:colId xmlns:a16="http://schemas.microsoft.com/office/drawing/2014/main" val="397011472"/>
                    </a:ext>
                  </a:extLst>
                </a:gridCol>
                <a:gridCol w="1261356">
                  <a:extLst>
                    <a:ext uri="{9D8B030D-6E8A-4147-A177-3AD203B41FA5}">
                      <a16:colId xmlns:a16="http://schemas.microsoft.com/office/drawing/2014/main" val="3062135165"/>
                    </a:ext>
                  </a:extLst>
                </a:gridCol>
                <a:gridCol w="1261356">
                  <a:extLst>
                    <a:ext uri="{9D8B030D-6E8A-4147-A177-3AD203B41FA5}">
                      <a16:colId xmlns:a16="http://schemas.microsoft.com/office/drawing/2014/main" val="4249374077"/>
                    </a:ext>
                  </a:extLst>
                </a:gridCol>
                <a:gridCol w="1261356">
                  <a:extLst>
                    <a:ext uri="{9D8B030D-6E8A-4147-A177-3AD203B41FA5}">
                      <a16:colId xmlns:a16="http://schemas.microsoft.com/office/drawing/2014/main" val="2908491992"/>
                    </a:ext>
                  </a:extLst>
                </a:gridCol>
              </a:tblGrid>
              <a:tr h="351470">
                <a:tc>
                  <a:txBody>
                    <a:bodyPr/>
                    <a:lstStyle/>
                    <a:p>
                      <a:pPr algn="ctr"/>
                      <a:r>
                        <a:rPr lang="es-MX" sz="1300" kern="1200" dirty="0">
                          <a:solidFill>
                            <a:schemeClr val="tx1">
                              <a:lumMod val="85000"/>
                              <a:lumOff val="15000"/>
                            </a:schemeClr>
                          </a:solidFill>
                          <a:latin typeface="+mn-lt"/>
                          <a:ea typeface="+mj-ea"/>
                          <a:cs typeface="+mj-cs"/>
                        </a:rPr>
                        <a:t>¿Este hogar cuenta con (...)?</a:t>
                      </a:r>
                    </a:p>
                    <a:p>
                      <a:pPr algn="ctr"/>
                      <a:r>
                        <a:rPr lang="es-MX" sz="800" kern="1200" dirty="0">
                          <a:solidFill>
                            <a:schemeClr val="bg2">
                              <a:lumMod val="25000"/>
                            </a:schemeClr>
                          </a:solidFill>
                          <a:latin typeface="+mn-lt"/>
                          <a:ea typeface="+mj-ea"/>
                          <a:cs typeface="+mj-cs"/>
                        </a:rPr>
                        <a:t>(sólo quienes sí tienen) </a:t>
                      </a:r>
                    </a:p>
                  </a:txBody>
                  <a:tcPr marT="0" marB="0" anchor="ctr">
                    <a:noFill/>
                  </a:tcPr>
                </a:tc>
                <a:tc>
                  <a:txBody>
                    <a:bodyPr/>
                    <a:lstStyle/>
                    <a:p>
                      <a:pPr algn="ctr"/>
                      <a:r>
                        <a:rPr lang="es-ES" sz="1200" b="1" dirty="0">
                          <a:solidFill>
                            <a:schemeClr val="bg1"/>
                          </a:solidFill>
                          <a:effectLst/>
                          <a:latin typeface="Calibri" panose="020F0502020204030204" pitchFamily="34" charset="0"/>
                          <a:ea typeface="Calibri" panose="020F0502020204030204" pitchFamily="34" charset="0"/>
                        </a:rPr>
                        <a:t>EBH </a:t>
                      </a:r>
                    </a:p>
                    <a:p>
                      <a:pPr algn="ctr"/>
                      <a:r>
                        <a:rPr lang="es-ES" sz="1200" b="1" dirty="0">
                          <a:solidFill>
                            <a:schemeClr val="bg1"/>
                          </a:solidFill>
                          <a:effectLst/>
                          <a:latin typeface="Calibri" panose="020F0502020204030204" pitchFamily="34" charset="0"/>
                          <a:ea typeface="Calibri" panose="020F0502020204030204" pitchFamily="34" charset="0"/>
                        </a:rPr>
                        <a:t>2024</a:t>
                      </a:r>
                      <a:endParaRPr lang="es-MX" sz="1200" dirty="0">
                        <a:solidFill>
                          <a:schemeClr val="bg1"/>
                        </a:solidFill>
                        <a:effectLst/>
                        <a:latin typeface="Calibri" panose="020F0502020204030204" pitchFamily="34" charset="0"/>
                        <a:ea typeface="Calibri" panose="020F0502020204030204" pitchFamily="34" charset="0"/>
                      </a:endParaRPr>
                    </a:p>
                  </a:txBody>
                  <a:tcPr marL="68580" marR="68580" marT="0" marB="0" anchor="ctr">
                    <a:solidFill>
                      <a:schemeClr val="bg2">
                        <a:lumMod val="10000"/>
                      </a:schemeClr>
                    </a:solidFill>
                  </a:tcPr>
                </a:tc>
                <a:tc>
                  <a:txBody>
                    <a:bodyPr/>
                    <a:lstStyle/>
                    <a:p>
                      <a:pPr algn="ctr"/>
                      <a:r>
                        <a:rPr lang="es-MX" sz="1200" dirty="0">
                          <a:solidFill>
                            <a:schemeClr val="bg1"/>
                          </a:solidFill>
                          <a:effectLst/>
                          <a:latin typeface="Calibri" panose="020F0502020204030204" pitchFamily="34" charset="0"/>
                          <a:ea typeface="Calibri" panose="020F0502020204030204" pitchFamily="34" charset="0"/>
                        </a:rPr>
                        <a:t>ENCOVID </a:t>
                      </a:r>
                    </a:p>
                    <a:p>
                      <a:pPr algn="ctr"/>
                      <a:r>
                        <a:rPr lang="es-MX" sz="1200" dirty="0">
                          <a:solidFill>
                            <a:schemeClr val="bg1"/>
                          </a:solidFill>
                          <a:effectLst/>
                          <a:latin typeface="Calibri" panose="020F0502020204030204" pitchFamily="34" charset="0"/>
                          <a:ea typeface="Calibri" panose="020F0502020204030204" pitchFamily="34" charset="0"/>
                        </a:rPr>
                        <a:t>2021***</a:t>
                      </a:r>
                    </a:p>
                  </a:txBody>
                  <a:tcPr marL="68580" marR="68580" marT="0" marB="0" anchor="ctr">
                    <a:solidFill>
                      <a:schemeClr val="bg2">
                        <a:lumMod val="10000"/>
                      </a:schemeClr>
                    </a:solidFill>
                  </a:tcPr>
                </a:tc>
                <a:tc>
                  <a:txBody>
                    <a:bodyPr/>
                    <a:lstStyle/>
                    <a:p>
                      <a:pPr algn="ctr"/>
                      <a:r>
                        <a:rPr lang="es-MX" sz="1200" dirty="0">
                          <a:solidFill>
                            <a:schemeClr val="bg1"/>
                          </a:solidFill>
                          <a:effectLst/>
                          <a:latin typeface="Calibri" panose="020F0502020204030204" pitchFamily="34" charset="0"/>
                          <a:ea typeface="Calibri" panose="020F0502020204030204" pitchFamily="34" charset="0"/>
                        </a:rPr>
                        <a:t>EBH </a:t>
                      </a:r>
                    </a:p>
                    <a:p>
                      <a:pPr algn="ctr"/>
                      <a:r>
                        <a:rPr lang="es-MX" sz="1200" dirty="0">
                          <a:solidFill>
                            <a:schemeClr val="bg1"/>
                          </a:solidFill>
                          <a:effectLst/>
                          <a:latin typeface="Calibri" panose="020F0502020204030204" pitchFamily="34" charset="0"/>
                          <a:ea typeface="Calibri" panose="020F0502020204030204" pitchFamily="34" charset="0"/>
                        </a:rPr>
                        <a:t>2021*</a:t>
                      </a:r>
                    </a:p>
                  </a:txBody>
                  <a:tcPr marL="68580" marR="68580" marT="0" marB="0" anchor="ctr">
                    <a:solidFill>
                      <a:schemeClr val="bg2">
                        <a:lumMod val="10000"/>
                      </a:schemeClr>
                    </a:solidFill>
                  </a:tcPr>
                </a:tc>
                <a:tc>
                  <a:txBody>
                    <a:bodyPr/>
                    <a:lstStyle/>
                    <a:p>
                      <a:pPr marL="0" algn="ctr" defTabSz="914400" rtl="0" eaLnBrk="1" latinLnBrk="0" hangingPunct="1"/>
                      <a:r>
                        <a:rPr lang="es-MX" sz="1200" b="1" kern="1200" dirty="0">
                          <a:solidFill>
                            <a:schemeClr val="bg1"/>
                          </a:solidFill>
                          <a:effectLst/>
                          <a:latin typeface="Calibri" panose="020F0502020204030204" pitchFamily="34" charset="0"/>
                          <a:ea typeface="Calibri" panose="020F0502020204030204" pitchFamily="34" charset="0"/>
                          <a:cs typeface="+mn-cs"/>
                        </a:rPr>
                        <a:t>ENCUBOS </a:t>
                      </a:r>
                    </a:p>
                    <a:p>
                      <a:pPr marL="0" algn="ctr" defTabSz="914400" rtl="0" eaLnBrk="1" latinLnBrk="0" hangingPunct="1"/>
                      <a:r>
                        <a:rPr lang="es-MX" sz="1200" b="1" kern="1200" dirty="0">
                          <a:solidFill>
                            <a:schemeClr val="bg1"/>
                          </a:solidFill>
                          <a:effectLst/>
                          <a:latin typeface="Calibri" panose="020F0502020204030204" pitchFamily="34" charset="0"/>
                          <a:ea typeface="Calibri" panose="020F0502020204030204" pitchFamily="34" charset="0"/>
                          <a:cs typeface="+mn-cs"/>
                        </a:rPr>
                        <a:t>2019**</a:t>
                      </a:r>
                    </a:p>
                  </a:txBody>
                  <a:tcPr marL="68580" marR="68580" marT="0" marB="0" anchor="ctr">
                    <a:solidFill>
                      <a:schemeClr val="bg2">
                        <a:lumMod val="10000"/>
                      </a:schemeClr>
                    </a:solidFill>
                  </a:tcPr>
                </a:tc>
                <a:tc>
                  <a:txBody>
                    <a:bodyPr/>
                    <a:lstStyle/>
                    <a:p>
                      <a:pPr marL="0" algn="ctr" defTabSz="914400" rtl="0" eaLnBrk="1" latinLnBrk="0" hangingPunct="1"/>
                      <a:r>
                        <a:rPr lang="es-ES" sz="1200" b="1" kern="1200" dirty="0">
                          <a:solidFill>
                            <a:schemeClr val="bg1"/>
                          </a:solidFill>
                          <a:effectLst/>
                          <a:latin typeface="Calibri" panose="020F0502020204030204" pitchFamily="34" charset="0"/>
                          <a:ea typeface="Calibri" panose="020F0502020204030204" pitchFamily="34" charset="0"/>
                          <a:cs typeface="+mn-cs"/>
                        </a:rPr>
                        <a:t>ENCASB </a:t>
                      </a:r>
                    </a:p>
                    <a:p>
                      <a:pPr marL="0" algn="ctr" defTabSz="914400" rtl="0" eaLnBrk="1" latinLnBrk="0" hangingPunct="1"/>
                      <a:r>
                        <a:rPr lang="es-ES" sz="1200" b="1" kern="1200" dirty="0">
                          <a:solidFill>
                            <a:schemeClr val="bg1"/>
                          </a:solidFill>
                          <a:effectLst/>
                          <a:latin typeface="Calibri" panose="020F0502020204030204" pitchFamily="34" charset="0"/>
                          <a:ea typeface="Calibri" panose="020F0502020204030204" pitchFamily="34" charset="0"/>
                          <a:cs typeface="+mn-cs"/>
                        </a:rPr>
                        <a:t>2011**</a:t>
                      </a:r>
                      <a:endParaRPr lang="es-MX" sz="1200" b="1" kern="1200" dirty="0">
                        <a:solidFill>
                          <a:schemeClr val="bg1"/>
                        </a:solidFill>
                        <a:effectLst/>
                        <a:latin typeface="Calibri" panose="020F0502020204030204" pitchFamily="34" charset="0"/>
                        <a:ea typeface="Calibri" panose="020F0502020204030204" pitchFamily="34" charset="0"/>
                        <a:cs typeface="+mn-cs"/>
                      </a:endParaRPr>
                    </a:p>
                  </a:txBody>
                  <a:tcPr marL="68580" marR="68580" marT="0" marB="0" anchor="ctr">
                    <a:solidFill>
                      <a:schemeClr val="bg2">
                        <a:lumMod val="10000"/>
                      </a:schemeClr>
                    </a:solidFill>
                  </a:tcPr>
                </a:tc>
                <a:extLst>
                  <a:ext uri="{0D108BD9-81ED-4DB2-BD59-A6C34878D82A}">
                    <a16:rowId xmlns:a16="http://schemas.microsoft.com/office/drawing/2014/main" val="2464424806"/>
                  </a:ext>
                </a:extLst>
              </a:tr>
              <a:tr h="181818">
                <a:tc>
                  <a:txBody>
                    <a:bodyPr/>
                    <a:lstStyle/>
                    <a:p>
                      <a:pPr algn="ctr" fontAlgn="b"/>
                      <a:r>
                        <a:rPr lang="es-MX" sz="1000" b="1" kern="1200"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Licuadora</a:t>
                      </a:r>
                    </a:p>
                  </a:txBody>
                  <a:tcPr marL="9525" marR="9525" marT="0" marB="0" anchor="ctr">
                    <a:solidFill>
                      <a:schemeClr val="bg2">
                        <a:lumMod val="10000"/>
                      </a:schemeClr>
                    </a:solidFill>
                  </a:tcPr>
                </a:tc>
                <a:tc>
                  <a:txBody>
                    <a:bodyPr/>
                    <a:lstStyle/>
                    <a:p>
                      <a:endParaRPr lang="es-MX" sz="100" dirty="0"/>
                    </a:p>
                  </a:txBody>
                  <a:tcPr marT="0" marB="0">
                    <a:solidFill>
                      <a:schemeClr val="accent3">
                        <a:alpha val="18000"/>
                      </a:schemeClr>
                    </a:solidFill>
                  </a:tcPr>
                </a:tc>
                <a:tc>
                  <a:txBody>
                    <a:bodyPr/>
                    <a:lstStyle/>
                    <a:p>
                      <a:endParaRPr lang="es-MX" sz="400" dirty="0"/>
                    </a:p>
                  </a:txBody>
                  <a:tcPr marT="0" marB="0">
                    <a:solidFill>
                      <a:schemeClr val="bg2">
                        <a:lumMod val="10000"/>
                        <a:alpha val="90000"/>
                      </a:schemeClr>
                    </a:solidFill>
                  </a:tcPr>
                </a:tc>
                <a:tc>
                  <a:txBody>
                    <a:bodyPr/>
                    <a:lstStyle/>
                    <a:p>
                      <a:endParaRPr lang="es-MX" sz="400" dirty="0"/>
                    </a:p>
                  </a:txBody>
                  <a:tcPr marT="0" marB="0"/>
                </a:tc>
                <a:tc>
                  <a:txBody>
                    <a:bodyPr/>
                    <a:lstStyle/>
                    <a:p>
                      <a:endParaRPr lang="es-MX" sz="400" dirty="0"/>
                    </a:p>
                  </a:txBody>
                  <a:tcPr marT="0" marB="0"/>
                </a:tc>
                <a:tc>
                  <a:txBody>
                    <a:bodyPr/>
                    <a:lstStyle/>
                    <a:p>
                      <a:endParaRPr lang="es-MX" sz="400" dirty="0"/>
                    </a:p>
                  </a:txBody>
                  <a:tcPr marT="0" marB="0">
                    <a:solidFill>
                      <a:schemeClr val="accent3">
                        <a:lumMod val="20000"/>
                        <a:lumOff val="80000"/>
                      </a:schemeClr>
                    </a:solidFill>
                  </a:tcPr>
                </a:tc>
                <a:extLst>
                  <a:ext uri="{0D108BD9-81ED-4DB2-BD59-A6C34878D82A}">
                    <a16:rowId xmlns:a16="http://schemas.microsoft.com/office/drawing/2014/main" val="1810970986"/>
                  </a:ext>
                </a:extLst>
              </a:tr>
              <a:tr h="181818">
                <a:tc>
                  <a:txBody>
                    <a:bodyPr/>
                    <a:lstStyle/>
                    <a:p>
                      <a:pPr algn="ctr" fontAlgn="b"/>
                      <a:r>
                        <a:rPr lang="es-MX" sz="1000" b="1" kern="1200"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Refrigerador</a:t>
                      </a:r>
                    </a:p>
                  </a:txBody>
                  <a:tcPr marL="9525" marR="9525" marT="0" marB="0" anchor="ctr">
                    <a:solidFill>
                      <a:schemeClr val="bg2">
                        <a:lumMod val="10000"/>
                      </a:schemeClr>
                    </a:solidFill>
                  </a:tcPr>
                </a:tc>
                <a:tc>
                  <a:txBody>
                    <a:bodyPr/>
                    <a:lstStyle/>
                    <a:p>
                      <a:endParaRPr lang="es-MX" sz="100" dirty="0"/>
                    </a:p>
                  </a:txBody>
                  <a:tcPr marT="0" marB="0">
                    <a:noFill/>
                  </a:tcPr>
                </a:tc>
                <a:tc>
                  <a:txBody>
                    <a:bodyPr/>
                    <a:lstStyle/>
                    <a:p>
                      <a:endParaRPr lang="es-MX" sz="400" dirty="0"/>
                    </a:p>
                  </a:txBody>
                  <a:tcPr marT="0" marB="0"/>
                </a:tc>
                <a:tc>
                  <a:txBody>
                    <a:bodyPr/>
                    <a:lstStyle/>
                    <a:p>
                      <a:endParaRPr lang="es-MX" sz="400" dirty="0"/>
                    </a:p>
                  </a:txBody>
                  <a:tcPr marT="0" marB="0"/>
                </a:tc>
                <a:tc>
                  <a:txBody>
                    <a:bodyPr/>
                    <a:lstStyle/>
                    <a:p>
                      <a:endParaRPr lang="es-MX" sz="400" dirty="0"/>
                    </a:p>
                  </a:txBody>
                  <a:tcPr marT="0" marB="0"/>
                </a:tc>
                <a:tc>
                  <a:txBody>
                    <a:bodyPr/>
                    <a:lstStyle/>
                    <a:p>
                      <a:endParaRPr lang="es-MX" sz="400" dirty="0"/>
                    </a:p>
                  </a:txBody>
                  <a:tcPr marT="0" marB="0"/>
                </a:tc>
                <a:extLst>
                  <a:ext uri="{0D108BD9-81ED-4DB2-BD59-A6C34878D82A}">
                    <a16:rowId xmlns:a16="http://schemas.microsoft.com/office/drawing/2014/main" val="765615005"/>
                  </a:ext>
                </a:extLst>
              </a:tr>
              <a:tr h="181818">
                <a:tc>
                  <a:txBody>
                    <a:bodyPr/>
                    <a:lstStyle/>
                    <a:p>
                      <a:pPr algn="ctr" fontAlgn="b"/>
                      <a:r>
                        <a:rPr lang="pt-BR" sz="1000" b="1" kern="1200" dirty="0" err="1">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Extractor</a:t>
                      </a:r>
                      <a:r>
                        <a:rPr lang="pt-BR" sz="1000" b="1" kern="1200"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 o </a:t>
                      </a:r>
                      <a:r>
                        <a:rPr lang="pt-BR" sz="1000" b="1" kern="1200" dirty="0" err="1">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exprimidor</a:t>
                      </a:r>
                      <a:r>
                        <a:rPr lang="pt-BR" sz="1000" b="1" kern="1200"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 de jugos</a:t>
                      </a:r>
                    </a:p>
                  </a:txBody>
                  <a:tcPr marL="9525" marR="9525" marT="0" marB="0" anchor="ctr">
                    <a:solidFill>
                      <a:schemeClr val="bg2">
                        <a:lumMod val="10000"/>
                      </a:schemeClr>
                    </a:solidFill>
                  </a:tcPr>
                </a:tc>
                <a:tc>
                  <a:txBody>
                    <a:bodyPr/>
                    <a:lstStyle/>
                    <a:p>
                      <a:endParaRPr lang="es-MX" sz="100" dirty="0">
                        <a:solidFill>
                          <a:schemeClr val="tx1">
                            <a:lumMod val="65000"/>
                            <a:lumOff val="35000"/>
                          </a:schemeClr>
                        </a:solidFill>
                      </a:endParaRPr>
                    </a:p>
                  </a:txBody>
                  <a:tcPr marT="0" marB="0">
                    <a:solidFill>
                      <a:schemeClr val="accent3">
                        <a:alpha val="12000"/>
                      </a:schemeClr>
                    </a:solidFill>
                  </a:tcPr>
                </a:tc>
                <a:tc>
                  <a:txBody>
                    <a:bodyPr/>
                    <a:lstStyle/>
                    <a:p>
                      <a:endParaRPr lang="es-MX" sz="400" dirty="0">
                        <a:solidFill>
                          <a:schemeClr val="tx1">
                            <a:lumMod val="65000"/>
                            <a:lumOff val="35000"/>
                          </a:schemeClr>
                        </a:solidFill>
                      </a:endParaRPr>
                    </a:p>
                  </a:txBody>
                  <a:tcPr marT="0" marB="0">
                    <a:solidFill>
                      <a:schemeClr val="tx1"/>
                    </a:solidFill>
                  </a:tcPr>
                </a:tc>
                <a:tc>
                  <a:txBody>
                    <a:bodyPr/>
                    <a:lstStyle/>
                    <a:p>
                      <a:endParaRPr lang="es-MX" sz="400" dirty="0">
                        <a:solidFill>
                          <a:schemeClr val="tx1">
                            <a:lumMod val="65000"/>
                            <a:lumOff val="35000"/>
                          </a:schemeClr>
                        </a:solidFill>
                      </a:endParaRPr>
                    </a:p>
                  </a:txBody>
                  <a:tcPr marT="0" marB="0">
                    <a:solidFill>
                      <a:schemeClr val="tx1"/>
                    </a:solidFill>
                  </a:tcPr>
                </a:tc>
                <a:tc>
                  <a:txBody>
                    <a:bodyPr/>
                    <a:lstStyle/>
                    <a:p>
                      <a:endParaRPr lang="es-MX" sz="400" dirty="0"/>
                    </a:p>
                  </a:txBody>
                  <a:tcPr marT="0" marB="0">
                    <a:solidFill>
                      <a:schemeClr val="accent3">
                        <a:lumMod val="60000"/>
                        <a:lumOff val="40000"/>
                        <a:alpha val="20000"/>
                      </a:schemeClr>
                    </a:solidFill>
                  </a:tcPr>
                </a:tc>
                <a:tc>
                  <a:txBody>
                    <a:bodyPr/>
                    <a:lstStyle/>
                    <a:p>
                      <a:endParaRPr lang="es-MX" sz="400" dirty="0"/>
                    </a:p>
                  </a:txBody>
                  <a:tcPr marT="0" marB="0">
                    <a:solidFill>
                      <a:schemeClr val="accent3">
                        <a:lumMod val="60000"/>
                        <a:lumOff val="40000"/>
                        <a:alpha val="20000"/>
                      </a:schemeClr>
                    </a:solidFill>
                  </a:tcPr>
                </a:tc>
                <a:extLst>
                  <a:ext uri="{0D108BD9-81ED-4DB2-BD59-A6C34878D82A}">
                    <a16:rowId xmlns:a16="http://schemas.microsoft.com/office/drawing/2014/main" val="3381968886"/>
                  </a:ext>
                </a:extLst>
              </a:tr>
              <a:tr h="181818">
                <a:tc>
                  <a:txBody>
                    <a:bodyPr/>
                    <a:lstStyle/>
                    <a:p>
                      <a:pPr algn="ctr" fontAlgn="b"/>
                      <a:r>
                        <a:rPr lang="pt-BR" sz="1000" b="1" kern="1200" dirty="0" err="1">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Ollas</a:t>
                      </a:r>
                      <a:r>
                        <a:rPr lang="pt-BR" sz="1000" b="1" kern="1200"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 y </a:t>
                      </a:r>
                      <a:r>
                        <a:rPr lang="pt-BR" sz="1000" b="1" kern="1200" dirty="0" err="1">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sartenes</a:t>
                      </a:r>
                      <a:endParaRPr lang="pt-BR" sz="1000" b="1" kern="1200"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endParaRPr>
                    </a:p>
                  </a:txBody>
                  <a:tcPr marL="9525" marR="9525" marT="0" marB="0" anchor="ctr">
                    <a:solidFill>
                      <a:schemeClr val="bg2">
                        <a:lumMod val="10000"/>
                      </a:schemeClr>
                    </a:solidFill>
                  </a:tcPr>
                </a:tc>
                <a:tc>
                  <a:txBody>
                    <a:bodyPr/>
                    <a:lstStyle/>
                    <a:p>
                      <a:endParaRPr lang="es-MX" sz="100" dirty="0">
                        <a:solidFill>
                          <a:schemeClr val="tx1">
                            <a:lumMod val="65000"/>
                            <a:lumOff val="35000"/>
                          </a:schemeClr>
                        </a:solidFill>
                      </a:endParaRPr>
                    </a:p>
                  </a:txBody>
                  <a:tcPr marT="0" marB="0">
                    <a:noFill/>
                  </a:tcPr>
                </a:tc>
                <a:tc>
                  <a:txBody>
                    <a:bodyPr/>
                    <a:lstStyle/>
                    <a:p>
                      <a:endParaRPr lang="es-MX" sz="400" dirty="0">
                        <a:solidFill>
                          <a:schemeClr val="tx1">
                            <a:lumMod val="65000"/>
                            <a:lumOff val="35000"/>
                          </a:schemeClr>
                        </a:solidFill>
                      </a:endParaRPr>
                    </a:p>
                  </a:txBody>
                  <a:tcPr marT="0" marB="0">
                    <a:solidFill>
                      <a:schemeClr val="tx1"/>
                    </a:solidFill>
                  </a:tcPr>
                </a:tc>
                <a:tc>
                  <a:txBody>
                    <a:bodyPr/>
                    <a:lstStyle/>
                    <a:p>
                      <a:endParaRPr lang="es-MX" sz="400" dirty="0">
                        <a:solidFill>
                          <a:schemeClr val="tx1">
                            <a:lumMod val="65000"/>
                            <a:lumOff val="35000"/>
                          </a:schemeClr>
                        </a:solidFill>
                      </a:endParaRPr>
                    </a:p>
                  </a:txBody>
                  <a:tcPr marT="0" marB="0">
                    <a:solidFill>
                      <a:schemeClr val="tx1"/>
                    </a:solidFill>
                  </a:tcPr>
                </a:tc>
                <a:tc>
                  <a:txBody>
                    <a:bodyPr/>
                    <a:lstStyle/>
                    <a:p>
                      <a:endParaRPr lang="es-MX" sz="400" dirty="0"/>
                    </a:p>
                  </a:txBody>
                  <a:tcPr marT="0" marB="0"/>
                </a:tc>
                <a:tc>
                  <a:txBody>
                    <a:bodyPr/>
                    <a:lstStyle/>
                    <a:p>
                      <a:endParaRPr lang="es-MX" sz="400" dirty="0"/>
                    </a:p>
                  </a:txBody>
                  <a:tcPr marT="0" marB="0">
                    <a:noFill/>
                  </a:tcPr>
                </a:tc>
                <a:extLst>
                  <a:ext uri="{0D108BD9-81ED-4DB2-BD59-A6C34878D82A}">
                    <a16:rowId xmlns:a16="http://schemas.microsoft.com/office/drawing/2014/main" val="3391485622"/>
                  </a:ext>
                </a:extLst>
              </a:tr>
              <a:tr h="181818">
                <a:tc>
                  <a:txBody>
                    <a:bodyPr/>
                    <a:lstStyle/>
                    <a:p>
                      <a:pPr algn="ctr" fontAlgn="b"/>
                      <a:r>
                        <a:rPr lang="es-MX" sz="1000" b="1" kern="1200"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Cafetera</a:t>
                      </a:r>
                    </a:p>
                  </a:txBody>
                  <a:tcPr marL="9525" marR="9525" marT="0" marB="0" anchor="ctr">
                    <a:solidFill>
                      <a:schemeClr val="bg2">
                        <a:lumMod val="10000"/>
                      </a:schemeClr>
                    </a:solidFill>
                  </a:tcPr>
                </a:tc>
                <a:tc>
                  <a:txBody>
                    <a:bodyPr/>
                    <a:lstStyle/>
                    <a:p>
                      <a:endParaRPr lang="es-MX" sz="100" dirty="0">
                        <a:solidFill>
                          <a:schemeClr val="tx1">
                            <a:lumMod val="65000"/>
                            <a:lumOff val="35000"/>
                          </a:schemeClr>
                        </a:solidFill>
                      </a:endParaRPr>
                    </a:p>
                  </a:txBody>
                  <a:tcPr marT="0" marB="0">
                    <a:solidFill>
                      <a:schemeClr val="accent3">
                        <a:alpha val="18000"/>
                      </a:schemeClr>
                    </a:solidFill>
                  </a:tcPr>
                </a:tc>
                <a:tc>
                  <a:txBody>
                    <a:bodyPr/>
                    <a:lstStyle/>
                    <a:p>
                      <a:endParaRPr lang="es-MX" sz="400" dirty="0">
                        <a:solidFill>
                          <a:schemeClr val="tx1">
                            <a:lumMod val="65000"/>
                            <a:lumOff val="35000"/>
                          </a:schemeClr>
                        </a:solidFill>
                      </a:endParaRPr>
                    </a:p>
                  </a:txBody>
                  <a:tcPr marT="0" marB="0">
                    <a:solidFill>
                      <a:schemeClr val="tx1"/>
                    </a:solidFill>
                  </a:tcPr>
                </a:tc>
                <a:tc>
                  <a:txBody>
                    <a:bodyPr/>
                    <a:lstStyle/>
                    <a:p>
                      <a:endParaRPr lang="es-MX" sz="400" dirty="0">
                        <a:solidFill>
                          <a:schemeClr val="tx1">
                            <a:lumMod val="65000"/>
                            <a:lumOff val="35000"/>
                          </a:schemeClr>
                        </a:solidFill>
                      </a:endParaRPr>
                    </a:p>
                  </a:txBody>
                  <a:tcPr marT="0" marB="0">
                    <a:solidFill>
                      <a:schemeClr val="tx1"/>
                    </a:solidFill>
                  </a:tcPr>
                </a:tc>
                <a:tc>
                  <a:txBody>
                    <a:bodyPr/>
                    <a:lstStyle/>
                    <a:p>
                      <a:endParaRPr lang="es-MX" sz="400" dirty="0"/>
                    </a:p>
                  </a:txBody>
                  <a:tcPr marT="0" marB="0"/>
                </a:tc>
                <a:tc>
                  <a:txBody>
                    <a:bodyPr/>
                    <a:lstStyle/>
                    <a:p>
                      <a:endParaRPr lang="es-MX" sz="400" dirty="0"/>
                    </a:p>
                  </a:txBody>
                  <a:tcPr marT="0" marB="0">
                    <a:solidFill>
                      <a:schemeClr val="accent3">
                        <a:lumMod val="40000"/>
                        <a:lumOff val="60000"/>
                        <a:alpha val="18000"/>
                      </a:schemeClr>
                    </a:solidFill>
                  </a:tcPr>
                </a:tc>
                <a:extLst>
                  <a:ext uri="{0D108BD9-81ED-4DB2-BD59-A6C34878D82A}">
                    <a16:rowId xmlns:a16="http://schemas.microsoft.com/office/drawing/2014/main" val="3586493779"/>
                  </a:ext>
                </a:extLst>
              </a:tr>
              <a:tr h="181818">
                <a:tc>
                  <a:txBody>
                    <a:bodyPr/>
                    <a:lstStyle/>
                    <a:p>
                      <a:pPr algn="ctr" fontAlgn="b"/>
                      <a:r>
                        <a:rPr lang="es-MX" sz="1000" b="1" kern="1200"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Tostador eléctrico</a:t>
                      </a:r>
                    </a:p>
                  </a:txBody>
                  <a:tcPr marL="9525" marR="9525" marT="0" marB="0" anchor="ctr">
                    <a:solidFill>
                      <a:schemeClr val="bg2">
                        <a:lumMod val="10000"/>
                      </a:schemeClr>
                    </a:solidFill>
                  </a:tcPr>
                </a:tc>
                <a:tc>
                  <a:txBody>
                    <a:bodyPr/>
                    <a:lstStyle/>
                    <a:p>
                      <a:endParaRPr lang="es-MX" sz="100" dirty="0">
                        <a:solidFill>
                          <a:schemeClr val="tx1">
                            <a:lumMod val="65000"/>
                            <a:lumOff val="35000"/>
                          </a:schemeClr>
                        </a:solidFill>
                      </a:endParaRPr>
                    </a:p>
                  </a:txBody>
                  <a:tcPr marT="0" marB="0">
                    <a:noFill/>
                  </a:tcPr>
                </a:tc>
                <a:tc>
                  <a:txBody>
                    <a:bodyPr/>
                    <a:lstStyle/>
                    <a:p>
                      <a:endParaRPr lang="es-MX" sz="400" dirty="0">
                        <a:solidFill>
                          <a:schemeClr val="tx1">
                            <a:lumMod val="65000"/>
                            <a:lumOff val="35000"/>
                          </a:schemeClr>
                        </a:solidFill>
                      </a:endParaRPr>
                    </a:p>
                  </a:txBody>
                  <a:tcPr marT="0" marB="0">
                    <a:solidFill>
                      <a:schemeClr val="tx1"/>
                    </a:solidFill>
                  </a:tcPr>
                </a:tc>
                <a:tc>
                  <a:txBody>
                    <a:bodyPr/>
                    <a:lstStyle/>
                    <a:p>
                      <a:endParaRPr lang="es-MX" sz="400" dirty="0">
                        <a:solidFill>
                          <a:schemeClr val="tx1">
                            <a:lumMod val="65000"/>
                            <a:lumOff val="35000"/>
                          </a:schemeClr>
                        </a:solidFill>
                      </a:endParaRPr>
                    </a:p>
                  </a:txBody>
                  <a:tcPr marT="0" marB="0">
                    <a:lnB w="12700" cmpd="sng">
                      <a:noFill/>
                    </a:lnB>
                    <a:solidFill>
                      <a:schemeClr val="tx1"/>
                    </a:solidFill>
                  </a:tcPr>
                </a:tc>
                <a:tc>
                  <a:txBody>
                    <a:bodyPr/>
                    <a:lstStyle/>
                    <a:p>
                      <a:endParaRPr lang="es-MX" sz="400" dirty="0"/>
                    </a:p>
                  </a:txBody>
                  <a:tcPr marT="0" marB="0">
                    <a:noFill/>
                  </a:tcPr>
                </a:tc>
                <a:tc>
                  <a:txBody>
                    <a:bodyPr/>
                    <a:lstStyle/>
                    <a:p>
                      <a:endParaRPr lang="es-MX" sz="400" dirty="0"/>
                    </a:p>
                  </a:txBody>
                  <a:tcPr marT="0" marB="0">
                    <a:noFill/>
                  </a:tcPr>
                </a:tc>
                <a:extLst>
                  <a:ext uri="{0D108BD9-81ED-4DB2-BD59-A6C34878D82A}">
                    <a16:rowId xmlns:a16="http://schemas.microsoft.com/office/drawing/2014/main" val="1886623782"/>
                  </a:ext>
                </a:extLst>
              </a:tr>
              <a:tr h="181818">
                <a:tc>
                  <a:txBody>
                    <a:bodyPr/>
                    <a:lstStyle/>
                    <a:p>
                      <a:pPr algn="ctr" fontAlgn="b"/>
                      <a:r>
                        <a:rPr lang="es-MX" sz="1000" b="1" kern="1200"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Horno de microondas</a:t>
                      </a:r>
                    </a:p>
                  </a:txBody>
                  <a:tcPr marL="9525" marR="9525" marT="0" marB="0" anchor="ctr">
                    <a:solidFill>
                      <a:schemeClr val="bg2">
                        <a:lumMod val="10000"/>
                      </a:schemeClr>
                    </a:solidFill>
                  </a:tcPr>
                </a:tc>
                <a:tc>
                  <a:txBody>
                    <a:bodyPr/>
                    <a:lstStyle/>
                    <a:p>
                      <a:endParaRPr lang="es-MX" sz="100" dirty="0">
                        <a:solidFill>
                          <a:schemeClr val="tx1">
                            <a:lumMod val="65000"/>
                            <a:lumOff val="35000"/>
                          </a:schemeClr>
                        </a:solidFill>
                      </a:endParaRPr>
                    </a:p>
                  </a:txBody>
                  <a:tcPr marT="0" marB="0">
                    <a:solidFill>
                      <a:schemeClr val="accent3">
                        <a:alpha val="26000"/>
                      </a:schemeClr>
                    </a:solidFill>
                  </a:tcPr>
                </a:tc>
                <a:tc>
                  <a:txBody>
                    <a:bodyPr/>
                    <a:lstStyle/>
                    <a:p>
                      <a:endParaRPr lang="es-MX" sz="400" dirty="0">
                        <a:solidFill>
                          <a:schemeClr val="tx1">
                            <a:lumMod val="65000"/>
                            <a:lumOff val="35000"/>
                          </a:schemeClr>
                        </a:solidFill>
                      </a:endParaRPr>
                    </a:p>
                  </a:txBody>
                  <a:tcPr marT="0" marB="0">
                    <a:lnR w="12700" cmpd="sng">
                      <a:noFill/>
                    </a:lnR>
                    <a:solidFill>
                      <a:schemeClr val="tx1"/>
                    </a:solidFill>
                  </a:tcPr>
                </a:tc>
                <a:tc>
                  <a:txBody>
                    <a:bodyPr/>
                    <a:lstStyle/>
                    <a:p>
                      <a:endParaRPr lang="es-MX" sz="400" dirty="0">
                        <a:solidFill>
                          <a:schemeClr val="tx1">
                            <a:lumMod val="65000"/>
                            <a:lumOff val="35000"/>
                          </a:schemeClr>
                        </a:solidFill>
                      </a:endParaRPr>
                    </a:p>
                  </a:txBody>
                  <a:tcPr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3">
                        <a:lumMod val="40000"/>
                        <a:lumOff val="60000"/>
                        <a:alpha val="20000"/>
                      </a:schemeClr>
                    </a:solidFill>
                  </a:tcPr>
                </a:tc>
                <a:tc>
                  <a:txBody>
                    <a:bodyPr/>
                    <a:lstStyle/>
                    <a:p>
                      <a:endParaRPr lang="es-MX" sz="400" dirty="0"/>
                    </a:p>
                  </a:txBody>
                  <a:tcPr marT="0" marB="0">
                    <a:lnL w="12700" cmpd="sng">
                      <a:noFill/>
                    </a:lnL>
                    <a:solidFill>
                      <a:schemeClr val="accent3">
                        <a:lumMod val="40000"/>
                        <a:lumOff val="60000"/>
                        <a:alpha val="22000"/>
                      </a:schemeClr>
                    </a:solidFill>
                  </a:tcPr>
                </a:tc>
                <a:tc>
                  <a:txBody>
                    <a:bodyPr/>
                    <a:lstStyle/>
                    <a:p>
                      <a:endParaRPr lang="es-MX" sz="400" dirty="0"/>
                    </a:p>
                  </a:txBody>
                  <a:tcPr marT="0" marB="0">
                    <a:solidFill>
                      <a:schemeClr val="accent3">
                        <a:lumMod val="40000"/>
                        <a:lumOff val="60000"/>
                        <a:alpha val="20000"/>
                      </a:schemeClr>
                    </a:solidFill>
                  </a:tcPr>
                </a:tc>
                <a:extLst>
                  <a:ext uri="{0D108BD9-81ED-4DB2-BD59-A6C34878D82A}">
                    <a16:rowId xmlns:a16="http://schemas.microsoft.com/office/drawing/2014/main" val="3662250840"/>
                  </a:ext>
                </a:extLst>
              </a:tr>
              <a:tr h="181818">
                <a:tc>
                  <a:txBody>
                    <a:bodyPr/>
                    <a:lstStyle/>
                    <a:p>
                      <a:pPr algn="ctr" fontAlgn="b"/>
                      <a:r>
                        <a:rPr lang="es-MX" sz="1000" b="1" kern="1200"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Filtro o purificador de agua</a:t>
                      </a:r>
                    </a:p>
                  </a:txBody>
                  <a:tcPr marL="9525" marR="9525" marT="0" marB="0" anchor="ctr">
                    <a:solidFill>
                      <a:schemeClr val="bg2">
                        <a:lumMod val="10000"/>
                      </a:schemeClr>
                    </a:solidFill>
                  </a:tcPr>
                </a:tc>
                <a:tc>
                  <a:txBody>
                    <a:bodyPr/>
                    <a:lstStyle/>
                    <a:p>
                      <a:endParaRPr lang="es-MX" sz="100" dirty="0">
                        <a:solidFill>
                          <a:schemeClr val="tx1">
                            <a:lumMod val="65000"/>
                            <a:lumOff val="35000"/>
                          </a:schemeClr>
                        </a:solidFill>
                      </a:endParaRPr>
                    </a:p>
                  </a:txBody>
                  <a:tcPr marT="0" marB="0">
                    <a:noFill/>
                  </a:tcPr>
                </a:tc>
                <a:tc>
                  <a:txBody>
                    <a:bodyPr/>
                    <a:lstStyle/>
                    <a:p>
                      <a:endParaRPr lang="es-MX" sz="400" dirty="0"/>
                    </a:p>
                  </a:txBody>
                  <a:tcPr marT="0" marB="0">
                    <a:solidFill>
                      <a:schemeClr val="tx1"/>
                    </a:solidFill>
                  </a:tcPr>
                </a:tc>
                <a:tc>
                  <a:txBody>
                    <a:bodyPr/>
                    <a:lstStyle/>
                    <a:p>
                      <a:endParaRPr lang="es-MX" sz="400" dirty="0"/>
                    </a:p>
                  </a:txBody>
                  <a:tcPr marT="0" marB="0">
                    <a:lnT w="12700" cmpd="sng">
                      <a:noFill/>
                    </a:lnT>
                    <a:solidFill>
                      <a:schemeClr val="tx1"/>
                    </a:solidFill>
                  </a:tcPr>
                </a:tc>
                <a:tc>
                  <a:txBody>
                    <a:bodyPr/>
                    <a:lstStyle/>
                    <a:p>
                      <a:endParaRPr lang="es-MX" sz="400" dirty="0"/>
                    </a:p>
                  </a:txBody>
                  <a:tcPr marT="0" marB="0">
                    <a:noFill/>
                  </a:tcPr>
                </a:tc>
                <a:tc>
                  <a:txBody>
                    <a:bodyPr/>
                    <a:lstStyle/>
                    <a:p>
                      <a:endParaRPr lang="es-MX" sz="400" dirty="0"/>
                    </a:p>
                  </a:txBody>
                  <a:tcPr marT="0" marB="0">
                    <a:noFill/>
                  </a:tcPr>
                </a:tc>
                <a:extLst>
                  <a:ext uri="{0D108BD9-81ED-4DB2-BD59-A6C34878D82A}">
                    <a16:rowId xmlns:a16="http://schemas.microsoft.com/office/drawing/2014/main" val="2821995443"/>
                  </a:ext>
                </a:extLst>
              </a:tr>
              <a:tr h="181818">
                <a:tc>
                  <a:txBody>
                    <a:bodyPr/>
                    <a:lstStyle/>
                    <a:p>
                      <a:pPr algn="ctr" fontAlgn="b"/>
                      <a:r>
                        <a:rPr lang="es-MX" sz="1000" b="1" kern="1200"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Batidora</a:t>
                      </a:r>
                    </a:p>
                  </a:txBody>
                  <a:tcPr marL="9525" marR="9525" marT="0" marB="0" anchor="ctr">
                    <a:solidFill>
                      <a:schemeClr val="bg2">
                        <a:lumMod val="10000"/>
                      </a:schemeClr>
                    </a:solidFill>
                  </a:tcPr>
                </a:tc>
                <a:tc>
                  <a:txBody>
                    <a:bodyPr/>
                    <a:lstStyle/>
                    <a:p>
                      <a:endParaRPr lang="es-MX" sz="100" dirty="0">
                        <a:solidFill>
                          <a:schemeClr val="tx1">
                            <a:lumMod val="65000"/>
                            <a:lumOff val="35000"/>
                          </a:schemeClr>
                        </a:solidFill>
                      </a:endParaRPr>
                    </a:p>
                  </a:txBody>
                  <a:tcPr marT="0" marB="0">
                    <a:solidFill>
                      <a:schemeClr val="accent3">
                        <a:alpha val="20000"/>
                      </a:schemeClr>
                    </a:solidFill>
                  </a:tcPr>
                </a:tc>
                <a:tc>
                  <a:txBody>
                    <a:bodyPr/>
                    <a:lstStyle/>
                    <a:p>
                      <a:endParaRPr lang="es-MX" sz="400" dirty="0"/>
                    </a:p>
                  </a:txBody>
                  <a:tcPr marT="0" marB="0">
                    <a:solidFill>
                      <a:schemeClr val="tx1"/>
                    </a:solidFill>
                  </a:tcPr>
                </a:tc>
                <a:tc>
                  <a:txBody>
                    <a:bodyPr/>
                    <a:lstStyle/>
                    <a:p>
                      <a:endParaRPr lang="es-MX" sz="400" dirty="0"/>
                    </a:p>
                  </a:txBody>
                  <a:tcPr marT="0" marB="0">
                    <a:solidFill>
                      <a:schemeClr val="tx1"/>
                    </a:solidFill>
                  </a:tcPr>
                </a:tc>
                <a:tc>
                  <a:txBody>
                    <a:bodyPr/>
                    <a:lstStyle/>
                    <a:p>
                      <a:endParaRPr lang="es-MX" sz="400" dirty="0"/>
                    </a:p>
                  </a:txBody>
                  <a:tcPr marT="0" marB="0">
                    <a:solidFill>
                      <a:schemeClr val="accent3">
                        <a:lumMod val="40000"/>
                        <a:lumOff val="60000"/>
                        <a:alpha val="18000"/>
                      </a:schemeClr>
                    </a:solidFill>
                  </a:tcPr>
                </a:tc>
                <a:tc>
                  <a:txBody>
                    <a:bodyPr/>
                    <a:lstStyle/>
                    <a:p>
                      <a:endParaRPr lang="es-MX" sz="400" dirty="0"/>
                    </a:p>
                  </a:txBody>
                  <a:tcPr marT="0" marB="0">
                    <a:solidFill>
                      <a:schemeClr val="accent3">
                        <a:lumMod val="40000"/>
                        <a:lumOff val="60000"/>
                        <a:alpha val="18000"/>
                      </a:schemeClr>
                    </a:solidFill>
                  </a:tcPr>
                </a:tc>
                <a:extLst>
                  <a:ext uri="{0D108BD9-81ED-4DB2-BD59-A6C34878D82A}">
                    <a16:rowId xmlns:a16="http://schemas.microsoft.com/office/drawing/2014/main" val="878779184"/>
                  </a:ext>
                </a:extLst>
              </a:tr>
              <a:tr h="181818">
                <a:tc>
                  <a:txBody>
                    <a:bodyPr/>
                    <a:lstStyle/>
                    <a:p>
                      <a:pPr algn="ctr" fontAlgn="b"/>
                      <a:r>
                        <a:rPr lang="es-MX" sz="1000" b="1" kern="1200"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Procesador de alimentos</a:t>
                      </a:r>
                    </a:p>
                  </a:txBody>
                  <a:tcPr marL="9525" marR="9525" marT="0" marB="0" anchor="ctr">
                    <a:solidFill>
                      <a:schemeClr val="bg2">
                        <a:lumMod val="10000"/>
                      </a:schemeClr>
                    </a:solidFill>
                  </a:tcPr>
                </a:tc>
                <a:tc>
                  <a:txBody>
                    <a:bodyPr/>
                    <a:lstStyle/>
                    <a:p>
                      <a:endParaRPr lang="es-MX" sz="100" dirty="0">
                        <a:solidFill>
                          <a:schemeClr val="tx1">
                            <a:lumMod val="65000"/>
                            <a:lumOff val="35000"/>
                          </a:schemeClr>
                        </a:solidFill>
                      </a:endParaRPr>
                    </a:p>
                  </a:txBody>
                  <a:tcPr marT="0" marB="0">
                    <a:noFill/>
                  </a:tcPr>
                </a:tc>
                <a:tc>
                  <a:txBody>
                    <a:bodyPr/>
                    <a:lstStyle/>
                    <a:p>
                      <a:endParaRPr lang="es-MX" sz="400" dirty="0"/>
                    </a:p>
                  </a:txBody>
                  <a:tcPr marT="0" marB="0">
                    <a:solidFill>
                      <a:schemeClr val="tx1"/>
                    </a:solidFill>
                  </a:tcPr>
                </a:tc>
                <a:tc>
                  <a:txBody>
                    <a:bodyPr/>
                    <a:lstStyle/>
                    <a:p>
                      <a:endParaRPr lang="es-MX" sz="400" dirty="0"/>
                    </a:p>
                  </a:txBody>
                  <a:tcPr marT="0" marB="0">
                    <a:solidFill>
                      <a:schemeClr val="tx1"/>
                    </a:solidFill>
                  </a:tcPr>
                </a:tc>
                <a:tc>
                  <a:txBody>
                    <a:bodyPr/>
                    <a:lstStyle/>
                    <a:p>
                      <a:endParaRPr lang="es-MX" sz="400" dirty="0"/>
                    </a:p>
                  </a:txBody>
                  <a:tcPr marT="0" marB="0">
                    <a:noFill/>
                  </a:tcPr>
                </a:tc>
                <a:tc>
                  <a:txBody>
                    <a:bodyPr/>
                    <a:lstStyle/>
                    <a:p>
                      <a:endParaRPr lang="es-MX" sz="400" dirty="0"/>
                    </a:p>
                  </a:txBody>
                  <a:tcPr marT="0" marB="0">
                    <a:noFill/>
                  </a:tcPr>
                </a:tc>
                <a:extLst>
                  <a:ext uri="{0D108BD9-81ED-4DB2-BD59-A6C34878D82A}">
                    <a16:rowId xmlns:a16="http://schemas.microsoft.com/office/drawing/2014/main" val="3341280396"/>
                  </a:ext>
                </a:extLst>
              </a:tr>
              <a:tr h="181818">
                <a:tc>
                  <a:txBody>
                    <a:bodyPr/>
                    <a:lstStyle/>
                    <a:p>
                      <a:pPr algn="ctr" fontAlgn="b"/>
                      <a:r>
                        <a:rPr lang="es-MX" sz="1000" b="1" kern="1200"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 Calefactor </a:t>
                      </a:r>
                    </a:p>
                  </a:txBody>
                  <a:tcPr marL="9525" marR="9525" marT="0" marB="0" anchor="ctr">
                    <a:solidFill>
                      <a:schemeClr val="bg2">
                        <a:lumMod val="10000"/>
                      </a:schemeClr>
                    </a:solidFill>
                  </a:tcPr>
                </a:tc>
                <a:tc>
                  <a:txBody>
                    <a:bodyPr/>
                    <a:lstStyle/>
                    <a:p>
                      <a:endParaRPr lang="es-MX" sz="100" dirty="0">
                        <a:solidFill>
                          <a:schemeClr val="tx1">
                            <a:lumMod val="65000"/>
                            <a:lumOff val="35000"/>
                          </a:schemeClr>
                        </a:solidFill>
                      </a:endParaRPr>
                    </a:p>
                  </a:txBody>
                  <a:tcPr marT="0" marB="0">
                    <a:solidFill>
                      <a:schemeClr val="accent3">
                        <a:alpha val="18000"/>
                      </a:schemeClr>
                    </a:solidFill>
                  </a:tcPr>
                </a:tc>
                <a:tc>
                  <a:txBody>
                    <a:bodyPr/>
                    <a:lstStyle/>
                    <a:p>
                      <a:endParaRPr lang="es-MX" sz="400" dirty="0"/>
                    </a:p>
                  </a:txBody>
                  <a:tcPr marT="0" marB="0">
                    <a:solidFill>
                      <a:schemeClr val="tx1"/>
                    </a:solidFill>
                  </a:tcPr>
                </a:tc>
                <a:tc>
                  <a:txBody>
                    <a:bodyPr/>
                    <a:lstStyle/>
                    <a:p>
                      <a:endParaRPr lang="es-MX" sz="400" dirty="0"/>
                    </a:p>
                  </a:txBody>
                  <a:tcPr marT="0" marB="0">
                    <a:solidFill>
                      <a:schemeClr val="tx1"/>
                    </a:solidFill>
                  </a:tcPr>
                </a:tc>
                <a:tc>
                  <a:txBody>
                    <a:bodyPr/>
                    <a:lstStyle/>
                    <a:p>
                      <a:endParaRPr lang="es-MX" sz="400" dirty="0"/>
                    </a:p>
                  </a:txBody>
                  <a:tcPr marT="0" marB="0">
                    <a:solidFill>
                      <a:schemeClr val="accent3">
                        <a:lumMod val="40000"/>
                        <a:lumOff val="60000"/>
                        <a:alpha val="18000"/>
                      </a:schemeClr>
                    </a:solidFill>
                  </a:tcPr>
                </a:tc>
                <a:tc>
                  <a:txBody>
                    <a:bodyPr/>
                    <a:lstStyle/>
                    <a:p>
                      <a:endParaRPr lang="es-MX" sz="400" dirty="0"/>
                    </a:p>
                  </a:txBody>
                  <a:tcPr marT="0" marB="0">
                    <a:solidFill>
                      <a:schemeClr val="accent3">
                        <a:lumMod val="40000"/>
                        <a:lumOff val="60000"/>
                        <a:alpha val="24000"/>
                      </a:schemeClr>
                    </a:solidFill>
                  </a:tcPr>
                </a:tc>
                <a:extLst>
                  <a:ext uri="{0D108BD9-81ED-4DB2-BD59-A6C34878D82A}">
                    <a16:rowId xmlns:a16="http://schemas.microsoft.com/office/drawing/2014/main" val="407075920"/>
                  </a:ext>
                </a:extLst>
              </a:tr>
              <a:tr h="181818">
                <a:tc>
                  <a:txBody>
                    <a:bodyPr/>
                    <a:lstStyle/>
                    <a:p>
                      <a:pPr algn="ctr" fontAlgn="b"/>
                      <a:r>
                        <a:rPr lang="es-MX" sz="1000" b="1" kern="1200"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Lavadora</a:t>
                      </a:r>
                    </a:p>
                  </a:txBody>
                  <a:tcPr marL="9525" marR="9525" marT="0" marB="0" anchor="ctr">
                    <a:solidFill>
                      <a:schemeClr val="bg2">
                        <a:lumMod val="10000"/>
                      </a:schemeClr>
                    </a:solidFill>
                  </a:tcPr>
                </a:tc>
                <a:tc>
                  <a:txBody>
                    <a:bodyPr/>
                    <a:lstStyle/>
                    <a:p>
                      <a:endParaRPr lang="es-MX" sz="100" dirty="0"/>
                    </a:p>
                  </a:txBody>
                  <a:tcPr marT="0" marB="0">
                    <a:noFill/>
                  </a:tcPr>
                </a:tc>
                <a:tc>
                  <a:txBody>
                    <a:bodyPr/>
                    <a:lstStyle/>
                    <a:p>
                      <a:endParaRPr lang="es-MX" sz="400" dirty="0"/>
                    </a:p>
                  </a:txBody>
                  <a:tcPr marT="0" marB="0">
                    <a:noFill/>
                  </a:tcPr>
                </a:tc>
                <a:tc>
                  <a:txBody>
                    <a:bodyPr/>
                    <a:lstStyle/>
                    <a:p>
                      <a:endParaRPr lang="es-MX" sz="400" dirty="0"/>
                    </a:p>
                  </a:txBody>
                  <a:tcPr marT="0" marB="0"/>
                </a:tc>
                <a:tc>
                  <a:txBody>
                    <a:bodyPr/>
                    <a:lstStyle/>
                    <a:p>
                      <a:endParaRPr lang="es-MX" sz="400" dirty="0"/>
                    </a:p>
                  </a:txBody>
                  <a:tcPr marT="0" marB="0">
                    <a:noFill/>
                  </a:tcPr>
                </a:tc>
                <a:tc>
                  <a:txBody>
                    <a:bodyPr/>
                    <a:lstStyle/>
                    <a:p>
                      <a:endParaRPr lang="es-MX" sz="400" dirty="0"/>
                    </a:p>
                  </a:txBody>
                  <a:tcPr marT="0" marB="0">
                    <a:noFill/>
                  </a:tcPr>
                </a:tc>
                <a:extLst>
                  <a:ext uri="{0D108BD9-81ED-4DB2-BD59-A6C34878D82A}">
                    <a16:rowId xmlns:a16="http://schemas.microsoft.com/office/drawing/2014/main" val="1981232115"/>
                  </a:ext>
                </a:extLst>
              </a:tr>
              <a:tr h="181818">
                <a:tc>
                  <a:txBody>
                    <a:bodyPr/>
                    <a:lstStyle/>
                    <a:p>
                      <a:pPr algn="ctr" fontAlgn="b"/>
                      <a:r>
                        <a:rPr lang="es-MX" sz="1000" b="1" kern="1200"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Secadora para la ropa</a:t>
                      </a:r>
                    </a:p>
                  </a:txBody>
                  <a:tcPr marL="9525" marR="9525" marT="0" marB="0" anchor="ctr">
                    <a:solidFill>
                      <a:schemeClr val="bg2">
                        <a:lumMod val="10000"/>
                      </a:schemeClr>
                    </a:solidFill>
                  </a:tcPr>
                </a:tc>
                <a:tc>
                  <a:txBody>
                    <a:bodyPr/>
                    <a:lstStyle/>
                    <a:p>
                      <a:endParaRPr lang="es-MX" sz="100" dirty="0"/>
                    </a:p>
                  </a:txBody>
                  <a:tcPr marT="0" marB="0">
                    <a:solidFill>
                      <a:schemeClr val="accent3">
                        <a:alpha val="20000"/>
                      </a:schemeClr>
                    </a:solidFill>
                  </a:tcPr>
                </a:tc>
                <a:tc>
                  <a:txBody>
                    <a:bodyPr/>
                    <a:lstStyle/>
                    <a:p>
                      <a:endParaRPr lang="es-MX" sz="400" dirty="0"/>
                    </a:p>
                  </a:txBody>
                  <a:tcPr marT="0" marB="0">
                    <a:solidFill>
                      <a:schemeClr val="tx1"/>
                    </a:solidFill>
                  </a:tcPr>
                </a:tc>
                <a:tc>
                  <a:txBody>
                    <a:bodyPr/>
                    <a:lstStyle/>
                    <a:p>
                      <a:endParaRPr lang="es-MX" sz="400" dirty="0"/>
                    </a:p>
                  </a:txBody>
                  <a:tcPr marT="0" marB="0">
                    <a:solidFill>
                      <a:schemeClr val="tx1"/>
                    </a:solidFill>
                  </a:tcPr>
                </a:tc>
                <a:tc>
                  <a:txBody>
                    <a:bodyPr/>
                    <a:lstStyle/>
                    <a:p>
                      <a:endParaRPr lang="es-MX" sz="400" dirty="0"/>
                    </a:p>
                  </a:txBody>
                  <a:tcPr marT="0" marB="0">
                    <a:solidFill>
                      <a:schemeClr val="accent3">
                        <a:lumMod val="40000"/>
                        <a:lumOff val="60000"/>
                        <a:alpha val="14000"/>
                      </a:schemeClr>
                    </a:solidFill>
                  </a:tcPr>
                </a:tc>
                <a:tc>
                  <a:txBody>
                    <a:bodyPr/>
                    <a:lstStyle/>
                    <a:p>
                      <a:endParaRPr lang="es-MX" sz="400" dirty="0"/>
                    </a:p>
                  </a:txBody>
                  <a:tcPr marT="0" marB="0">
                    <a:solidFill>
                      <a:schemeClr val="accent3">
                        <a:lumMod val="40000"/>
                        <a:lumOff val="60000"/>
                        <a:alpha val="20000"/>
                      </a:schemeClr>
                    </a:solidFill>
                  </a:tcPr>
                </a:tc>
                <a:extLst>
                  <a:ext uri="{0D108BD9-81ED-4DB2-BD59-A6C34878D82A}">
                    <a16:rowId xmlns:a16="http://schemas.microsoft.com/office/drawing/2014/main" val="3612149014"/>
                  </a:ext>
                </a:extLst>
              </a:tr>
              <a:tr h="181818">
                <a:tc>
                  <a:txBody>
                    <a:bodyPr/>
                    <a:lstStyle/>
                    <a:p>
                      <a:pPr algn="ctr" fontAlgn="b"/>
                      <a:r>
                        <a:rPr lang="es-MX" sz="1000" b="1" kern="1200"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Aspiradora</a:t>
                      </a:r>
                    </a:p>
                  </a:txBody>
                  <a:tcPr marL="9525" marR="9525" marT="0" marB="0" anchor="ctr">
                    <a:solidFill>
                      <a:schemeClr val="bg2">
                        <a:lumMod val="10000"/>
                      </a:schemeClr>
                    </a:solidFill>
                  </a:tcPr>
                </a:tc>
                <a:tc>
                  <a:txBody>
                    <a:bodyPr/>
                    <a:lstStyle/>
                    <a:p>
                      <a:endParaRPr lang="es-MX" sz="100" dirty="0"/>
                    </a:p>
                  </a:txBody>
                  <a:tcPr marT="0" marB="0">
                    <a:noFill/>
                  </a:tcPr>
                </a:tc>
                <a:tc>
                  <a:txBody>
                    <a:bodyPr/>
                    <a:lstStyle/>
                    <a:p>
                      <a:endParaRPr lang="es-MX" sz="400" dirty="0"/>
                    </a:p>
                  </a:txBody>
                  <a:tcPr marT="0" marB="0">
                    <a:solidFill>
                      <a:schemeClr val="tx1"/>
                    </a:solidFill>
                  </a:tcPr>
                </a:tc>
                <a:tc>
                  <a:txBody>
                    <a:bodyPr/>
                    <a:lstStyle/>
                    <a:p>
                      <a:endParaRPr lang="es-MX" sz="400" dirty="0"/>
                    </a:p>
                  </a:txBody>
                  <a:tcPr marT="0" marB="0">
                    <a:solidFill>
                      <a:schemeClr val="tx1"/>
                    </a:solidFill>
                  </a:tcPr>
                </a:tc>
                <a:tc>
                  <a:txBody>
                    <a:bodyPr/>
                    <a:lstStyle/>
                    <a:p>
                      <a:endParaRPr lang="es-MX" sz="400" dirty="0"/>
                    </a:p>
                  </a:txBody>
                  <a:tcPr marT="0" marB="0">
                    <a:noFill/>
                  </a:tcPr>
                </a:tc>
                <a:tc>
                  <a:txBody>
                    <a:bodyPr/>
                    <a:lstStyle/>
                    <a:p>
                      <a:endParaRPr lang="es-MX" sz="400" dirty="0"/>
                    </a:p>
                  </a:txBody>
                  <a:tcPr marT="0" marB="0">
                    <a:solidFill>
                      <a:schemeClr val="bg2">
                        <a:lumMod val="10000"/>
                      </a:schemeClr>
                    </a:solidFill>
                  </a:tcPr>
                </a:tc>
                <a:extLst>
                  <a:ext uri="{0D108BD9-81ED-4DB2-BD59-A6C34878D82A}">
                    <a16:rowId xmlns:a16="http://schemas.microsoft.com/office/drawing/2014/main" val="1887626162"/>
                  </a:ext>
                </a:extLst>
              </a:tr>
              <a:tr h="181818">
                <a:tc>
                  <a:txBody>
                    <a:bodyPr/>
                    <a:lstStyle/>
                    <a:p>
                      <a:pPr algn="ctr" fontAlgn="b"/>
                      <a:r>
                        <a:rPr lang="es-MX" sz="1000" b="1" kern="1200"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Estéreo, modular, minicomponente</a:t>
                      </a:r>
                    </a:p>
                  </a:txBody>
                  <a:tcPr marL="9525" marR="9525" marT="0" marB="0" anchor="ctr">
                    <a:solidFill>
                      <a:schemeClr val="bg2">
                        <a:lumMod val="10000"/>
                      </a:schemeClr>
                    </a:solidFill>
                  </a:tcPr>
                </a:tc>
                <a:tc>
                  <a:txBody>
                    <a:bodyPr/>
                    <a:lstStyle/>
                    <a:p>
                      <a:endParaRPr lang="es-MX" sz="100" dirty="0"/>
                    </a:p>
                  </a:txBody>
                  <a:tcPr marT="0" marB="0">
                    <a:solidFill>
                      <a:schemeClr val="accent3">
                        <a:alpha val="14000"/>
                      </a:schemeClr>
                    </a:solidFill>
                  </a:tcPr>
                </a:tc>
                <a:tc>
                  <a:txBody>
                    <a:bodyPr/>
                    <a:lstStyle/>
                    <a:p>
                      <a:endParaRPr lang="es-MX" sz="400" dirty="0"/>
                    </a:p>
                  </a:txBody>
                  <a:tcPr marT="0" marB="0">
                    <a:solidFill>
                      <a:schemeClr val="tx1"/>
                    </a:solidFill>
                  </a:tcPr>
                </a:tc>
                <a:tc>
                  <a:txBody>
                    <a:bodyPr/>
                    <a:lstStyle/>
                    <a:p>
                      <a:endParaRPr lang="es-MX" sz="400" dirty="0"/>
                    </a:p>
                  </a:txBody>
                  <a:tcPr marT="0" marB="0">
                    <a:solidFill>
                      <a:schemeClr val="tx1"/>
                    </a:solidFill>
                  </a:tcPr>
                </a:tc>
                <a:tc>
                  <a:txBody>
                    <a:bodyPr/>
                    <a:lstStyle/>
                    <a:p>
                      <a:endParaRPr lang="es-MX" sz="400" dirty="0"/>
                    </a:p>
                  </a:txBody>
                  <a:tcPr marT="0" marB="0">
                    <a:solidFill>
                      <a:schemeClr val="tx1"/>
                    </a:solidFill>
                  </a:tcPr>
                </a:tc>
                <a:tc>
                  <a:txBody>
                    <a:bodyPr/>
                    <a:lstStyle/>
                    <a:p>
                      <a:endParaRPr lang="es-MX" sz="400" dirty="0"/>
                    </a:p>
                  </a:txBody>
                  <a:tcPr marT="0" marB="0">
                    <a:solidFill>
                      <a:schemeClr val="tx1"/>
                    </a:solidFill>
                  </a:tcPr>
                </a:tc>
                <a:extLst>
                  <a:ext uri="{0D108BD9-81ED-4DB2-BD59-A6C34878D82A}">
                    <a16:rowId xmlns:a16="http://schemas.microsoft.com/office/drawing/2014/main" val="3401229026"/>
                  </a:ext>
                </a:extLst>
              </a:tr>
              <a:tr h="181818">
                <a:tc>
                  <a:txBody>
                    <a:bodyPr/>
                    <a:lstStyle/>
                    <a:p>
                      <a:pPr algn="ctr" fontAlgn="b"/>
                      <a:r>
                        <a:rPr lang="es-MX" sz="1000" b="1" kern="1200"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radiograbadora</a:t>
                      </a:r>
                    </a:p>
                  </a:txBody>
                  <a:tcPr marL="9525" marR="9525" marT="0" marB="0" anchor="ctr">
                    <a:solidFill>
                      <a:schemeClr val="bg2">
                        <a:lumMod val="10000"/>
                      </a:schemeClr>
                    </a:solidFill>
                  </a:tcPr>
                </a:tc>
                <a:tc>
                  <a:txBody>
                    <a:bodyPr/>
                    <a:lstStyle/>
                    <a:p>
                      <a:endParaRPr lang="es-MX" sz="100" dirty="0"/>
                    </a:p>
                  </a:txBody>
                  <a:tcPr marT="0" marB="0">
                    <a:noFill/>
                  </a:tcPr>
                </a:tc>
                <a:tc>
                  <a:txBody>
                    <a:bodyPr/>
                    <a:lstStyle/>
                    <a:p>
                      <a:endParaRPr lang="es-MX" sz="400" dirty="0"/>
                    </a:p>
                  </a:txBody>
                  <a:tcPr marT="0" marB="0">
                    <a:solidFill>
                      <a:schemeClr val="tx1"/>
                    </a:solidFill>
                  </a:tcPr>
                </a:tc>
                <a:tc>
                  <a:txBody>
                    <a:bodyPr/>
                    <a:lstStyle/>
                    <a:p>
                      <a:endParaRPr lang="es-MX" sz="400" dirty="0"/>
                    </a:p>
                  </a:txBody>
                  <a:tcPr marT="0" marB="0">
                    <a:solidFill>
                      <a:schemeClr val="tx1"/>
                    </a:solidFill>
                  </a:tcPr>
                </a:tc>
                <a:tc>
                  <a:txBody>
                    <a:bodyPr/>
                    <a:lstStyle/>
                    <a:p>
                      <a:endParaRPr lang="es-MX" sz="400" dirty="0"/>
                    </a:p>
                  </a:txBody>
                  <a:tcPr marT="0" marB="0">
                    <a:solidFill>
                      <a:schemeClr val="tx1"/>
                    </a:solidFill>
                  </a:tcPr>
                </a:tc>
                <a:tc>
                  <a:txBody>
                    <a:bodyPr/>
                    <a:lstStyle/>
                    <a:p>
                      <a:endParaRPr lang="es-MX" sz="400" dirty="0"/>
                    </a:p>
                  </a:txBody>
                  <a:tcPr marT="0" marB="0">
                    <a:solidFill>
                      <a:schemeClr val="tx1"/>
                    </a:solidFill>
                  </a:tcPr>
                </a:tc>
                <a:extLst>
                  <a:ext uri="{0D108BD9-81ED-4DB2-BD59-A6C34878D82A}">
                    <a16:rowId xmlns:a16="http://schemas.microsoft.com/office/drawing/2014/main" val="2413054974"/>
                  </a:ext>
                </a:extLst>
              </a:tr>
              <a:tr h="181818">
                <a:tc>
                  <a:txBody>
                    <a:bodyPr/>
                    <a:lstStyle/>
                    <a:p>
                      <a:pPr algn="ctr" fontAlgn="b"/>
                      <a:r>
                        <a:rPr lang="es-MX" sz="1000" b="1" kern="1200"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radio</a:t>
                      </a:r>
                    </a:p>
                  </a:txBody>
                  <a:tcPr marL="9525" marR="9525" marT="0" marB="0" anchor="ctr">
                    <a:solidFill>
                      <a:schemeClr val="bg2">
                        <a:lumMod val="10000"/>
                      </a:schemeClr>
                    </a:solidFill>
                  </a:tcPr>
                </a:tc>
                <a:tc>
                  <a:txBody>
                    <a:bodyPr/>
                    <a:lstStyle/>
                    <a:p>
                      <a:endParaRPr lang="es-MX" sz="100" dirty="0"/>
                    </a:p>
                  </a:txBody>
                  <a:tcPr marT="0" marB="0">
                    <a:solidFill>
                      <a:schemeClr val="accent3">
                        <a:alpha val="18000"/>
                      </a:schemeClr>
                    </a:solidFill>
                  </a:tcPr>
                </a:tc>
                <a:tc>
                  <a:txBody>
                    <a:bodyPr/>
                    <a:lstStyle/>
                    <a:p>
                      <a:endParaRPr lang="es-MX" sz="400" dirty="0"/>
                    </a:p>
                  </a:txBody>
                  <a:tcPr marT="0" marB="0">
                    <a:solidFill>
                      <a:schemeClr val="tx1"/>
                    </a:solidFill>
                  </a:tcPr>
                </a:tc>
                <a:tc>
                  <a:txBody>
                    <a:bodyPr/>
                    <a:lstStyle/>
                    <a:p>
                      <a:endParaRPr lang="es-MX" sz="400" dirty="0"/>
                    </a:p>
                  </a:txBody>
                  <a:tcPr marT="0" marB="0">
                    <a:noFill/>
                  </a:tcPr>
                </a:tc>
                <a:tc>
                  <a:txBody>
                    <a:bodyPr/>
                    <a:lstStyle/>
                    <a:p>
                      <a:endParaRPr lang="es-MX" sz="400" dirty="0"/>
                    </a:p>
                  </a:txBody>
                  <a:tcPr marT="0" marB="0">
                    <a:noFill/>
                  </a:tcPr>
                </a:tc>
                <a:tc>
                  <a:txBody>
                    <a:bodyPr/>
                    <a:lstStyle/>
                    <a:p>
                      <a:endParaRPr lang="es-MX" sz="400" dirty="0"/>
                    </a:p>
                  </a:txBody>
                  <a:tcPr marT="0" marB="0">
                    <a:noFill/>
                  </a:tcPr>
                </a:tc>
                <a:extLst>
                  <a:ext uri="{0D108BD9-81ED-4DB2-BD59-A6C34878D82A}">
                    <a16:rowId xmlns:a16="http://schemas.microsoft.com/office/drawing/2014/main" val="839029147"/>
                  </a:ext>
                </a:extLst>
              </a:tr>
              <a:tr h="181818">
                <a:tc>
                  <a:txBody>
                    <a:bodyPr/>
                    <a:lstStyle/>
                    <a:p>
                      <a:pPr algn="ctr" fontAlgn="b"/>
                      <a:r>
                        <a:rPr lang="es-MX" sz="1000" b="1" kern="1200"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televisor analógico</a:t>
                      </a:r>
                    </a:p>
                  </a:txBody>
                  <a:tcPr marL="9525" marR="9525" marT="0" marB="0" anchor="ctr">
                    <a:solidFill>
                      <a:schemeClr val="bg2">
                        <a:lumMod val="10000"/>
                      </a:schemeClr>
                    </a:solidFill>
                  </a:tcPr>
                </a:tc>
                <a:tc>
                  <a:txBody>
                    <a:bodyPr/>
                    <a:lstStyle/>
                    <a:p>
                      <a:endParaRPr lang="es-MX" sz="100" dirty="0"/>
                    </a:p>
                  </a:txBody>
                  <a:tcPr marT="0" marB="0">
                    <a:noFill/>
                  </a:tcPr>
                </a:tc>
                <a:tc>
                  <a:txBody>
                    <a:bodyPr/>
                    <a:lstStyle/>
                    <a:p>
                      <a:endParaRPr lang="es-MX" sz="400" dirty="0"/>
                    </a:p>
                  </a:txBody>
                  <a:tcPr marT="0" marB="0">
                    <a:solidFill>
                      <a:schemeClr val="tx1"/>
                    </a:solidFill>
                  </a:tcPr>
                </a:tc>
                <a:tc>
                  <a:txBody>
                    <a:bodyPr/>
                    <a:lstStyle/>
                    <a:p>
                      <a:endParaRPr lang="es-MX" sz="400" dirty="0"/>
                    </a:p>
                  </a:txBody>
                  <a:tcPr marT="0" marB="0">
                    <a:solidFill>
                      <a:schemeClr val="tx1"/>
                    </a:solidFill>
                  </a:tcPr>
                </a:tc>
                <a:tc>
                  <a:txBody>
                    <a:bodyPr/>
                    <a:lstStyle/>
                    <a:p>
                      <a:endParaRPr lang="es-MX" sz="400" dirty="0"/>
                    </a:p>
                  </a:txBody>
                  <a:tcPr marT="0" marB="0">
                    <a:solidFill>
                      <a:schemeClr val="tx1"/>
                    </a:solidFill>
                  </a:tcPr>
                </a:tc>
                <a:tc>
                  <a:txBody>
                    <a:bodyPr/>
                    <a:lstStyle/>
                    <a:p>
                      <a:endParaRPr lang="es-MX" sz="400" dirty="0"/>
                    </a:p>
                  </a:txBody>
                  <a:tcPr marT="0" marB="0">
                    <a:solidFill>
                      <a:schemeClr val="tx1"/>
                    </a:solidFill>
                  </a:tcPr>
                </a:tc>
                <a:extLst>
                  <a:ext uri="{0D108BD9-81ED-4DB2-BD59-A6C34878D82A}">
                    <a16:rowId xmlns:a16="http://schemas.microsoft.com/office/drawing/2014/main" val="35406427"/>
                  </a:ext>
                </a:extLst>
              </a:tr>
              <a:tr h="181818">
                <a:tc>
                  <a:txBody>
                    <a:bodyPr/>
                    <a:lstStyle/>
                    <a:p>
                      <a:pPr algn="ctr" fontAlgn="b"/>
                      <a:r>
                        <a:rPr lang="es-MX" sz="1000" b="1" kern="1200"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televisor digital</a:t>
                      </a:r>
                    </a:p>
                  </a:txBody>
                  <a:tcPr marL="9525" marR="9525" marT="0" marB="0" anchor="ctr">
                    <a:solidFill>
                      <a:schemeClr val="bg2">
                        <a:lumMod val="10000"/>
                      </a:schemeClr>
                    </a:solidFill>
                  </a:tcPr>
                </a:tc>
                <a:tc>
                  <a:txBody>
                    <a:bodyPr/>
                    <a:lstStyle/>
                    <a:p>
                      <a:endParaRPr lang="es-MX" sz="100" dirty="0"/>
                    </a:p>
                  </a:txBody>
                  <a:tcPr marT="0" marB="0">
                    <a:solidFill>
                      <a:schemeClr val="accent3">
                        <a:alpha val="20000"/>
                      </a:schemeClr>
                    </a:solidFill>
                  </a:tcPr>
                </a:tc>
                <a:tc>
                  <a:txBody>
                    <a:bodyPr/>
                    <a:lstStyle/>
                    <a:p>
                      <a:endParaRPr lang="es-MX" sz="400" dirty="0"/>
                    </a:p>
                  </a:txBody>
                  <a:tcPr marT="0" marB="0">
                    <a:solidFill>
                      <a:schemeClr val="tx1"/>
                    </a:solidFill>
                  </a:tcPr>
                </a:tc>
                <a:tc>
                  <a:txBody>
                    <a:bodyPr/>
                    <a:lstStyle/>
                    <a:p>
                      <a:endParaRPr lang="es-MX" sz="400" dirty="0"/>
                    </a:p>
                  </a:txBody>
                  <a:tcPr marT="0" marB="0">
                    <a:solidFill>
                      <a:schemeClr val="tx1"/>
                    </a:solidFill>
                  </a:tcPr>
                </a:tc>
                <a:tc>
                  <a:txBody>
                    <a:bodyPr/>
                    <a:lstStyle/>
                    <a:p>
                      <a:endParaRPr lang="es-MX" sz="400" dirty="0"/>
                    </a:p>
                  </a:txBody>
                  <a:tcPr marT="0" marB="0">
                    <a:solidFill>
                      <a:schemeClr val="tx1"/>
                    </a:solidFill>
                  </a:tcPr>
                </a:tc>
                <a:tc>
                  <a:txBody>
                    <a:bodyPr/>
                    <a:lstStyle/>
                    <a:p>
                      <a:endParaRPr lang="es-MX" sz="400" dirty="0"/>
                    </a:p>
                  </a:txBody>
                  <a:tcPr marT="0" marB="0">
                    <a:solidFill>
                      <a:schemeClr val="tx1"/>
                    </a:solidFill>
                  </a:tcPr>
                </a:tc>
                <a:extLst>
                  <a:ext uri="{0D108BD9-81ED-4DB2-BD59-A6C34878D82A}">
                    <a16:rowId xmlns:a16="http://schemas.microsoft.com/office/drawing/2014/main" val="1965111170"/>
                  </a:ext>
                </a:extLst>
              </a:tr>
              <a:tr h="181818">
                <a:tc>
                  <a:txBody>
                    <a:bodyPr/>
                    <a:lstStyle/>
                    <a:p>
                      <a:pPr algn="ctr" fontAlgn="b"/>
                      <a:r>
                        <a:rPr lang="es-MX" sz="800" b="1" kern="1200"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DVD, Blu-ray (reproductor de discos de video)</a:t>
                      </a:r>
                    </a:p>
                  </a:txBody>
                  <a:tcPr marL="9525" marR="9525" marT="0" marB="0" anchor="ctr">
                    <a:solidFill>
                      <a:schemeClr val="bg2">
                        <a:lumMod val="10000"/>
                      </a:schemeClr>
                    </a:solidFill>
                  </a:tcPr>
                </a:tc>
                <a:tc>
                  <a:txBody>
                    <a:bodyPr/>
                    <a:lstStyle/>
                    <a:p>
                      <a:endParaRPr lang="es-MX" sz="100" dirty="0"/>
                    </a:p>
                  </a:txBody>
                  <a:tcPr marT="0" marB="0">
                    <a:noFill/>
                  </a:tcPr>
                </a:tc>
                <a:tc>
                  <a:txBody>
                    <a:bodyPr/>
                    <a:lstStyle/>
                    <a:p>
                      <a:endParaRPr lang="es-MX" sz="400" dirty="0"/>
                    </a:p>
                  </a:txBody>
                  <a:tcPr marT="0" marB="0">
                    <a:solidFill>
                      <a:schemeClr val="tx1"/>
                    </a:solidFill>
                  </a:tcPr>
                </a:tc>
                <a:tc>
                  <a:txBody>
                    <a:bodyPr/>
                    <a:lstStyle/>
                    <a:p>
                      <a:endParaRPr lang="es-MX" sz="400" dirty="0"/>
                    </a:p>
                  </a:txBody>
                  <a:tcPr marT="0" marB="0">
                    <a:solidFill>
                      <a:schemeClr val="tx1"/>
                    </a:solidFill>
                  </a:tcPr>
                </a:tc>
                <a:tc>
                  <a:txBody>
                    <a:bodyPr/>
                    <a:lstStyle/>
                    <a:p>
                      <a:endParaRPr lang="es-MX" sz="400" dirty="0"/>
                    </a:p>
                  </a:txBody>
                  <a:tcPr marT="0" marB="0">
                    <a:noFill/>
                  </a:tcPr>
                </a:tc>
                <a:tc>
                  <a:txBody>
                    <a:bodyPr/>
                    <a:lstStyle/>
                    <a:p>
                      <a:endParaRPr lang="es-MX" sz="400" dirty="0"/>
                    </a:p>
                  </a:txBody>
                  <a:tcPr marT="0" marB="0">
                    <a:noFill/>
                  </a:tcPr>
                </a:tc>
                <a:extLst>
                  <a:ext uri="{0D108BD9-81ED-4DB2-BD59-A6C34878D82A}">
                    <a16:rowId xmlns:a16="http://schemas.microsoft.com/office/drawing/2014/main" val="1598922388"/>
                  </a:ext>
                </a:extLst>
              </a:tr>
              <a:tr h="181818">
                <a:tc>
                  <a:txBody>
                    <a:bodyPr/>
                    <a:lstStyle/>
                    <a:p>
                      <a:pPr algn="ctr" fontAlgn="b"/>
                      <a:r>
                        <a:rPr lang="es-MX" sz="1000" b="1" kern="1200"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videocasetera</a:t>
                      </a:r>
                    </a:p>
                  </a:txBody>
                  <a:tcPr marL="9525" marR="9525" marT="0" marB="0" anchor="ctr">
                    <a:solidFill>
                      <a:schemeClr val="bg2">
                        <a:lumMod val="10000"/>
                      </a:schemeClr>
                    </a:solidFill>
                  </a:tcPr>
                </a:tc>
                <a:tc>
                  <a:txBody>
                    <a:bodyPr/>
                    <a:lstStyle/>
                    <a:p>
                      <a:endParaRPr lang="es-MX" sz="100" dirty="0"/>
                    </a:p>
                  </a:txBody>
                  <a:tcPr marT="0" marB="0">
                    <a:solidFill>
                      <a:schemeClr val="accent3">
                        <a:alpha val="18000"/>
                      </a:schemeClr>
                    </a:solidFill>
                  </a:tcPr>
                </a:tc>
                <a:tc>
                  <a:txBody>
                    <a:bodyPr/>
                    <a:lstStyle/>
                    <a:p>
                      <a:endParaRPr lang="es-MX" sz="400" dirty="0"/>
                    </a:p>
                  </a:txBody>
                  <a:tcPr marT="0" marB="0">
                    <a:solidFill>
                      <a:schemeClr val="tx1"/>
                    </a:solidFill>
                  </a:tcPr>
                </a:tc>
                <a:tc>
                  <a:txBody>
                    <a:bodyPr/>
                    <a:lstStyle/>
                    <a:p>
                      <a:endParaRPr lang="es-MX" sz="400" dirty="0"/>
                    </a:p>
                  </a:txBody>
                  <a:tcPr marT="0" marB="0">
                    <a:solidFill>
                      <a:schemeClr val="tx1"/>
                    </a:solidFill>
                  </a:tcPr>
                </a:tc>
                <a:tc>
                  <a:txBody>
                    <a:bodyPr/>
                    <a:lstStyle/>
                    <a:p>
                      <a:endParaRPr lang="es-MX" sz="400" dirty="0"/>
                    </a:p>
                  </a:txBody>
                  <a:tcPr marT="0" marB="0">
                    <a:solidFill>
                      <a:schemeClr val="tx1"/>
                    </a:solidFill>
                  </a:tcPr>
                </a:tc>
                <a:tc>
                  <a:txBody>
                    <a:bodyPr/>
                    <a:lstStyle/>
                    <a:p>
                      <a:endParaRPr lang="es-MX" sz="400" dirty="0"/>
                    </a:p>
                  </a:txBody>
                  <a:tcPr marT="0" marB="0">
                    <a:solidFill>
                      <a:schemeClr val="tx1"/>
                    </a:solidFill>
                  </a:tcPr>
                </a:tc>
                <a:extLst>
                  <a:ext uri="{0D108BD9-81ED-4DB2-BD59-A6C34878D82A}">
                    <a16:rowId xmlns:a16="http://schemas.microsoft.com/office/drawing/2014/main" val="2882314943"/>
                  </a:ext>
                </a:extLst>
              </a:tr>
              <a:tr h="181818">
                <a:tc>
                  <a:txBody>
                    <a:bodyPr/>
                    <a:lstStyle/>
                    <a:p>
                      <a:pPr algn="ctr" fontAlgn="b"/>
                      <a:r>
                        <a:rPr lang="es-MX" sz="1000" b="1" kern="1200"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plancha eléctrica</a:t>
                      </a:r>
                    </a:p>
                  </a:txBody>
                  <a:tcPr marL="9525" marR="9525" marT="0" marB="0" anchor="ctr">
                    <a:solidFill>
                      <a:schemeClr val="bg2">
                        <a:lumMod val="10000"/>
                      </a:schemeClr>
                    </a:solidFill>
                  </a:tcPr>
                </a:tc>
                <a:tc>
                  <a:txBody>
                    <a:bodyPr/>
                    <a:lstStyle/>
                    <a:p>
                      <a:endParaRPr lang="es-MX" sz="100" dirty="0"/>
                    </a:p>
                  </a:txBody>
                  <a:tcPr marT="0" marB="0">
                    <a:noFill/>
                  </a:tcPr>
                </a:tc>
                <a:tc>
                  <a:txBody>
                    <a:bodyPr/>
                    <a:lstStyle/>
                    <a:p>
                      <a:endParaRPr lang="es-MX" sz="400" dirty="0"/>
                    </a:p>
                  </a:txBody>
                  <a:tcPr marT="0" marB="0">
                    <a:solidFill>
                      <a:schemeClr val="tx1"/>
                    </a:solidFill>
                  </a:tcPr>
                </a:tc>
                <a:tc>
                  <a:txBody>
                    <a:bodyPr/>
                    <a:lstStyle/>
                    <a:p>
                      <a:endParaRPr lang="es-MX" sz="400" dirty="0"/>
                    </a:p>
                  </a:txBody>
                  <a:tcPr marT="0" marB="0">
                    <a:solidFill>
                      <a:schemeClr val="tx1"/>
                    </a:solidFill>
                  </a:tcPr>
                </a:tc>
                <a:tc>
                  <a:txBody>
                    <a:bodyPr/>
                    <a:lstStyle/>
                    <a:p>
                      <a:endParaRPr lang="es-MX" sz="400" dirty="0"/>
                    </a:p>
                  </a:txBody>
                  <a:tcPr marT="0" marB="0">
                    <a:noFill/>
                  </a:tcPr>
                </a:tc>
                <a:tc>
                  <a:txBody>
                    <a:bodyPr/>
                    <a:lstStyle/>
                    <a:p>
                      <a:endParaRPr lang="es-MX" sz="400" dirty="0"/>
                    </a:p>
                  </a:txBody>
                  <a:tcPr marT="0" marB="0">
                    <a:noFill/>
                  </a:tcPr>
                </a:tc>
                <a:extLst>
                  <a:ext uri="{0D108BD9-81ED-4DB2-BD59-A6C34878D82A}">
                    <a16:rowId xmlns:a16="http://schemas.microsoft.com/office/drawing/2014/main" val="1085037202"/>
                  </a:ext>
                </a:extLst>
              </a:tr>
              <a:tr h="181818">
                <a:tc>
                  <a:txBody>
                    <a:bodyPr/>
                    <a:lstStyle/>
                    <a:p>
                      <a:pPr algn="ctr" fontAlgn="b"/>
                      <a:r>
                        <a:rPr lang="es-MX" sz="1000" b="1" kern="1200"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máquina de coser</a:t>
                      </a:r>
                    </a:p>
                  </a:txBody>
                  <a:tcPr marL="9525" marR="9525" marT="0" marB="0" anchor="ctr">
                    <a:solidFill>
                      <a:schemeClr val="bg2">
                        <a:lumMod val="10000"/>
                      </a:schemeClr>
                    </a:solidFill>
                  </a:tcPr>
                </a:tc>
                <a:tc>
                  <a:txBody>
                    <a:bodyPr/>
                    <a:lstStyle/>
                    <a:p>
                      <a:endParaRPr lang="es-MX" sz="100" dirty="0"/>
                    </a:p>
                  </a:txBody>
                  <a:tcPr marT="0" marB="0">
                    <a:solidFill>
                      <a:schemeClr val="accent3">
                        <a:alpha val="16000"/>
                      </a:schemeClr>
                    </a:solidFill>
                  </a:tcPr>
                </a:tc>
                <a:tc>
                  <a:txBody>
                    <a:bodyPr/>
                    <a:lstStyle/>
                    <a:p>
                      <a:endParaRPr lang="es-MX" sz="400" dirty="0"/>
                    </a:p>
                  </a:txBody>
                  <a:tcPr marT="0" marB="0">
                    <a:solidFill>
                      <a:schemeClr val="tx1"/>
                    </a:solidFill>
                  </a:tcPr>
                </a:tc>
                <a:tc>
                  <a:txBody>
                    <a:bodyPr/>
                    <a:lstStyle/>
                    <a:p>
                      <a:endParaRPr lang="es-MX" sz="400" dirty="0"/>
                    </a:p>
                  </a:txBody>
                  <a:tcPr marT="0" marB="0">
                    <a:solidFill>
                      <a:schemeClr val="tx1"/>
                    </a:solidFill>
                  </a:tcPr>
                </a:tc>
                <a:tc>
                  <a:txBody>
                    <a:bodyPr/>
                    <a:lstStyle/>
                    <a:p>
                      <a:endParaRPr lang="es-MX" sz="400" dirty="0"/>
                    </a:p>
                  </a:txBody>
                  <a:tcPr marT="0" marB="0">
                    <a:solidFill>
                      <a:schemeClr val="accent3">
                        <a:lumMod val="40000"/>
                        <a:lumOff val="60000"/>
                      </a:schemeClr>
                    </a:solidFill>
                  </a:tcPr>
                </a:tc>
                <a:tc>
                  <a:txBody>
                    <a:bodyPr/>
                    <a:lstStyle/>
                    <a:p>
                      <a:endParaRPr lang="es-MX" sz="400" dirty="0"/>
                    </a:p>
                  </a:txBody>
                  <a:tcPr marT="0" marB="0">
                    <a:solidFill>
                      <a:schemeClr val="accent3">
                        <a:lumMod val="40000"/>
                        <a:lumOff val="60000"/>
                      </a:schemeClr>
                    </a:solidFill>
                  </a:tcPr>
                </a:tc>
                <a:extLst>
                  <a:ext uri="{0D108BD9-81ED-4DB2-BD59-A6C34878D82A}">
                    <a16:rowId xmlns:a16="http://schemas.microsoft.com/office/drawing/2014/main" val="2219080285"/>
                  </a:ext>
                </a:extLst>
              </a:tr>
              <a:tr h="181818">
                <a:tc>
                  <a:txBody>
                    <a:bodyPr/>
                    <a:lstStyle/>
                    <a:p>
                      <a:pPr algn="ctr" fontAlgn="b"/>
                      <a:r>
                        <a:rPr lang="es-MX" sz="1000" b="1" kern="1200"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ventilador</a:t>
                      </a:r>
                    </a:p>
                  </a:txBody>
                  <a:tcPr marL="9525" marR="9525" marT="0" marB="0" anchor="ctr">
                    <a:solidFill>
                      <a:schemeClr val="bg2">
                        <a:lumMod val="10000"/>
                      </a:schemeClr>
                    </a:solidFill>
                  </a:tcPr>
                </a:tc>
                <a:tc>
                  <a:txBody>
                    <a:bodyPr/>
                    <a:lstStyle/>
                    <a:p>
                      <a:endParaRPr lang="es-MX" sz="100" dirty="0"/>
                    </a:p>
                  </a:txBody>
                  <a:tcPr marT="0" marB="0">
                    <a:noFill/>
                  </a:tcPr>
                </a:tc>
                <a:tc>
                  <a:txBody>
                    <a:bodyPr/>
                    <a:lstStyle/>
                    <a:p>
                      <a:endParaRPr lang="es-MX" sz="400" dirty="0"/>
                    </a:p>
                  </a:txBody>
                  <a:tcPr marT="0" marB="0">
                    <a:solidFill>
                      <a:schemeClr val="tx1"/>
                    </a:solidFill>
                  </a:tcPr>
                </a:tc>
                <a:tc>
                  <a:txBody>
                    <a:bodyPr/>
                    <a:lstStyle/>
                    <a:p>
                      <a:endParaRPr lang="es-MX" sz="400" dirty="0"/>
                    </a:p>
                  </a:txBody>
                  <a:tcPr marT="0" marB="0">
                    <a:solidFill>
                      <a:schemeClr val="tx1"/>
                    </a:solidFill>
                  </a:tcPr>
                </a:tc>
                <a:tc>
                  <a:txBody>
                    <a:bodyPr/>
                    <a:lstStyle/>
                    <a:p>
                      <a:endParaRPr lang="es-MX" sz="400" dirty="0"/>
                    </a:p>
                  </a:txBody>
                  <a:tcPr marT="0" marB="0">
                    <a:noFill/>
                  </a:tcPr>
                </a:tc>
                <a:tc>
                  <a:txBody>
                    <a:bodyPr/>
                    <a:lstStyle/>
                    <a:p>
                      <a:endParaRPr lang="es-MX" sz="400" dirty="0"/>
                    </a:p>
                  </a:txBody>
                  <a:tcPr marT="0" marB="0">
                    <a:noFill/>
                  </a:tcPr>
                </a:tc>
                <a:extLst>
                  <a:ext uri="{0D108BD9-81ED-4DB2-BD59-A6C34878D82A}">
                    <a16:rowId xmlns:a16="http://schemas.microsoft.com/office/drawing/2014/main" val="179535887"/>
                  </a:ext>
                </a:extLst>
              </a:tr>
              <a:tr h="181818">
                <a:tc>
                  <a:txBody>
                    <a:bodyPr/>
                    <a:lstStyle/>
                    <a:p>
                      <a:pPr algn="ctr" fontAlgn="b"/>
                      <a:r>
                        <a:rPr lang="es-MX" sz="1000" b="1" kern="1200"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impresora</a:t>
                      </a:r>
                    </a:p>
                  </a:txBody>
                  <a:tcPr marL="9525" marR="9525" marT="0" marB="0" anchor="ctr">
                    <a:solidFill>
                      <a:schemeClr val="bg2">
                        <a:lumMod val="10000"/>
                      </a:schemeClr>
                    </a:solidFill>
                  </a:tcPr>
                </a:tc>
                <a:tc>
                  <a:txBody>
                    <a:bodyPr/>
                    <a:lstStyle/>
                    <a:p>
                      <a:endParaRPr lang="es-MX" sz="100" dirty="0"/>
                    </a:p>
                  </a:txBody>
                  <a:tcPr marT="0" marB="0">
                    <a:solidFill>
                      <a:schemeClr val="accent3">
                        <a:alpha val="19000"/>
                      </a:schemeClr>
                    </a:solidFill>
                  </a:tcPr>
                </a:tc>
                <a:tc>
                  <a:txBody>
                    <a:bodyPr/>
                    <a:lstStyle/>
                    <a:p>
                      <a:endParaRPr lang="es-MX" sz="400" dirty="0"/>
                    </a:p>
                  </a:txBody>
                  <a:tcPr marT="0" marB="0">
                    <a:solidFill>
                      <a:schemeClr val="tx1"/>
                    </a:solidFill>
                  </a:tcPr>
                </a:tc>
                <a:tc>
                  <a:txBody>
                    <a:bodyPr/>
                    <a:lstStyle/>
                    <a:p>
                      <a:endParaRPr lang="es-MX" sz="400" dirty="0"/>
                    </a:p>
                  </a:txBody>
                  <a:tcPr marT="0" marB="0">
                    <a:solidFill>
                      <a:schemeClr val="tx1"/>
                    </a:solidFill>
                  </a:tcPr>
                </a:tc>
                <a:tc>
                  <a:txBody>
                    <a:bodyPr/>
                    <a:lstStyle/>
                    <a:p>
                      <a:endParaRPr lang="es-MX" sz="400" dirty="0"/>
                    </a:p>
                  </a:txBody>
                  <a:tcPr marT="0" marB="0">
                    <a:noFill/>
                  </a:tcPr>
                </a:tc>
                <a:tc>
                  <a:txBody>
                    <a:bodyPr/>
                    <a:lstStyle/>
                    <a:p>
                      <a:endParaRPr lang="es-MX" sz="400" dirty="0"/>
                    </a:p>
                  </a:txBody>
                  <a:tcPr marT="0" marB="0">
                    <a:noFill/>
                  </a:tcPr>
                </a:tc>
                <a:extLst>
                  <a:ext uri="{0D108BD9-81ED-4DB2-BD59-A6C34878D82A}">
                    <a16:rowId xmlns:a16="http://schemas.microsoft.com/office/drawing/2014/main" val="2792931428"/>
                  </a:ext>
                </a:extLst>
              </a:tr>
              <a:tr h="181818">
                <a:tc>
                  <a:txBody>
                    <a:bodyPr/>
                    <a:lstStyle/>
                    <a:p>
                      <a:pPr algn="ctr" fontAlgn="b"/>
                      <a:r>
                        <a:rPr lang="es-MX" sz="800" b="1" kern="1200"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videojuegos: Wii, </a:t>
                      </a:r>
                      <a:r>
                        <a:rPr lang="es-MX" sz="800" b="1" kern="1200" dirty="0" err="1">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Playstation</a:t>
                      </a:r>
                      <a:r>
                        <a:rPr lang="es-MX" sz="800" b="1" kern="1200"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 Xbox u otro</a:t>
                      </a:r>
                    </a:p>
                  </a:txBody>
                  <a:tcPr marL="9525" marR="9525" marT="0" marB="0" anchor="ctr">
                    <a:solidFill>
                      <a:schemeClr val="bg2">
                        <a:lumMod val="10000"/>
                      </a:schemeClr>
                    </a:solidFill>
                  </a:tcPr>
                </a:tc>
                <a:tc>
                  <a:txBody>
                    <a:bodyPr/>
                    <a:lstStyle/>
                    <a:p>
                      <a:endParaRPr lang="es-MX" sz="100" dirty="0"/>
                    </a:p>
                  </a:txBody>
                  <a:tcPr marT="0" marB="0">
                    <a:noFill/>
                  </a:tcPr>
                </a:tc>
                <a:tc>
                  <a:txBody>
                    <a:bodyPr/>
                    <a:lstStyle/>
                    <a:p>
                      <a:endParaRPr lang="es-MX" sz="400" dirty="0"/>
                    </a:p>
                  </a:txBody>
                  <a:tcPr marT="0" marB="0">
                    <a:solidFill>
                      <a:schemeClr val="tx1"/>
                    </a:solidFill>
                  </a:tcPr>
                </a:tc>
                <a:tc>
                  <a:txBody>
                    <a:bodyPr/>
                    <a:lstStyle/>
                    <a:p>
                      <a:endParaRPr lang="es-MX" sz="400" dirty="0"/>
                    </a:p>
                  </a:txBody>
                  <a:tcPr marT="0" marB="0">
                    <a:solidFill>
                      <a:schemeClr val="tx1"/>
                    </a:solidFill>
                  </a:tcPr>
                </a:tc>
                <a:tc>
                  <a:txBody>
                    <a:bodyPr/>
                    <a:lstStyle/>
                    <a:p>
                      <a:endParaRPr lang="es-MX" sz="400" dirty="0"/>
                    </a:p>
                  </a:txBody>
                  <a:tcPr marT="0" marB="0">
                    <a:noFill/>
                  </a:tcPr>
                </a:tc>
                <a:tc>
                  <a:txBody>
                    <a:bodyPr/>
                    <a:lstStyle/>
                    <a:p>
                      <a:endParaRPr lang="es-MX" sz="400" dirty="0"/>
                    </a:p>
                  </a:txBody>
                  <a:tcPr marT="0" marB="0">
                    <a:noFill/>
                  </a:tcPr>
                </a:tc>
                <a:extLst>
                  <a:ext uri="{0D108BD9-81ED-4DB2-BD59-A6C34878D82A}">
                    <a16:rowId xmlns:a16="http://schemas.microsoft.com/office/drawing/2014/main" val="1956497637"/>
                  </a:ext>
                </a:extLst>
              </a:tr>
              <a:tr h="205024">
                <a:tc>
                  <a:txBody>
                    <a:bodyPr/>
                    <a:lstStyle/>
                    <a:p>
                      <a:pPr algn="ctr" fontAlgn="b"/>
                      <a:r>
                        <a:rPr lang="es-MX" sz="700" b="1" kern="1200"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Servicio de </a:t>
                      </a:r>
                      <a:r>
                        <a:rPr lang="es-MX" sz="700" b="1" kern="1200" dirty="0" err="1">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streaming</a:t>
                      </a:r>
                      <a:r>
                        <a:rPr lang="es-MX" sz="700" b="1" kern="1200"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 por ejemplo: Netflix, Amazon  Prime, HBO, etc.</a:t>
                      </a:r>
                    </a:p>
                  </a:txBody>
                  <a:tcPr marL="9525" marR="9525" marT="0" marB="0" anchor="ctr">
                    <a:solidFill>
                      <a:schemeClr val="bg2">
                        <a:lumMod val="10000"/>
                      </a:schemeClr>
                    </a:solidFill>
                  </a:tcPr>
                </a:tc>
                <a:tc>
                  <a:txBody>
                    <a:bodyPr/>
                    <a:lstStyle/>
                    <a:p>
                      <a:endParaRPr lang="es-MX" sz="100" dirty="0"/>
                    </a:p>
                  </a:txBody>
                  <a:tcPr marT="0" marB="0">
                    <a:solidFill>
                      <a:schemeClr val="accent3">
                        <a:alpha val="20000"/>
                      </a:schemeClr>
                    </a:solidFill>
                  </a:tcPr>
                </a:tc>
                <a:tc>
                  <a:txBody>
                    <a:bodyPr/>
                    <a:lstStyle/>
                    <a:p>
                      <a:endParaRPr lang="es-MX" sz="400" dirty="0"/>
                    </a:p>
                  </a:txBody>
                  <a:tcPr marT="0" marB="0">
                    <a:solidFill>
                      <a:schemeClr val="tx1"/>
                    </a:solidFill>
                  </a:tcPr>
                </a:tc>
                <a:tc>
                  <a:txBody>
                    <a:bodyPr/>
                    <a:lstStyle/>
                    <a:p>
                      <a:endParaRPr lang="es-MX" sz="400" dirty="0"/>
                    </a:p>
                  </a:txBody>
                  <a:tcPr marT="0" marB="0">
                    <a:noFill/>
                  </a:tcPr>
                </a:tc>
                <a:tc>
                  <a:txBody>
                    <a:bodyPr/>
                    <a:lstStyle/>
                    <a:p>
                      <a:endParaRPr lang="es-MX" sz="400" dirty="0"/>
                    </a:p>
                  </a:txBody>
                  <a:tcPr marT="0" marB="0">
                    <a:noFill/>
                  </a:tcPr>
                </a:tc>
                <a:tc>
                  <a:txBody>
                    <a:bodyPr/>
                    <a:lstStyle/>
                    <a:p>
                      <a:endParaRPr lang="es-MX" sz="400" dirty="0"/>
                    </a:p>
                  </a:txBody>
                  <a:tcPr marT="0" marB="0">
                    <a:solidFill>
                      <a:schemeClr val="bg2">
                        <a:lumMod val="10000"/>
                      </a:schemeClr>
                    </a:solidFill>
                  </a:tcPr>
                </a:tc>
                <a:extLst>
                  <a:ext uri="{0D108BD9-81ED-4DB2-BD59-A6C34878D82A}">
                    <a16:rowId xmlns:a16="http://schemas.microsoft.com/office/drawing/2014/main" val="2607948781"/>
                  </a:ext>
                </a:extLst>
              </a:tr>
              <a:tr h="181818">
                <a:tc>
                  <a:txBody>
                    <a:bodyPr/>
                    <a:lstStyle/>
                    <a:p>
                      <a:pPr algn="ctr" fontAlgn="b"/>
                      <a:r>
                        <a:rPr lang="es-MX" sz="1000" b="1" kern="1200"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estufa de gas o estufa eléctrica?</a:t>
                      </a:r>
                    </a:p>
                  </a:txBody>
                  <a:tcPr marL="9525" marR="9525" marT="0" marB="0" anchor="ctr">
                    <a:solidFill>
                      <a:schemeClr val="bg2">
                        <a:lumMod val="10000"/>
                      </a:schemeClr>
                    </a:solidFill>
                  </a:tcPr>
                </a:tc>
                <a:tc>
                  <a:txBody>
                    <a:bodyPr/>
                    <a:lstStyle/>
                    <a:p>
                      <a:endParaRPr lang="es-MX" sz="100" dirty="0"/>
                    </a:p>
                  </a:txBody>
                  <a:tcPr marT="0" marB="0">
                    <a:noFill/>
                  </a:tcPr>
                </a:tc>
                <a:tc>
                  <a:txBody>
                    <a:bodyPr/>
                    <a:lstStyle/>
                    <a:p>
                      <a:r>
                        <a:rPr lang="es-MX" sz="400" dirty="0"/>
                        <a:t>0</a:t>
                      </a:r>
                    </a:p>
                  </a:txBody>
                  <a:tcPr marT="0" marB="0">
                    <a:solidFill>
                      <a:schemeClr val="tx1"/>
                    </a:solidFill>
                  </a:tcPr>
                </a:tc>
                <a:tc>
                  <a:txBody>
                    <a:bodyPr/>
                    <a:lstStyle/>
                    <a:p>
                      <a:endParaRPr lang="es-MX" sz="400" dirty="0"/>
                    </a:p>
                  </a:txBody>
                  <a:tcPr marT="0" marB="0">
                    <a:solidFill>
                      <a:schemeClr val="tx1"/>
                    </a:solidFill>
                  </a:tcPr>
                </a:tc>
                <a:tc>
                  <a:txBody>
                    <a:bodyPr/>
                    <a:lstStyle/>
                    <a:p>
                      <a:endParaRPr lang="es-MX" sz="400" dirty="0"/>
                    </a:p>
                  </a:txBody>
                  <a:tcPr marT="0" marB="0">
                    <a:noFill/>
                  </a:tcPr>
                </a:tc>
                <a:tc>
                  <a:txBody>
                    <a:bodyPr/>
                    <a:lstStyle/>
                    <a:p>
                      <a:endParaRPr lang="es-MX" sz="400" dirty="0"/>
                    </a:p>
                  </a:txBody>
                  <a:tcPr marT="0" marB="0">
                    <a:noFill/>
                  </a:tcPr>
                </a:tc>
                <a:extLst>
                  <a:ext uri="{0D108BD9-81ED-4DB2-BD59-A6C34878D82A}">
                    <a16:rowId xmlns:a16="http://schemas.microsoft.com/office/drawing/2014/main" val="2368196195"/>
                  </a:ext>
                </a:extLst>
              </a:tr>
            </a:tbl>
          </a:graphicData>
        </a:graphic>
      </p:graphicFrame>
      <p:sp>
        <p:nvSpPr>
          <p:cNvPr id="10" name="CuadroTexto 9">
            <a:extLst>
              <a:ext uri="{FF2B5EF4-FFF2-40B4-BE49-F238E27FC236}">
                <a16:creationId xmlns:a16="http://schemas.microsoft.com/office/drawing/2014/main" id="{2F37ECD5-1A00-2983-B877-80A6E3ED03AC}"/>
              </a:ext>
            </a:extLst>
          </p:cNvPr>
          <p:cNvSpPr txBox="1"/>
          <p:nvPr/>
        </p:nvSpPr>
        <p:spPr>
          <a:xfrm>
            <a:off x="329346" y="5833250"/>
            <a:ext cx="8703714" cy="861774"/>
          </a:xfrm>
          <a:prstGeom prst="rect">
            <a:avLst/>
          </a:prstGeom>
          <a:noFill/>
        </p:spPr>
        <p:txBody>
          <a:bodyPr wrap="square">
            <a:spAutoFit/>
          </a:bodyPr>
          <a:lstStyle/>
          <a:p>
            <a:pPr algn="just"/>
            <a:r>
              <a:rPr lang="es-ES" sz="800" dirty="0">
                <a:solidFill>
                  <a:schemeClr val="tx1">
                    <a:lumMod val="65000"/>
                    <a:lumOff val="35000"/>
                  </a:schemeClr>
                </a:solidFill>
                <a:latin typeface="Calibri" panose="020F0502020204030204" pitchFamily="34" charset="0"/>
                <a:ea typeface="Calibri" panose="020F0502020204030204" pitchFamily="34" charset="0"/>
                <a:cs typeface="Calibri" panose="020F0502020204030204" pitchFamily="34" charset="0"/>
              </a:rPr>
              <a:t>Los cuadros negros son opciones de respuesta no incluidas en las preguntas</a:t>
            </a:r>
          </a:p>
          <a:p>
            <a:pPr algn="just"/>
            <a:r>
              <a:rPr lang="es-MX" sz="800" dirty="0">
                <a:solidFill>
                  <a:schemeClr val="tx1">
                    <a:lumMod val="65000"/>
                    <a:lumOff val="35000"/>
                  </a:schemeClr>
                </a:solidFill>
              </a:rPr>
              <a:t>Las respuestas suman 100% con la respuesta  “no tiene”  y  NS/ NC.</a:t>
            </a:r>
            <a:endParaRPr lang="es-MX" sz="800" dirty="0">
              <a:solidFill>
                <a:schemeClr val="tx1">
                  <a:lumMod val="65000"/>
                  <a:lumOff val="35000"/>
                </a:schemeClr>
              </a:solidFill>
              <a:latin typeface="Calibri" panose="020F0502020204030204" pitchFamily="34" charset="0"/>
              <a:ea typeface="Calibri" panose="020F0502020204030204" pitchFamily="34" charset="0"/>
              <a:cs typeface="Calibri" panose="020F0502020204030204" pitchFamily="34" charset="0"/>
            </a:endParaRPr>
          </a:p>
          <a:p>
            <a:pPr algn="just"/>
            <a:r>
              <a:rPr lang="es-MX" sz="800" dirty="0">
                <a:solidFill>
                  <a:schemeClr val="tx1">
                    <a:lumMod val="65000"/>
                    <a:lumOff val="35000"/>
                  </a:schemeClr>
                </a:solidFill>
                <a:effectLst/>
                <a:latin typeface="Calibri" panose="020F0502020204030204" pitchFamily="34" charset="0"/>
                <a:ea typeface="Calibri" panose="020F0502020204030204" pitchFamily="34" charset="0"/>
                <a:cs typeface="Calibri" panose="020F0502020204030204" pitchFamily="34" charset="0"/>
              </a:rPr>
              <a:t>* Pregunta original ¿Y en esta vivienda tienen (leer opciones)?</a:t>
            </a:r>
          </a:p>
          <a:p>
            <a:pPr algn="just"/>
            <a:r>
              <a:rPr lang="es-MX" sz="800" dirty="0">
                <a:solidFill>
                  <a:schemeClr val="tx1">
                    <a:lumMod val="65000"/>
                    <a:lumOff val="35000"/>
                  </a:schemeClr>
                </a:solidFill>
                <a:effectLst/>
                <a:latin typeface="Calibri" panose="020F0502020204030204" pitchFamily="34" charset="0"/>
                <a:ea typeface="Calibri" panose="020F0502020204030204" pitchFamily="34" charset="0"/>
                <a:cs typeface="Calibri" panose="020F0502020204030204" pitchFamily="34" charset="0"/>
              </a:rPr>
              <a:t>** Los datos se obtuvieron de las preguntas “¿En su casa tienen los siguientes muebles, utensilios y equipos para preparar alimentos?”, “¿Tienen en su hogar?”, “¿Tienen o usan en su hogar?”, “¿En su hogar?” y “¿En su casa tienen los siguientes artículos?”</a:t>
            </a:r>
          </a:p>
          <a:p>
            <a:pPr algn="just"/>
            <a:r>
              <a:rPr lang="es-MX" sz="800" dirty="0">
                <a:solidFill>
                  <a:schemeClr val="tx1">
                    <a:lumMod val="65000"/>
                    <a:lumOff val="35000"/>
                  </a:schemeClr>
                </a:solidFill>
                <a:effectLst/>
                <a:latin typeface="Calibri" panose="020F0502020204030204" pitchFamily="34" charset="0"/>
                <a:ea typeface="Calibri" panose="020F0502020204030204" pitchFamily="34" charset="0"/>
                <a:cs typeface="Calibri" panose="020F0502020204030204" pitchFamily="34" charset="0"/>
              </a:rPr>
              <a:t>*** Los datos se obtuvieron de la pregunta “¿Su vivienda cuenta con…?”</a:t>
            </a:r>
          </a:p>
        </p:txBody>
      </p:sp>
      <p:graphicFrame>
        <p:nvGraphicFramePr>
          <p:cNvPr id="5" name="7 Marcador de contenido">
            <a:extLst>
              <a:ext uri="{FF2B5EF4-FFF2-40B4-BE49-F238E27FC236}">
                <a16:creationId xmlns:a16="http://schemas.microsoft.com/office/drawing/2014/main" id="{282FB5DB-54B0-C1F6-9FA5-ADA53E821560}"/>
              </a:ext>
            </a:extLst>
          </p:cNvPr>
          <p:cNvGraphicFramePr>
            <a:graphicFrameLocks/>
          </p:cNvGraphicFramePr>
          <p:nvPr>
            <p:extLst>
              <p:ext uri="{D42A27DB-BD31-4B8C-83A1-F6EECF244321}">
                <p14:modId xmlns:p14="http://schemas.microsoft.com/office/powerpoint/2010/main" val="351576793"/>
              </p:ext>
            </p:extLst>
          </p:nvPr>
        </p:nvGraphicFramePr>
        <p:xfrm>
          <a:off x="2457992" y="624969"/>
          <a:ext cx="1498906" cy="5443457"/>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2" name="7 Marcador de contenido">
            <a:extLst>
              <a:ext uri="{FF2B5EF4-FFF2-40B4-BE49-F238E27FC236}">
                <a16:creationId xmlns:a16="http://schemas.microsoft.com/office/drawing/2014/main" id="{401D0E04-DBA2-2EEF-9DDC-06BDE239AED4}"/>
              </a:ext>
            </a:extLst>
          </p:cNvPr>
          <p:cNvGraphicFramePr>
            <a:graphicFrameLocks/>
          </p:cNvGraphicFramePr>
          <p:nvPr>
            <p:extLst>
              <p:ext uri="{D42A27DB-BD31-4B8C-83A1-F6EECF244321}">
                <p14:modId xmlns:p14="http://schemas.microsoft.com/office/powerpoint/2010/main" val="3338356756"/>
              </p:ext>
            </p:extLst>
          </p:nvPr>
        </p:nvGraphicFramePr>
        <p:xfrm>
          <a:off x="3720013" y="622931"/>
          <a:ext cx="1498906" cy="5366465"/>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9" name="7 Marcador de contenido">
            <a:extLst>
              <a:ext uri="{FF2B5EF4-FFF2-40B4-BE49-F238E27FC236}">
                <a16:creationId xmlns:a16="http://schemas.microsoft.com/office/drawing/2014/main" id="{D5FF6122-0712-2BB2-FC5D-394B2A221421}"/>
              </a:ext>
            </a:extLst>
          </p:cNvPr>
          <p:cNvGraphicFramePr>
            <a:graphicFrameLocks/>
          </p:cNvGraphicFramePr>
          <p:nvPr>
            <p:extLst>
              <p:ext uri="{D42A27DB-BD31-4B8C-83A1-F6EECF244321}">
                <p14:modId xmlns:p14="http://schemas.microsoft.com/office/powerpoint/2010/main" val="3668990083"/>
              </p:ext>
            </p:extLst>
          </p:nvPr>
        </p:nvGraphicFramePr>
        <p:xfrm>
          <a:off x="4987860" y="616190"/>
          <a:ext cx="1498906" cy="5432415"/>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12" name="7 Marcador de contenido">
            <a:extLst>
              <a:ext uri="{FF2B5EF4-FFF2-40B4-BE49-F238E27FC236}">
                <a16:creationId xmlns:a16="http://schemas.microsoft.com/office/drawing/2014/main" id="{8E019A0D-8514-0B58-AD74-9B836CDDF89B}"/>
              </a:ext>
            </a:extLst>
          </p:cNvPr>
          <p:cNvGraphicFramePr>
            <a:graphicFrameLocks/>
          </p:cNvGraphicFramePr>
          <p:nvPr>
            <p:extLst>
              <p:ext uri="{D42A27DB-BD31-4B8C-83A1-F6EECF244321}">
                <p14:modId xmlns:p14="http://schemas.microsoft.com/office/powerpoint/2010/main" val="2224509710"/>
              </p:ext>
            </p:extLst>
          </p:nvPr>
        </p:nvGraphicFramePr>
        <p:xfrm>
          <a:off x="6253278" y="609450"/>
          <a:ext cx="1498906" cy="5432415"/>
        </p:xfrm>
        <a:graphic>
          <a:graphicData uri="http://schemas.openxmlformats.org/drawingml/2006/chart">
            <c:chart xmlns:c="http://schemas.openxmlformats.org/drawingml/2006/chart" xmlns:r="http://schemas.openxmlformats.org/officeDocument/2006/relationships" r:id="rId6"/>
          </a:graphicData>
        </a:graphic>
      </p:graphicFrame>
      <p:graphicFrame>
        <p:nvGraphicFramePr>
          <p:cNvPr id="15" name="7 Marcador de contenido">
            <a:extLst>
              <a:ext uri="{FF2B5EF4-FFF2-40B4-BE49-F238E27FC236}">
                <a16:creationId xmlns:a16="http://schemas.microsoft.com/office/drawing/2014/main" id="{C0E61A17-D371-C3AC-FB6F-91EE797912CC}"/>
              </a:ext>
            </a:extLst>
          </p:cNvPr>
          <p:cNvGraphicFramePr>
            <a:graphicFrameLocks/>
          </p:cNvGraphicFramePr>
          <p:nvPr>
            <p:extLst>
              <p:ext uri="{D42A27DB-BD31-4B8C-83A1-F6EECF244321}">
                <p14:modId xmlns:p14="http://schemas.microsoft.com/office/powerpoint/2010/main" val="3673808885"/>
              </p:ext>
            </p:extLst>
          </p:nvPr>
        </p:nvGraphicFramePr>
        <p:xfrm>
          <a:off x="7534154" y="616190"/>
          <a:ext cx="1498906" cy="5452236"/>
        </p:xfrm>
        <a:graphic>
          <a:graphicData uri="http://schemas.openxmlformats.org/drawingml/2006/chart">
            <c:chart xmlns:c="http://schemas.openxmlformats.org/drawingml/2006/chart" xmlns:r="http://schemas.openxmlformats.org/officeDocument/2006/relationships" r:id="rId7"/>
          </a:graphicData>
        </a:graphic>
      </p:graphicFrame>
      <p:sp>
        <p:nvSpPr>
          <p:cNvPr id="6" name="CuadroTexto 5">
            <a:extLst>
              <a:ext uri="{FF2B5EF4-FFF2-40B4-BE49-F238E27FC236}">
                <a16:creationId xmlns:a16="http://schemas.microsoft.com/office/drawing/2014/main" id="{2130C4B4-35FE-D68F-4ED2-DE8B97197852}"/>
              </a:ext>
            </a:extLst>
          </p:cNvPr>
          <p:cNvSpPr txBox="1"/>
          <p:nvPr/>
        </p:nvSpPr>
        <p:spPr>
          <a:xfrm>
            <a:off x="19017" y="6597255"/>
            <a:ext cx="8604899" cy="253916"/>
          </a:xfrm>
          <a:prstGeom prst="rect">
            <a:avLst/>
          </a:prstGeom>
          <a:noFill/>
        </p:spPr>
        <p:txBody>
          <a:bodyPr wrap="square" rtlCol="0" anchor="ctr">
            <a:spAutoFit/>
          </a:bodyPr>
          <a:lstStyle/>
          <a:p>
            <a:r>
              <a:rPr lang="es-MX" sz="1050" b="1" dirty="0">
                <a:solidFill>
                  <a:schemeClr val="tx1">
                    <a:lumMod val="65000"/>
                    <a:lumOff val="35000"/>
                  </a:schemeClr>
                </a:solidFill>
              </a:rPr>
              <a:t>PARAMETRIA; ENCUESTA CDMX / Del 24 de febrero al 14 de agosto de 2024.</a:t>
            </a:r>
          </a:p>
        </p:txBody>
      </p:sp>
    </p:spTree>
    <p:extLst>
      <p:ext uri="{BB962C8B-B14F-4D97-AF65-F5344CB8AC3E}">
        <p14:creationId xmlns:p14="http://schemas.microsoft.com/office/powerpoint/2010/main" val="212019648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a16="http://schemas.microsoft.com/office/drawing/2014/main" id="{C5F9901A-9EC0-923A-57CE-EDCB8CFE2216}"/>
              </a:ext>
            </a:extLst>
          </p:cNvPr>
          <p:cNvSpPr>
            <a:spLocks noGrp="1"/>
          </p:cNvSpPr>
          <p:nvPr>
            <p:ph type="body" sz="quarter" idx="13"/>
          </p:nvPr>
        </p:nvSpPr>
        <p:spPr/>
        <p:txBody>
          <a:bodyPr/>
          <a:lstStyle/>
          <a:p>
            <a:r>
              <a:rPr lang="es-MX" dirty="0"/>
              <a:t>CARACTERÍSTICAS DEL HOGAR</a:t>
            </a:r>
          </a:p>
        </p:txBody>
      </p:sp>
      <p:sp>
        <p:nvSpPr>
          <p:cNvPr id="3" name="Marcador de número de diapositiva 2">
            <a:extLst>
              <a:ext uri="{FF2B5EF4-FFF2-40B4-BE49-F238E27FC236}">
                <a16:creationId xmlns:a16="http://schemas.microsoft.com/office/drawing/2014/main" id="{BAC63D65-F4A5-E9E4-3FF9-F7867D5C7C45}"/>
              </a:ext>
            </a:extLst>
          </p:cNvPr>
          <p:cNvSpPr>
            <a:spLocks noGrp="1"/>
          </p:cNvSpPr>
          <p:nvPr>
            <p:ph type="sldNum" sz="quarter" idx="12"/>
          </p:nvPr>
        </p:nvSpPr>
        <p:spPr/>
        <p:txBody>
          <a:bodyPr/>
          <a:lstStyle/>
          <a:p>
            <a:fld id="{B056FCF3-97EB-4DA5-BF7E-93EC395BEC37}" type="slidenum">
              <a:rPr lang="es-MX" smtClean="0"/>
              <a:pPr/>
              <a:t>38</a:t>
            </a:fld>
            <a:endParaRPr lang="es-MX" dirty="0"/>
          </a:p>
        </p:txBody>
      </p:sp>
      <p:graphicFrame>
        <p:nvGraphicFramePr>
          <p:cNvPr id="2" name="Tabla 1">
            <a:extLst>
              <a:ext uri="{FF2B5EF4-FFF2-40B4-BE49-F238E27FC236}">
                <a16:creationId xmlns:a16="http://schemas.microsoft.com/office/drawing/2014/main" id="{7BB36A02-072C-17F7-C150-B481955CF4B5}"/>
              </a:ext>
            </a:extLst>
          </p:cNvPr>
          <p:cNvGraphicFramePr>
            <a:graphicFrameLocks noGrp="1"/>
          </p:cNvGraphicFramePr>
          <p:nvPr>
            <p:extLst>
              <p:ext uri="{D42A27DB-BD31-4B8C-83A1-F6EECF244321}">
                <p14:modId xmlns:p14="http://schemas.microsoft.com/office/powerpoint/2010/main" val="1264556000"/>
              </p:ext>
            </p:extLst>
          </p:nvPr>
        </p:nvGraphicFramePr>
        <p:xfrm>
          <a:off x="490602" y="538055"/>
          <a:ext cx="8210909" cy="4896000"/>
        </p:xfrm>
        <a:graphic>
          <a:graphicData uri="http://schemas.openxmlformats.org/drawingml/2006/table">
            <a:tbl>
              <a:tblPr firstRow="1" bandRow="1">
                <a:tableStyleId>{8799B23B-EC83-4686-B30A-512413B5E67A}</a:tableStyleId>
              </a:tblPr>
              <a:tblGrid>
                <a:gridCol w="2450909">
                  <a:extLst>
                    <a:ext uri="{9D8B030D-6E8A-4147-A177-3AD203B41FA5}">
                      <a16:colId xmlns:a16="http://schemas.microsoft.com/office/drawing/2014/main" val="2113801669"/>
                    </a:ext>
                  </a:extLst>
                </a:gridCol>
                <a:gridCol w="1152000">
                  <a:extLst>
                    <a:ext uri="{9D8B030D-6E8A-4147-A177-3AD203B41FA5}">
                      <a16:colId xmlns:a16="http://schemas.microsoft.com/office/drawing/2014/main" val="536585159"/>
                    </a:ext>
                  </a:extLst>
                </a:gridCol>
                <a:gridCol w="1152000">
                  <a:extLst>
                    <a:ext uri="{9D8B030D-6E8A-4147-A177-3AD203B41FA5}">
                      <a16:colId xmlns:a16="http://schemas.microsoft.com/office/drawing/2014/main" val="3227567264"/>
                    </a:ext>
                  </a:extLst>
                </a:gridCol>
                <a:gridCol w="1152000">
                  <a:extLst>
                    <a:ext uri="{9D8B030D-6E8A-4147-A177-3AD203B41FA5}">
                      <a16:colId xmlns:a16="http://schemas.microsoft.com/office/drawing/2014/main" val="1280253535"/>
                    </a:ext>
                  </a:extLst>
                </a:gridCol>
                <a:gridCol w="1152000">
                  <a:extLst>
                    <a:ext uri="{9D8B030D-6E8A-4147-A177-3AD203B41FA5}">
                      <a16:colId xmlns:a16="http://schemas.microsoft.com/office/drawing/2014/main" val="2173978586"/>
                    </a:ext>
                  </a:extLst>
                </a:gridCol>
                <a:gridCol w="1152000">
                  <a:extLst>
                    <a:ext uri="{9D8B030D-6E8A-4147-A177-3AD203B41FA5}">
                      <a16:colId xmlns:a16="http://schemas.microsoft.com/office/drawing/2014/main" val="801442263"/>
                    </a:ext>
                  </a:extLst>
                </a:gridCol>
              </a:tblGrid>
              <a:tr h="936000">
                <a:tc>
                  <a:txBody>
                    <a:bodyPr/>
                    <a:lstStyle/>
                    <a:p>
                      <a:pPr algn="ctr"/>
                      <a:r>
                        <a:rPr lang="es-MX" sz="1600" kern="1200" dirty="0">
                          <a:solidFill>
                            <a:schemeClr val="tx1">
                              <a:lumMod val="85000"/>
                              <a:lumOff val="15000"/>
                            </a:schemeClr>
                          </a:solidFill>
                          <a:latin typeface="+mn-lt"/>
                          <a:ea typeface="+mj-ea"/>
                          <a:cs typeface="+mj-cs"/>
                        </a:rPr>
                        <a:t>¿Este hogar cuenta con (...)? </a:t>
                      </a:r>
                    </a:p>
                    <a:p>
                      <a:pPr marL="0" marR="0" indent="0" algn="ctr" defTabSz="914400" rtl="0" eaLnBrk="1" fontAlgn="auto" latinLnBrk="0" hangingPunct="1">
                        <a:lnSpc>
                          <a:spcPct val="100000"/>
                        </a:lnSpc>
                        <a:spcBef>
                          <a:spcPts val="0"/>
                        </a:spcBef>
                        <a:spcAft>
                          <a:spcPts val="0"/>
                        </a:spcAft>
                        <a:buClrTx/>
                        <a:buSzTx/>
                        <a:buFontTx/>
                        <a:buNone/>
                        <a:tabLst/>
                        <a:defRPr/>
                      </a:pPr>
                      <a:r>
                        <a:rPr lang="es-MX" sz="900" b="1" kern="1200" dirty="0">
                          <a:solidFill>
                            <a:schemeClr val="bg2">
                              <a:lumMod val="25000"/>
                            </a:schemeClr>
                          </a:solidFill>
                          <a:latin typeface="+mn-lt"/>
                          <a:ea typeface="+mn-ea"/>
                          <a:cs typeface="+mn-cs"/>
                        </a:rPr>
                        <a:t>(sólo quienes sí tienen) </a:t>
                      </a:r>
                    </a:p>
                  </a:txBody>
                  <a:tcPr anchor="ctr">
                    <a:noFill/>
                  </a:tcPr>
                </a:tc>
                <a:tc>
                  <a:txBody>
                    <a:bodyPr/>
                    <a:lstStyle/>
                    <a:p>
                      <a:pPr algn="ctr"/>
                      <a:r>
                        <a:rPr lang="es-ES" sz="1800" b="1" dirty="0">
                          <a:solidFill>
                            <a:schemeClr val="bg1"/>
                          </a:solidFill>
                          <a:effectLst/>
                          <a:latin typeface="Calibri" panose="020F0502020204030204" pitchFamily="34" charset="0"/>
                          <a:ea typeface="Calibri" panose="020F0502020204030204" pitchFamily="34" charset="0"/>
                        </a:rPr>
                        <a:t>EBH </a:t>
                      </a:r>
                    </a:p>
                    <a:p>
                      <a:pPr algn="ctr"/>
                      <a:r>
                        <a:rPr lang="es-ES" sz="1800" b="1" dirty="0">
                          <a:solidFill>
                            <a:schemeClr val="bg1"/>
                          </a:solidFill>
                          <a:effectLst/>
                          <a:latin typeface="Calibri" panose="020F0502020204030204" pitchFamily="34" charset="0"/>
                          <a:ea typeface="Calibri" panose="020F0502020204030204" pitchFamily="34" charset="0"/>
                        </a:rPr>
                        <a:t>2024</a:t>
                      </a:r>
                      <a:endParaRPr lang="es-MX" sz="1800" dirty="0">
                        <a:solidFill>
                          <a:schemeClr val="bg1"/>
                        </a:solidFill>
                        <a:effectLst/>
                        <a:latin typeface="Calibri" panose="020F0502020204030204" pitchFamily="34" charset="0"/>
                        <a:ea typeface="Calibri" panose="020F0502020204030204" pitchFamily="34" charset="0"/>
                      </a:endParaRPr>
                    </a:p>
                  </a:txBody>
                  <a:tcPr marL="68580" marR="68580" marT="0" marB="0" anchor="ctr">
                    <a:solidFill>
                      <a:schemeClr val="bg2">
                        <a:lumMod val="10000"/>
                      </a:schemeClr>
                    </a:solidFill>
                  </a:tcPr>
                </a:tc>
                <a:tc>
                  <a:txBody>
                    <a:bodyPr/>
                    <a:lstStyle/>
                    <a:p>
                      <a:pPr algn="ctr"/>
                      <a:r>
                        <a:rPr lang="es-MX" sz="1800" dirty="0">
                          <a:solidFill>
                            <a:schemeClr val="bg1"/>
                          </a:solidFill>
                          <a:effectLst/>
                          <a:latin typeface="Calibri" panose="020F0502020204030204" pitchFamily="34" charset="0"/>
                          <a:ea typeface="Calibri" panose="020F0502020204030204" pitchFamily="34" charset="0"/>
                        </a:rPr>
                        <a:t>ENCOVID 2021***</a:t>
                      </a:r>
                    </a:p>
                  </a:txBody>
                  <a:tcPr marL="68580" marR="68580" marT="0" marB="0" anchor="ctr">
                    <a:solidFill>
                      <a:schemeClr val="bg2">
                        <a:lumMod val="10000"/>
                      </a:schemeClr>
                    </a:solidFill>
                  </a:tcPr>
                </a:tc>
                <a:tc>
                  <a:txBody>
                    <a:bodyPr/>
                    <a:lstStyle/>
                    <a:p>
                      <a:pPr algn="ctr"/>
                      <a:r>
                        <a:rPr lang="es-ES" sz="1800" b="1" kern="1200" dirty="0">
                          <a:solidFill>
                            <a:schemeClr val="bg1"/>
                          </a:solidFill>
                          <a:effectLst/>
                          <a:latin typeface="+mn-lt"/>
                          <a:ea typeface="+mn-ea"/>
                          <a:cs typeface="+mn-cs"/>
                        </a:rPr>
                        <a:t>EBH </a:t>
                      </a:r>
                    </a:p>
                    <a:p>
                      <a:pPr algn="ctr"/>
                      <a:r>
                        <a:rPr lang="es-ES" sz="1800" b="1" kern="1200" dirty="0">
                          <a:solidFill>
                            <a:schemeClr val="bg1"/>
                          </a:solidFill>
                          <a:effectLst/>
                          <a:latin typeface="+mn-lt"/>
                          <a:ea typeface="+mn-ea"/>
                          <a:cs typeface="+mn-cs"/>
                        </a:rPr>
                        <a:t>2021*</a:t>
                      </a:r>
                      <a:endParaRPr lang="es-MX" sz="1800" dirty="0">
                        <a:solidFill>
                          <a:schemeClr val="bg1"/>
                        </a:solidFill>
                        <a:effectLst/>
                        <a:latin typeface="Calibri" panose="020F0502020204030204" pitchFamily="34" charset="0"/>
                        <a:ea typeface="Calibri" panose="020F0502020204030204" pitchFamily="34" charset="0"/>
                      </a:endParaRPr>
                    </a:p>
                  </a:txBody>
                  <a:tcPr marL="68580" marR="68580" marT="0" marB="0" anchor="ctr">
                    <a:solidFill>
                      <a:schemeClr val="bg2">
                        <a:lumMod val="10000"/>
                      </a:schemeClr>
                    </a:solidFill>
                  </a:tcPr>
                </a:tc>
                <a:tc>
                  <a:txBody>
                    <a:bodyPr/>
                    <a:lstStyle/>
                    <a:p>
                      <a:pPr algn="ctr"/>
                      <a:r>
                        <a:rPr lang="es-MX" sz="1800" dirty="0">
                          <a:solidFill>
                            <a:schemeClr val="bg1"/>
                          </a:solidFill>
                          <a:effectLst/>
                          <a:latin typeface="Calibri" panose="020F0502020204030204" pitchFamily="34" charset="0"/>
                          <a:ea typeface="Calibri" panose="020F0502020204030204" pitchFamily="34" charset="0"/>
                        </a:rPr>
                        <a:t>ENCUBOS 2019**</a:t>
                      </a:r>
                    </a:p>
                  </a:txBody>
                  <a:tcPr marL="68580" marR="68580" marT="0" marB="0" anchor="ctr">
                    <a:solidFill>
                      <a:schemeClr val="bg2">
                        <a:lumMod val="10000"/>
                      </a:schemeClr>
                    </a:solidFill>
                  </a:tcPr>
                </a:tc>
                <a:tc>
                  <a:txBody>
                    <a:bodyPr/>
                    <a:lstStyle/>
                    <a:p>
                      <a:pPr algn="ctr"/>
                      <a:r>
                        <a:rPr lang="es-MX" sz="1800" dirty="0">
                          <a:solidFill>
                            <a:schemeClr val="bg1"/>
                          </a:solidFill>
                          <a:effectLst/>
                          <a:latin typeface="Calibri" panose="020F0502020204030204" pitchFamily="34" charset="0"/>
                          <a:ea typeface="Calibri" panose="020F0502020204030204" pitchFamily="34" charset="0"/>
                        </a:rPr>
                        <a:t>ENCASB 2011**</a:t>
                      </a:r>
                    </a:p>
                  </a:txBody>
                  <a:tcPr marL="68580" marR="68580" marT="0" marB="0" anchor="ctr">
                    <a:solidFill>
                      <a:schemeClr val="bg2">
                        <a:lumMod val="10000"/>
                      </a:schemeClr>
                    </a:solidFill>
                  </a:tcPr>
                </a:tc>
                <a:extLst>
                  <a:ext uri="{0D108BD9-81ED-4DB2-BD59-A6C34878D82A}">
                    <a16:rowId xmlns:a16="http://schemas.microsoft.com/office/drawing/2014/main" val="2464424806"/>
                  </a:ext>
                </a:extLst>
              </a:tr>
              <a:tr h="792000">
                <a:tc>
                  <a:txBody>
                    <a:bodyPr/>
                    <a:lstStyle/>
                    <a:p>
                      <a:pPr algn="ctr" fontAlgn="b"/>
                      <a:r>
                        <a:rPr lang="es-MX" sz="1600" b="1" kern="1200"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línea telefónica fija</a:t>
                      </a:r>
                    </a:p>
                  </a:txBody>
                  <a:tcPr marL="9525" marR="9525" marT="9525" marB="0" anchor="ctr">
                    <a:solidFill>
                      <a:schemeClr val="bg2">
                        <a:lumMod val="10000"/>
                      </a:schemeClr>
                    </a:solidFill>
                  </a:tcPr>
                </a:tc>
                <a:tc>
                  <a:txBody>
                    <a:bodyPr/>
                    <a:lstStyle/>
                    <a:p>
                      <a:endParaRPr lang="es-MX" dirty="0"/>
                    </a:p>
                  </a:txBody>
                  <a:tcPr/>
                </a:tc>
                <a:tc>
                  <a:txBody>
                    <a:bodyPr/>
                    <a:lstStyle/>
                    <a:p>
                      <a:endParaRPr lang="es-MX" dirty="0"/>
                    </a:p>
                  </a:txBody>
                  <a:tcPr/>
                </a:tc>
                <a:tc>
                  <a:txBody>
                    <a:bodyPr/>
                    <a:lstStyle/>
                    <a:p>
                      <a:endParaRPr lang="es-MX" dirty="0"/>
                    </a:p>
                  </a:txBody>
                  <a:tcPr/>
                </a:tc>
                <a:tc>
                  <a:txBody>
                    <a:bodyPr/>
                    <a:lstStyle/>
                    <a:p>
                      <a:endParaRPr lang="es-MX" dirty="0"/>
                    </a:p>
                  </a:txBody>
                  <a:tcPr/>
                </a:tc>
                <a:tc>
                  <a:txBody>
                    <a:bodyPr/>
                    <a:lstStyle/>
                    <a:p>
                      <a:endParaRPr lang="es-MX" dirty="0"/>
                    </a:p>
                  </a:txBody>
                  <a:tcPr/>
                </a:tc>
                <a:extLst>
                  <a:ext uri="{0D108BD9-81ED-4DB2-BD59-A6C34878D82A}">
                    <a16:rowId xmlns:a16="http://schemas.microsoft.com/office/drawing/2014/main" val="1810970986"/>
                  </a:ext>
                </a:extLst>
              </a:tr>
              <a:tr h="792000">
                <a:tc>
                  <a:txBody>
                    <a:bodyPr/>
                    <a:lstStyle/>
                    <a:p>
                      <a:pPr algn="ctr" fontAlgn="b"/>
                      <a:r>
                        <a:rPr lang="es-MX" sz="1600" b="1" kern="1200"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teléfono móvil o celular</a:t>
                      </a:r>
                    </a:p>
                  </a:txBody>
                  <a:tcPr marL="9525" marR="9525" marT="9525" marB="0" anchor="ctr">
                    <a:solidFill>
                      <a:schemeClr val="bg2">
                        <a:lumMod val="10000"/>
                      </a:schemeClr>
                    </a:solidFill>
                  </a:tcPr>
                </a:tc>
                <a:tc>
                  <a:txBody>
                    <a:bodyPr/>
                    <a:lstStyle/>
                    <a:p>
                      <a:endParaRPr lang="es-MX" dirty="0"/>
                    </a:p>
                  </a:txBody>
                  <a:tcPr/>
                </a:tc>
                <a:tc>
                  <a:txBody>
                    <a:bodyPr/>
                    <a:lstStyle/>
                    <a:p>
                      <a:endParaRPr lang="es-MX" dirty="0"/>
                    </a:p>
                  </a:txBody>
                  <a:tcPr/>
                </a:tc>
                <a:tc>
                  <a:txBody>
                    <a:bodyPr/>
                    <a:lstStyle/>
                    <a:p>
                      <a:endParaRPr lang="es-MX" dirty="0"/>
                    </a:p>
                  </a:txBody>
                  <a:tcPr/>
                </a:tc>
                <a:tc>
                  <a:txBody>
                    <a:bodyPr/>
                    <a:lstStyle/>
                    <a:p>
                      <a:endParaRPr lang="es-MX" dirty="0"/>
                    </a:p>
                  </a:txBody>
                  <a:tcPr/>
                </a:tc>
                <a:tc>
                  <a:txBody>
                    <a:bodyPr/>
                    <a:lstStyle/>
                    <a:p>
                      <a:endParaRPr lang="es-MX" dirty="0"/>
                    </a:p>
                  </a:txBody>
                  <a:tcPr/>
                </a:tc>
                <a:extLst>
                  <a:ext uri="{0D108BD9-81ED-4DB2-BD59-A6C34878D82A}">
                    <a16:rowId xmlns:a16="http://schemas.microsoft.com/office/drawing/2014/main" val="2497487136"/>
                  </a:ext>
                </a:extLst>
              </a:tr>
              <a:tr h="792000">
                <a:tc>
                  <a:txBody>
                    <a:bodyPr/>
                    <a:lstStyle/>
                    <a:p>
                      <a:pPr algn="ctr" fontAlgn="b"/>
                      <a:r>
                        <a:rPr lang="es-MX" sz="1600" b="1" kern="1200"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Computadora</a:t>
                      </a:r>
                    </a:p>
                    <a:p>
                      <a:pPr algn="ctr" fontAlgn="b"/>
                      <a:r>
                        <a:rPr lang="es-MX" sz="1600" b="1" kern="1200"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 (laptop o de escritorio)</a:t>
                      </a:r>
                    </a:p>
                  </a:txBody>
                  <a:tcPr marL="9525" marR="9525" marT="9525" marB="0" anchor="ctr">
                    <a:solidFill>
                      <a:schemeClr val="bg2">
                        <a:lumMod val="10000"/>
                      </a:schemeClr>
                    </a:solidFill>
                  </a:tcPr>
                </a:tc>
                <a:tc>
                  <a:txBody>
                    <a:bodyPr/>
                    <a:lstStyle/>
                    <a:p>
                      <a:endParaRPr lang="es-MX" dirty="0"/>
                    </a:p>
                  </a:txBody>
                  <a:tcPr/>
                </a:tc>
                <a:tc>
                  <a:txBody>
                    <a:bodyPr/>
                    <a:lstStyle/>
                    <a:p>
                      <a:endParaRPr lang="es-MX" dirty="0">
                        <a:solidFill>
                          <a:schemeClr val="tx1"/>
                        </a:solidFill>
                      </a:endParaRPr>
                    </a:p>
                  </a:txBody>
                  <a:tcPr>
                    <a:solidFill>
                      <a:schemeClr val="accent3">
                        <a:alpha val="18000"/>
                      </a:schemeClr>
                    </a:solidFill>
                  </a:tcPr>
                </a:tc>
                <a:tc>
                  <a:txBody>
                    <a:bodyPr/>
                    <a:lstStyle/>
                    <a:p>
                      <a:endParaRPr lang="es-MX" dirty="0">
                        <a:solidFill>
                          <a:schemeClr val="tx1"/>
                        </a:solidFill>
                      </a:endParaRPr>
                    </a:p>
                  </a:txBody>
                  <a:tcPr>
                    <a:solidFill>
                      <a:schemeClr val="accent3">
                        <a:alpha val="18000"/>
                      </a:schemeClr>
                    </a:solidFill>
                  </a:tcPr>
                </a:tc>
                <a:tc>
                  <a:txBody>
                    <a:bodyPr/>
                    <a:lstStyle/>
                    <a:p>
                      <a:endParaRPr lang="es-MX" dirty="0">
                        <a:solidFill>
                          <a:schemeClr val="tx1"/>
                        </a:solidFill>
                      </a:endParaRPr>
                    </a:p>
                  </a:txBody>
                  <a:tcPr>
                    <a:solidFill>
                      <a:schemeClr val="accent3">
                        <a:alpha val="18000"/>
                      </a:schemeClr>
                    </a:solidFill>
                  </a:tcPr>
                </a:tc>
                <a:tc>
                  <a:txBody>
                    <a:bodyPr/>
                    <a:lstStyle/>
                    <a:p>
                      <a:endParaRPr lang="es-MX" dirty="0">
                        <a:solidFill>
                          <a:schemeClr val="tx1"/>
                        </a:solidFill>
                      </a:endParaRPr>
                    </a:p>
                  </a:txBody>
                  <a:tcPr>
                    <a:solidFill>
                      <a:schemeClr val="accent3">
                        <a:alpha val="18000"/>
                      </a:schemeClr>
                    </a:solidFill>
                  </a:tcPr>
                </a:tc>
                <a:extLst>
                  <a:ext uri="{0D108BD9-81ED-4DB2-BD59-A6C34878D82A}">
                    <a16:rowId xmlns:a16="http://schemas.microsoft.com/office/drawing/2014/main" val="2662115267"/>
                  </a:ext>
                </a:extLst>
              </a:tr>
              <a:tr h="792000">
                <a:tc>
                  <a:txBody>
                    <a:bodyPr/>
                    <a:lstStyle/>
                    <a:p>
                      <a:pPr algn="ctr" fontAlgn="b"/>
                      <a:r>
                        <a:rPr lang="es-MX" sz="1600" b="1" kern="1200"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Tableta</a:t>
                      </a:r>
                    </a:p>
                  </a:txBody>
                  <a:tcPr marL="9525" marR="9525" marT="9525" marB="0" anchor="ctr">
                    <a:solidFill>
                      <a:schemeClr val="bg2">
                        <a:lumMod val="10000"/>
                      </a:schemeClr>
                    </a:solidFill>
                  </a:tcPr>
                </a:tc>
                <a:tc>
                  <a:txBody>
                    <a:bodyPr/>
                    <a:lstStyle/>
                    <a:p>
                      <a:endParaRPr lang="es-MX" dirty="0"/>
                    </a:p>
                  </a:txBody>
                  <a:tcPr>
                    <a:noFill/>
                  </a:tcPr>
                </a:tc>
                <a:tc>
                  <a:txBody>
                    <a:bodyPr/>
                    <a:lstStyle/>
                    <a:p>
                      <a:endParaRPr lang="es-MX" dirty="0">
                        <a:solidFill>
                          <a:schemeClr val="tx1">
                            <a:alpha val="20000"/>
                          </a:schemeClr>
                        </a:solidFill>
                      </a:endParaRPr>
                    </a:p>
                  </a:txBody>
                  <a:tcPr>
                    <a:solidFill>
                      <a:schemeClr val="tx1"/>
                    </a:solidFill>
                  </a:tcPr>
                </a:tc>
                <a:tc>
                  <a:txBody>
                    <a:bodyPr/>
                    <a:lstStyle/>
                    <a:p>
                      <a:endParaRPr lang="es-MX" dirty="0">
                        <a:solidFill>
                          <a:schemeClr val="tx1">
                            <a:alpha val="20000"/>
                          </a:schemeClr>
                        </a:solidFill>
                      </a:endParaRPr>
                    </a:p>
                  </a:txBody>
                  <a:tcPr>
                    <a:noFill/>
                  </a:tcPr>
                </a:tc>
                <a:tc>
                  <a:txBody>
                    <a:bodyPr/>
                    <a:lstStyle/>
                    <a:p>
                      <a:endParaRPr lang="es-MX" dirty="0">
                        <a:solidFill>
                          <a:schemeClr val="tx1">
                            <a:alpha val="20000"/>
                          </a:schemeClr>
                        </a:solidFill>
                      </a:endParaRPr>
                    </a:p>
                  </a:txBody>
                  <a:tcPr>
                    <a:noFill/>
                  </a:tcPr>
                </a:tc>
                <a:tc>
                  <a:txBody>
                    <a:bodyPr/>
                    <a:lstStyle/>
                    <a:p>
                      <a:endParaRPr lang="es-MX" dirty="0">
                        <a:solidFill>
                          <a:schemeClr val="tx1">
                            <a:alpha val="20000"/>
                          </a:schemeClr>
                        </a:solidFill>
                      </a:endParaRPr>
                    </a:p>
                  </a:txBody>
                  <a:tcPr>
                    <a:solidFill>
                      <a:schemeClr val="tx1"/>
                    </a:solidFill>
                  </a:tcPr>
                </a:tc>
                <a:extLst>
                  <a:ext uri="{0D108BD9-81ED-4DB2-BD59-A6C34878D82A}">
                    <a16:rowId xmlns:a16="http://schemas.microsoft.com/office/drawing/2014/main" val="1947694456"/>
                  </a:ext>
                </a:extLst>
              </a:tr>
              <a:tr h="792000">
                <a:tc>
                  <a:txBody>
                    <a:bodyPr/>
                    <a:lstStyle/>
                    <a:p>
                      <a:pPr algn="ctr" fontAlgn="b"/>
                      <a:r>
                        <a:rPr lang="es-MX" sz="1600" b="1" kern="1200"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televisión de paga</a:t>
                      </a:r>
                    </a:p>
                  </a:txBody>
                  <a:tcPr marL="9525" marR="9525" marT="9525" marB="0" anchor="ctr">
                    <a:solidFill>
                      <a:schemeClr val="bg2">
                        <a:lumMod val="10000"/>
                      </a:schemeClr>
                    </a:solidFill>
                  </a:tcPr>
                </a:tc>
                <a:tc>
                  <a:txBody>
                    <a:bodyPr/>
                    <a:lstStyle/>
                    <a:p>
                      <a:endParaRPr lang="es-MX" dirty="0"/>
                    </a:p>
                  </a:txBody>
                  <a:tcPr>
                    <a:solidFill>
                      <a:schemeClr val="accent3">
                        <a:lumMod val="40000"/>
                        <a:lumOff val="60000"/>
                      </a:schemeClr>
                    </a:solidFill>
                  </a:tcPr>
                </a:tc>
                <a:tc>
                  <a:txBody>
                    <a:bodyPr/>
                    <a:lstStyle/>
                    <a:p>
                      <a:endParaRPr lang="es-MX" dirty="0">
                        <a:solidFill>
                          <a:schemeClr val="tx1">
                            <a:alpha val="20000"/>
                          </a:schemeClr>
                        </a:solidFill>
                      </a:endParaRPr>
                    </a:p>
                  </a:txBody>
                  <a:tcPr>
                    <a:solidFill>
                      <a:schemeClr val="tx1"/>
                    </a:solidFill>
                  </a:tcPr>
                </a:tc>
                <a:tc>
                  <a:txBody>
                    <a:bodyPr/>
                    <a:lstStyle/>
                    <a:p>
                      <a:endParaRPr lang="es-MX" dirty="0">
                        <a:solidFill>
                          <a:schemeClr val="tx1">
                            <a:alpha val="20000"/>
                          </a:schemeClr>
                        </a:solidFill>
                      </a:endParaRPr>
                    </a:p>
                  </a:txBody>
                  <a:tcPr>
                    <a:solidFill>
                      <a:schemeClr val="accent3">
                        <a:alpha val="16000"/>
                      </a:schemeClr>
                    </a:solidFill>
                  </a:tcPr>
                </a:tc>
                <a:tc>
                  <a:txBody>
                    <a:bodyPr/>
                    <a:lstStyle/>
                    <a:p>
                      <a:endParaRPr lang="es-MX" dirty="0">
                        <a:solidFill>
                          <a:schemeClr val="tx1">
                            <a:alpha val="20000"/>
                          </a:schemeClr>
                        </a:solidFill>
                      </a:endParaRPr>
                    </a:p>
                  </a:txBody>
                  <a:tcPr>
                    <a:solidFill>
                      <a:schemeClr val="accent3">
                        <a:alpha val="16000"/>
                      </a:schemeClr>
                    </a:solidFill>
                  </a:tcPr>
                </a:tc>
                <a:tc>
                  <a:txBody>
                    <a:bodyPr/>
                    <a:lstStyle/>
                    <a:p>
                      <a:endParaRPr lang="es-MX" dirty="0">
                        <a:solidFill>
                          <a:schemeClr val="tx1">
                            <a:alpha val="20000"/>
                          </a:schemeClr>
                        </a:solidFill>
                      </a:endParaRPr>
                    </a:p>
                  </a:txBody>
                  <a:tcPr>
                    <a:solidFill>
                      <a:schemeClr val="accent3">
                        <a:alpha val="16000"/>
                      </a:schemeClr>
                    </a:solidFill>
                  </a:tcPr>
                </a:tc>
                <a:extLst>
                  <a:ext uri="{0D108BD9-81ED-4DB2-BD59-A6C34878D82A}">
                    <a16:rowId xmlns:a16="http://schemas.microsoft.com/office/drawing/2014/main" val="938679159"/>
                  </a:ext>
                </a:extLst>
              </a:tr>
            </a:tbl>
          </a:graphicData>
        </a:graphic>
      </p:graphicFrame>
      <p:graphicFrame>
        <p:nvGraphicFramePr>
          <p:cNvPr id="5" name="7 Marcador de contenido">
            <a:extLst>
              <a:ext uri="{FF2B5EF4-FFF2-40B4-BE49-F238E27FC236}">
                <a16:creationId xmlns:a16="http://schemas.microsoft.com/office/drawing/2014/main" id="{D1729323-C43E-C051-D860-6438F1362645}"/>
              </a:ext>
            </a:extLst>
          </p:cNvPr>
          <p:cNvGraphicFramePr>
            <a:graphicFrameLocks/>
          </p:cNvGraphicFramePr>
          <p:nvPr>
            <p:extLst>
              <p:ext uri="{D42A27DB-BD31-4B8C-83A1-F6EECF244321}">
                <p14:modId xmlns:p14="http://schemas.microsoft.com/office/powerpoint/2010/main" val="148850349"/>
              </p:ext>
            </p:extLst>
          </p:nvPr>
        </p:nvGraphicFramePr>
        <p:xfrm>
          <a:off x="2825766" y="1436144"/>
          <a:ext cx="1308269" cy="4184570"/>
        </p:xfrm>
        <a:graphic>
          <a:graphicData uri="http://schemas.openxmlformats.org/drawingml/2006/chart">
            <c:chart xmlns:c="http://schemas.openxmlformats.org/drawingml/2006/chart" xmlns:r="http://schemas.openxmlformats.org/officeDocument/2006/relationships" r:id="rId3"/>
          </a:graphicData>
        </a:graphic>
      </p:graphicFrame>
      <p:sp>
        <p:nvSpPr>
          <p:cNvPr id="11" name="CuadroTexto 10">
            <a:extLst>
              <a:ext uri="{FF2B5EF4-FFF2-40B4-BE49-F238E27FC236}">
                <a16:creationId xmlns:a16="http://schemas.microsoft.com/office/drawing/2014/main" id="{A26BDB27-8B5A-EC2D-8FE3-049125F7B162}"/>
              </a:ext>
            </a:extLst>
          </p:cNvPr>
          <p:cNvSpPr txBox="1"/>
          <p:nvPr/>
        </p:nvSpPr>
        <p:spPr>
          <a:xfrm>
            <a:off x="442489" y="5514048"/>
            <a:ext cx="7528576" cy="1061829"/>
          </a:xfrm>
          <a:prstGeom prst="rect">
            <a:avLst/>
          </a:prstGeom>
          <a:noFill/>
        </p:spPr>
        <p:txBody>
          <a:bodyPr wrap="square">
            <a:spAutoFit/>
          </a:bodyPr>
          <a:lstStyle/>
          <a:p>
            <a:r>
              <a:rPr lang="es-ES" sz="900" dirty="0">
                <a:solidFill>
                  <a:schemeClr val="tx1">
                    <a:lumMod val="65000"/>
                    <a:lumOff val="35000"/>
                  </a:schemeClr>
                </a:solidFill>
                <a:latin typeface="Calibri" panose="020F0502020204030204" pitchFamily="34" charset="0"/>
                <a:ea typeface="Calibri" panose="020F0502020204030204" pitchFamily="34" charset="0"/>
                <a:cs typeface="Calibri" panose="020F0502020204030204" pitchFamily="34" charset="0"/>
              </a:rPr>
              <a:t>Los cuadros negros son opciones de respuesta no incluidas en las preguntas</a:t>
            </a:r>
          </a:p>
          <a:p>
            <a:r>
              <a:rPr lang="es-MX" sz="900" dirty="0">
                <a:solidFill>
                  <a:schemeClr val="tx1">
                    <a:lumMod val="65000"/>
                    <a:lumOff val="35000"/>
                  </a:schemeClr>
                </a:solidFill>
              </a:rPr>
              <a:t>Las respuestas suman 100% con la respuesta “no tiene” y NS/ NC.</a:t>
            </a:r>
            <a:endParaRPr lang="es-MX" sz="900" dirty="0">
              <a:solidFill>
                <a:schemeClr val="tx1">
                  <a:lumMod val="65000"/>
                  <a:lumOff val="35000"/>
                </a:schemeClr>
              </a:solidFill>
              <a:latin typeface="Calibri" panose="020F0502020204030204" pitchFamily="34" charset="0"/>
              <a:ea typeface="Calibri" panose="020F0502020204030204" pitchFamily="34" charset="0"/>
              <a:cs typeface="Calibri" panose="020F0502020204030204" pitchFamily="34" charset="0"/>
            </a:endParaRPr>
          </a:p>
          <a:p>
            <a:r>
              <a:rPr lang="es-MX" sz="900" dirty="0">
                <a:solidFill>
                  <a:schemeClr val="tx1">
                    <a:lumMod val="65000"/>
                    <a:lumOff val="35000"/>
                  </a:schemeClr>
                </a:solidFill>
              </a:rPr>
              <a:t>*Pregunta original “¿Alguna de las personas que viven aquí tiene…? (LEER OPCIONES)”. Los datos de la “televisión de paga” se obtuvieron de la pregunta “¿Y en esta vivienda tienen (…)”</a:t>
            </a:r>
          </a:p>
          <a:p>
            <a:r>
              <a:rPr lang="es-MX" sz="900" dirty="0">
                <a:solidFill>
                  <a:schemeClr val="tx1">
                    <a:lumMod val="65000"/>
                    <a:lumOff val="35000"/>
                  </a:schemeClr>
                </a:solidFill>
              </a:rPr>
              <a:t>** Los datos se obtuvieron de las preguntas “¿Tienen en su hogar?” y “¿En su casa tienen los siguientes artículos?”</a:t>
            </a:r>
          </a:p>
          <a:p>
            <a:r>
              <a:rPr lang="es-MX" sz="900" dirty="0">
                <a:solidFill>
                  <a:schemeClr val="tx1">
                    <a:lumMod val="65000"/>
                    <a:lumOff val="35000"/>
                  </a:schemeClr>
                </a:solidFill>
              </a:rPr>
              <a:t>*** Los datos se obtuvieron de la pregunta “¿Su vivienda cuenta con…?”</a:t>
            </a:r>
          </a:p>
          <a:p>
            <a:r>
              <a:rPr lang="es-MX" sz="900" dirty="0">
                <a:solidFill>
                  <a:schemeClr val="tx1">
                    <a:lumMod val="65000"/>
                    <a:lumOff val="35000"/>
                  </a:schemeClr>
                </a:solidFill>
              </a:rPr>
              <a:t>. </a:t>
            </a:r>
          </a:p>
        </p:txBody>
      </p:sp>
      <p:graphicFrame>
        <p:nvGraphicFramePr>
          <p:cNvPr id="6" name="7 Marcador de contenido">
            <a:extLst>
              <a:ext uri="{FF2B5EF4-FFF2-40B4-BE49-F238E27FC236}">
                <a16:creationId xmlns:a16="http://schemas.microsoft.com/office/drawing/2014/main" id="{A5CDFEB7-08BD-2FB7-8EDB-D1BD69714305}"/>
              </a:ext>
            </a:extLst>
          </p:cNvPr>
          <p:cNvGraphicFramePr>
            <a:graphicFrameLocks/>
          </p:cNvGraphicFramePr>
          <p:nvPr>
            <p:extLst>
              <p:ext uri="{D42A27DB-BD31-4B8C-83A1-F6EECF244321}">
                <p14:modId xmlns:p14="http://schemas.microsoft.com/office/powerpoint/2010/main" val="2823199261"/>
              </p:ext>
            </p:extLst>
          </p:nvPr>
        </p:nvGraphicFramePr>
        <p:xfrm>
          <a:off x="4005719" y="1436143"/>
          <a:ext cx="1235651" cy="4170840"/>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7" name="7 Marcador de contenido">
            <a:extLst>
              <a:ext uri="{FF2B5EF4-FFF2-40B4-BE49-F238E27FC236}">
                <a16:creationId xmlns:a16="http://schemas.microsoft.com/office/drawing/2014/main" id="{6BE0F326-D4FA-5E3C-883F-D1BD88DC8A5D}"/>
              </a:ext>
            </a:extLst>
          </p:cNvPr>
          <p:cNvGraphicFramePr>
            <a:graphicFrameLocks/>
          </p:cNvGraphicFramePr>
          <p:nvPr>
            <p:extLst>
              <p:ext uri="{D42A27DB-BD31-4B8C-83A1-F6EECF244321}">
                <p14:modId xmlns:p14="http://schemas.microsoft.com/office/powerpoint/2010/main" val="3142523810"/>
              </p:ext>
            </p:extLst>
          </p:nvPr>
        </p:nvGraphicFramePr>
        <p:xfrm>
          <a:off x="5163029" y="1436145"/>
          <a:ext cx="1308269" cy="4184568"/>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9" name="7 Marcador de contenido">
            <a:extLst>
              <a:ext uri="{FF2B5EF4-FFF2-40B4-BE49-F238E27FC236}">
                <a16:creationId xmlns:a16="http://schemas.microsoft.com/office/drawing/2014/main" id="{47DA6487-F2BD-C4C1-EA29-35134F47D21D}"/>
              </a:ext>
            </a:extLst>
          </p:cNvPr>
          <p:cNvGraphicFramePr>
            <a:graphicFrameLocks/>
          </p:cNvGraphicFramePr>
          <p:nvPr>
            <p:extLst>
              <p:ext uri="{D42A27DB-BD31-4B8C-83A1-F6EECF244321}">
                <p14:modId xmlns:p14="http://schemas.microsoft.com/office/powerpoint/2010/main" val="1909630561"/>
              </p:ext>
            </p:extLst>
          </p:nvPr>
        </p:nvGraphicFramePr>
        <p:xfrm>
          <a:off x="6317307" y="1430168"/>
          <a:ext cx="1220588" cy="4184568"/>
        </p:xfrm>
        <a:graphic>
          <a:graphicData uri="http://schemas.openxmlformats.org/drawingml/2006/chart">
            <c:chart xmlns:c="http://schemas.openxmlformats.org/drawingml/2006/chart" xmlns:r="http://schemas.openxmlformats.org/officeDocument/2006/relationships" r:id="rId6"/>
          </a:graphicData>
        </a:graphic>
      </p:graphicFrame>
      <p:graphicFrame>
        <p:nvGraphicFramePr>
          <p:cNvPr id="10" name="7 Marcador de contenido">
            <a:extLst>
              <a:ext uri="{FF2B5EF4-FFF2-40B4-BE49-F238E27FC236}">
                <a16:creationId xmlns:a16="http://schemas.microsoft.com/office/drawing/2014/main" id="{6A2D940E-3D83-5F33-6D1F-0F0BDF4E197C}"/>
              </a:ext>
            </a:extLst>
          </p:cNvPr>
          <p:cNvGraphicFramePr>
            <a:graphicFrameLocks/>
          </p:cNvGraphicFramePr>
          <p:nvPr>
            <p:extLst>
              <p:ext uri="{D42A27DB-BD31-4B8C-83A1-F6EECF244321}">
                <p14:modId xmlns:p14="http://schemas.microsoft.com/office/powerpoint/2010/main" val="2158361514"/>
              </p:ext>
            </p:extLst>
          </p:nvPr>
        </p:nvGraphicFramePr>
        <p:xfrm>
          <a:off x="7471196" y="1436144"/>
          <a:ext cx="1220588" cy="4218345"/>
        </p:xfrm>
        <a:graphic>
          <a:graphicData uri="http://schemas.openxmlformats.org/drawingml/2006/chart">
            <c:chart xmlns:c="http://schemas.openxmlformats.org/drawingml/2006/chart" xmlns:r="http://schemas.openxmlformats.org/officeDocument/2006/relationships" r:id="rId7"/>
          </a:graphicData>
        </a:graphic>
      </p:graphicFrame>
      <p:sp>
        <p:nvSpPr>
          <p:cNvPr id="12" name="CuadroTexto 11">
            <a:extLst>
              <a:ext uri="{FF2B5EF4-FFF2-40B4-BE49-F238E27FC236}">
                <a16:creationId xmlns:a16="http://schemas.microsoft.com/office/drawing/2014/main" id="{97FC676D-F41D-CA47-2AA1-5787D6627CFE}"/>
              </a:ext>
            </a:extLst>
          </p:cNvPr>
          <p:cNvSpPr txBox="1"/>
          <p:nvPr/>
        </p:nvSpPr>
        <p:spPr>
          <a:xfrm>
            <a:off x="19017" y="6577799"/>
            <a:ext cx="8604899" cy="253916"/>
          </a:xfrm>
          <a:prstGeom prst="rect">
            <a:avLst/>
          </a:prstGeom>
          <a:noFill/>
        </p:spPr>
        <p:txBody>
          <a:bodyPr wrap="square" rtlCol="0" anchor="ctr">
            <a:spAutoFit/>
          </a:bodyPr>
          <a:lstStyle/>
          <a:p>
            <a:r>
              <a:rPr lang="es-MX" sz="1050" b="1" dirty="0">
                <a:solidFill>
                  <a:schemeClr val="tx1">
                    <a:lumMod val="65000"/>
                    <a:lumOff val="35000"/>
                  </a:schemeClr>
                </a:solidFill>
              </a:rPr>
              <a:t>PARAMETRIA; ENCUESTA CDMX / Del 24 de febrero al 14 de agosto de 2024.</a:t>
            </a:r>
          </a:p>
        </p:txBody>
      </p:sp>
    </p:spTree>
    <p:extLst>
      <p:ext uri="{BB962C8B-B14F-4D97-AF65-F5344CB8AC3E}">
        <p14:creationId xmlns:p14="http://schemas.microsoft.com/office/powerpoint/2010/main" val="132478648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a16="http://schemas.microsoft.com/office/drawing/2014/main" id="{C5F9901A-9EC0-923A-57CE-EDCB8CFE2216}"/>
              </a:ext>
            </a:extLst>
          </p:cNvPr>
          <p:cNvSpPr>
            <a:spLocks noGrp="1"/>
          </p:cNvSpPr>
          <p:nvPr>
            <p:ph type="body" sz="quarter" idx="13"/>
          </p:nvPr>
        </p:nvSpPr>
        <p:spPr/>
        <p:txBody>
          <a:bodyPr/>
          <a:lstStyle/>
          <a:p>
            <a:r>
              <a:rPr lang="es-MX" dirty="0"/>
              <a:t>CARACTERÍSTICAS DEL HOGAR</a:t>
            </a:r>
          </a:p>
        </p:txBody>
      </p:sp>
      <p:sp>
        <p:nvSpPr>
          <p:cNvPr id="3" name="Marcador de número de diapositiva 2">
            <a:extLst>
              <a:ext uri="{FF2B5EF4-FFF2-40B4-BE49-F238E27FC236}">
                <a16:creationId xmlns:a16="http://schemas.microsoft.com/office/drawing/2014/main" id="{BAC63D65-F4A5-E9E4-3FF9-F7867D5C7C45}"/>
              </a:ext>
            </a:extLst>
          </p:cNvPr>
          <p:cNvSpPr>
            <a:spLocks noGrp="1"/>
          </p:cNvSpPr>
          <p:nvPr>
            <p:ph type="sldNum" sz="quarter" idx="12"/>
          </p:nvPr>
        </p:nvSpPr>
        <p:spPr/>
        <p:txBody>
          <a:bodyPr/>
          <a:lstStyle/>
          <a:p>
            <a:fld id="{B056FCF3-97EB-4DA5-BF7E-93EC395BEC37}" type="slidenum">
              <a:rPr lang="es-MX" smtClean="0"/>
              <a:pPr/>
              <a:t>39</a:t>
            </a:fld>
            <a:endParaRPr lang="es-MX" dirty="0"/>
          </a:p>
        </p:txBody>
      </p:sp>
      <p:graphicFrame>
        <p:nvGraphicFramePr>
          <p:cNvPr id="2" name="Tabla 1">
            <a:extLst>
              <a:ext uri="{FF2B5EF4-FFF2-40B4-BE49-F238E27FC236}">
                <a16:creationId xmlns:a16="http://schemas.microsoft.com/office/drawing/2014/main" id="{7BB36A02-072C-17F7-C150-B481955CF4B5}"/>
              </a:ext>
            </a:extLst>
          </p:cNvPr>
          <p:cNvGraphicFramePr>
            <a:graphicFrameLocks noGrp="1"/>
          </p:cNvGraphicFramePr>
          <p:nvPr>
            <p:extLst>
              <p:ext uri="{D42A27DB-BD31-4B8C-83A1-F6EECF244321}">
                <p14:modId xmlns:p14="http://schemas.microsoft.com/office/powerpoint/2010/main" val="1207841831"/>
              </p:ext>
            </p:extLst>
          </p:nvPr>
        </p:nvGraphicFramePr>
        <p:xfrm>
          <a:off x="822270" y="1117900"/>
          <a:ext cx="7668000" cy="3924000"/>
        </p:xfrm>
        <a:graphic>
          <a:graphicData uri="http://schemas.openxmlformats.org/drawingml/2006/table">
            <a:tbl>
              <a:tblPr firstRow="1" bandRow="1">
                <a:tableStyleId>{8799B23B-EC83-4686-B30A-512413B5E67A}</a:tableStyleId>
              </a:tblPr>
              <a:tblGrid>
                <a:gridCol w="1728000">
                  <a:extLst>
                    <a:ext uri="{9D8B030D-6E8A-4147-A177-3AD203B41FA5}">
                      <a16:colId xmlns:a16="http://schemas.microsoft.com/office/drawing/2014/main" val="2113801669"/>
                    </a:ext>
                  </a:extLst>
                </a:gridCol>
                <a:gridCol w="1188000">
                  <a:extLst>
                    <a:ext uri="{9D8B030D-6E8A-4147-A177-3AD203B41FA5}">
                      <a16:colId xmlns:a16="http://schemas.microsoft.com/office/drawing/2014/main" val="536585159"/>
                    </a:ext>
                  </a:extLst>
                </a:gridCol>
                <a:gridCol w="1188000">
                  <a:extLst>
                    <a:ext uri="{9D8B030D-6E8A-4147-A177-3AD203B41FA5}">
                      <a16:colId xmlns:a16="http://schemas.microsoft.com/office/drawing/2014/main" val="3227567264"/>
                    </a:ext>
                  </a:extLst>
                </a:gridCol>
                <a:gridCol w="1188000">
                  <a:extLst>
                    <a:ext uri="{9D8B030D-6E8A-4147-A177-3AD203B41FA5}">
                      <a16:colId xmlns:a16="http://schemas.microsoft.com/office/drawing/2014/main" val="1280253535"/>
                    </a:ext>
                  </a:extLst>
                </a:gridCol>
                <a:gridCol w="1188000">
                  <a:extLst>
                    <a:ext uri="{9D8B030D-6E8A-4147-A177-3AD203B41FA5}">
                      <a16:colId xmlns:a16="http://schemas.microsoft.com/office/drawing/2014/main" val="3400370567"/>
                    </a:ext>
                  </a:extLst>
                </a:gridCol>
                <a:gridCol w="1188000">
                  <a:extLst>
                    <a:ext uri="{9D8B030D-6E8A-4147-A177-3AD203B41FA5}">
                      <a16:colId xmlns:a16="http://schemas.microsoft.com/office/drawing/2014/main" val="1497106019"/>
                    </a:ext>
                  </a:extLst>
                </a:gridCol>
              </a:tblGrid>
              <a:tr h="1008000">
                <a:tc>
                  <a:txBody>
                    <a:bodyPr/>
                    <a:lstStyle/>
                    <a:p>
                      <a:pPr algn="ctr"/>
                      <a:r>
                        <a:rPr lang="es-MX" sz="1600" kern="1200" dirty="0">
                          <a:solidFill>
                            <a:schemeClr val="tx1">
                              <a:lumMod val="85000"/>
                              <a:lumOff val="15000"/>
                            </a:schemeClr>
                          </a:solidFill>
                          <a:latin typeface="+mn-lt"/>
                          <a:ea typeface="+mj-ea"/>
                          <a:cs typeface="+mj-cs"/>
                        </a:rPr>
                        <a:t>¿Este hogar cuenta </a:t>
                      </a:r>
                    </a:p>
                    <a:p>
                      <a:pPr algn="ctr"/>
                      <a:r>
                        <a:rPr lang="es-MX" sz="1600" kern="1200" dirty="0">
                          <a:solidFill>
                            <a:schemeClr val="tx1">
                              <a:lumMod val="85000"/>
                              <a:lumOff val="15000"/>
                            </a:schemeClr>
                          </a:solidFill>
                          <a:latin typeface="+mn-lt"/>
                          <a:ea typeface="+mj-ea"/>
                          <a:cs typeface="+mj-cs"/>
                        </a:rPr>
                        <a:t>con internet?</a:t>
                      </a:r>
                    </a:p>
                  </a:txBody>
                  <a:tcPr anchor="ctr">
                    <a:noFill/>
                  </a:tcPr>
                </a:tc>
                <a:tc>
                  <a:txBody>
                    <a:bodyPr/>
                    <a:lstStyle/>
                    <a:p>
                      <a:pPr algn="ctr"/>
                      <a:r>
                        <a:rPr lang="es-ES" sz="1800" b="1" dirty="0">
                          <a:solidFill>
                            <a:schemeClr val="bg1"/>
                          </a:solidFill>
                          <a:effectLst/>
                          <a:latin typeface="Calibri" panose="020F0502020204030204" pitchFamily="34" charset="0"/>
                          <a:ea typeface="Calibri" panose="020F0502020204030204" pitchFamily="34" charset="0"/>
                        </a:rPr>
                        <a:t>EBH </a:t>
                      </a:r>
                    </a:p>
                    <a:p>
                      <a:pPr algn="ctr"/>
                      <a:r>
                        <a:rPr lang="es-ES" sz="1800" b="1" dirty="0">
                          <a:solidFill>
                            <a:schemeClr val="bg1"/>
                          </a:solidFill>
                          <a:effectLst/>
                          <a:latin typeface="Calibri" panose="020F0502020204030204" pitchFamily="34" charset="0"/>
                          <a:ea typeface="Calibri" panose="020F0502020204030204" pitchFamily="34" charset="0"/>
                        </a:rPr>
                        <a:t>2024</a:t>
                      </a:r>
                      <a:endParaRPr lang="es-MX" sz="1800" dirty="0">
                        <a:solidFill>
                          <a:schemeClr val="bg1"/>
                        </a:solidFill>
                        <a:effectLst/>
                        <a:latin typeface="Calibri" panose="020F0502020204030204" pitchFamily="34" charset="0"/>
                        <a:ea typeface="Calibri" panose="020F0502020204030204" pitchFamily="34" charset="0"/>
                      </a:endParaRPr>
                    </a:p>
                  </a:txBody>
                  <a:tcPr marL="68580" marR="68580" marT="0" marB="0" anchor="ctr">
                    <a:solidFill>
                      <a:schemeClr val="bg2">
                        <a:lumMod val="10000"/>
                      </a:schemeClr>
                    </a:solidFill>
                  </a:tcPr>
                </a:tc>
                <a:tc>
                  <a:txBody>
                    <a:bodyPr/>
                    <a:lstStyle/>
                    <a:p>
                      <a:pPr algn="ctr"/>
                      <a:r>
                        <a:rPr lang="es-MX" sz="1800" dirty="0">
                          <a:solidFill>
                            <a:schemeClr val="bg1"/>
                          </a:solidFill>
                          <a:effectLst/>
                          <a:latin typeface="Calibri" panose="020F0502020204030204" pitchFamily="34" charset="0"/>
                          <a:ea typeface="Calibri" panose="020F0502020204030204" pitchFamily="34" charset="0"/>
                        </a:rPr>
                        <a:t>ENCOVID 2021***</a:t>
                      </a:r>
                    </a:p>
                  </a:txBody>
                  <a:tcPr marL="68580" marR="68580" marT="0" marB="0" anchor="ctr">
                    <a:solidFill>
                      <a:schemeClr val="bg2">
                        <a:lumMod val="10000"/>
                      </a:schemeClr>
                    </a:solidFill>
                  </a:tcPr>
                </a:tc>
                <a:tc>
                  <a:txBody>
                    <a:bodyPr/>
                    <a:lstStyle/>
                    <a:p>
                      <a:pPr algn="ctr"/>
                      <a:r>
                        <a:rPr lang="es-ES" sz="1800" b="1" kern="1200" dirty="0">
                          <a:solidFill>
                            <a:schemeClr val="bg1"/>
                          </a:solidFill>
                          <a:effectLst/>
                          <a:latin typeface="+mn-lt"/>
                          <a:ea typeface="+mn-ea"/>
                          <a:cs typeface="+mn-cs"/>
                        </a:rPr>
                        <a:t>EBH </a:t>
                      </a:r>
                    </a:p>
                    <a:p>
                      <a:pPr algn="ctr"/>
                      <a:r>
                        <a:rPr lang="es-ES" sz="1800" b="1" kern="1200" dirty="0">
                          <a:solidFill>
                            <a:schemeClr val="bg1"/>
                          </a:solidFill>
                          <a:effectLst/>
                          <a:latin typeface="+mn-lt"/>
                          <a:ea typeface="+mn-ea"/>
                          <a:cs typeface="+mn-cs"/>
                        </a:rPr>
                        <a:t>2021*</a:t>
                      </a:r>
                      <a:endParaRPr lang="es-MX" sz="1800" dirty="0">
                        <a:solidFill>
                          <a:schemeClr val="bg1"/>
                        </a:solidFill>
                        <a:effectLst/>
                        <a:latin typeface="Calibri" panose="020F0502020204030204" pitchFamily="34" charset="0"/>
                        <a:ea typeface="Calibri" panose="020F0502020204030204" pitchFamily="34" charset="0"/>
                      </a:endParaRPr>
                    </a:p>
                  </a:txBody>
                  <a:tcPr marL="68580" marR="68580" marT="0" marB="0" anchor="ctr">
                    <a:solidFill>
                      <a:schemeClr val="bg2">
                        <a:lumMod val="10000"/>
                      </a:schemeClr>
                    </a:solidFill>
                  </a:tcPr>
                </a:tc>
                <a:tc>
                  <a:txBody>
                    <a:bodyPr/>
                    <a:lstStyle/>
                    <a:p>
                      <a:pPr algn="ctr"/>
                      <a:r>
                        <a:rPr lang="es-MX" sz="1800" dirty="0">
                          <a:solidFill>
                            <a:schemeClr val="bg1"/>
                          </a:solidFill>
                          <a:effectLst/>
                          <a:latin typeface="Calibri" panose="020F0502020204030204" pitchFamily="34" charset="0"/>
                          <a:ea typeface="Calibri" panose="020F0502020204030204" pitchFamily="34" charset="0"/>
                        </a:rPr>
                        <a:t>ENCUBOS 2019**</a:t>
                      </a:r>
                    </a:p>
                  </a:txBody>
                  <a:tcPr marL="68580" marR="68580" marT="0" marB="0" anchor="ctr">
                    <a:solidFill>
                      <a:schemeClr val="bg2">
                        <a:lumMod val="10000"/>
                      </a:schemeClr>
                    </a:solidFill>
                  </a:tcPr>
                </a:tc>
                <a:tc>
                  <a:txBody>
                    <a:bodyPr/>
                    <a:lstStyle/>
                    <a:p>
                      <a:pPr algn="ctr"/>
                      <a:r>
                        <a:rPr lang="es-MX" sz="1800" dirty="0">
                          <a:solidFill>
                            <a:schemeClr val="bg1"/>
                          </a:solidFill>
                          <a:effectLst/>
                          <a:latin typeface="Calibri" panose="020F0502020204030204" pitchFamily="34" charset="0"/>
                          <a:ea typeface="Calibri" panose="020F0502020204030204" pitchFamily="34" charset="0"/>
                        </a:rPr>
                        <a:t>ENCASB 2011**</a:t>
                      </a:r>
                    </a:p>
                  </a:txBody>
                  <a:tcPr marL="68580" marR="68580" marT="0" marB="0" anchor="ctr">
                    <a:solidFill>
                      <a:schemeClr val="bg2">
                        <a:lumMod val="10000"/>
                      </a:schemeClr>
                    </a:solidFill>
                  </a:tcPr>
                </a:tc>
                <a:extLst>
                  <a:ext uri="{0D108BD9-81ED-4DB2-BD59-A6C34878D82A}">
                    <a16:rowId xmlns:a16="http://schemas.microsoft.com/office/drawing/2014/main" val="2464424806"/>
                  </a:ext>
                </a:extLst>
              </a:tr>
              <a:tr h="972000">
                <a:tc>
                  <a:txBody>
                    <a:bodyPr/>
                    <a:lstStyle/>
                    <a:p>
                      <a:pPr algn="ctr" fontAlgn="b"/>
                      <a:r>
                        <a:rPr lang="es-MX" sz="1600" b="1" kern="1200"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Sí</a:t>
                      </a:r>
                    </a:p>
                  </a:txBody>
                  <a:tcPr marL="9525" marR="9525" marT="9525" marB="0" anchor="ctr">
                    <a:solidFill>
                      <a:schemeClr val="bg2">
                        <a:lumMod val="10000"/>
                      </a:schemeClr>
                    </a:solidFill>
                  </a:tcPr>
                </a:tc>
                <a:tc>
                  <a:txBody>
                    <a:bodyPr/>
                    <a:lstStyle/>
                    <a:p>
                      <a:endParaRPr lang="es-MX" dirty="0"/>
                    </a:p>
                  </a:txBody>
                  <a:tcPr/>
                </a:tc>
                <a:tc>
                  <a:txBody>
                    <a:bodyPr/>
                    <a:lstStyle/>
                    <a:p>
                      <a:endParaRPr lang="es-MX" dirty="0"/>
                    </a:p>
                  </a:txBody>
                  <a:tcPr/>
                </a:tc>
                <a:tc>
                  <a:txBody>
                    <a:bodyPr/>
                    <a:lstStyle/>
                    <a:p>
                      <a:endParaRPr lang="es-MX" dirty="0"/>
                    </a:p>
                  </a:txBody>
                  <a:tcPr/>
                </a:tc>
                <a:tc>
                  <a:txBody>
                    <a:bodyPr/>
                    <a:lstStyle/>
                    <a:p>
                      <a:endParaRPr lang="es-MX" dirty="0"/>
                    </a:p>
                  </a:txBody>
                  <a:tcPr/>
                </a:tc>
                <a:tc>
                  <a:txBody>
                    <a:bodyPr/>
                    <a:lstStyle/>
                    <a:p>
                      <a:endParaRPr lang="es-MX" dirty="0"/>
                    </a:p>
                  </a:txBody>
                  <a:tcPr/>
                </a:tc>
                <a:extLst>
                  <a:ext uri="{0D108BD9-81ED-4DB2-BD59-A6C34878D82A}">
                    <a16:rowId xmlns:a16="http://schemas.microsoft.com/office/drawing/2014/main" val="1810970986"/>
                  </a:ext>
                </a:extLst>
              </a:tr>
              <a:tr h="972000">
                <a:tc>
                  <a:txBody>
                    <a:bodyPr/>
                    <a:lstStyle/>
                    <a:p>
                      <a:pPr algn="ctr" fontAlgn="b"/>
                      <a:r>
                        <a:rPr lang="es-MX" sz="1600" b="1" kern="1200"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No</a:t>
                      </a:r>
                    </a:p>
                  </a:txBody>
                  <a:tcPr marL="9525" marR="9525" marT="9525" marB="0" anchor="ctr">
                    <a:solidFill>
                      <a:schemeClr val="bg2">
                        <a:lumMod val="10000"/>
                      </a:schemeClr>
                    </a:solidFill>
                  </a:tcPr>
                </a:tc>
                <a:tc>
                  <a:txBody>
                    <a:bodyPr/>
                    <a:lstStyle/>
                    <a:p>
                      <a:endParaRPr lang="es-MX" dirty="0"/>
                    </a:p>
                  </a:txBody>
                  <a:tcPr/>
                </a:tc>
                <a:tc>
                  <a:txBody>
                    <a:bodyPr/>
                    <a:lstStyle/>
                    <a:p>
                      <a:endParaRPr lang="es-MX" dirty="0"/>
                    </a:p>
                  </a:txBody>
                  <a:tcPr/>
                </a:tc>
                <a:tc>
                  <a:txBody>
                    <a:bodyPr/>
                    <a:lstStyle/>
                    <a:p>
                      <a:endParaRPr lang="es-MX" dirty="0"/>
                    </a:p>
                  </a:txBody>
                  <a:tcPr/>
                </a:tc>
                <a:tc>
                  <a:txBody>
                    <a:bodyPr/>
                    <a:lstStyle/>
                    <a:p>
                      <a:endParaRPr lang="es-MX" dirty="0"/>
                    </a:p>
                  </a:txBody>
                  <a:tcPr/>
                </a:tc>
                <a:tc>
                  <a:txBody>
                    <a:bodyPr/>
                    <a:lstStyle/>
                    <a:p>
                      <a:endParaRPr lang="es-MX" dirty="0"/>
                    </a:p>
                  </a:txBody>
                  <a:tcPr/>
                </a:tc>
                <a:extLst>
                  <a:ext uri="{0D108BD9-81ED-4DB2-BD59-A6C34878D82A}">
                    <a16:rowId xmlns:a16="http://schemas.microsoft.com/office/drawing/2014/main" val="2497487136"/>
                  </a:ext>
                </a:extLst>
              </a:tr>
              <a:tr h="972000">
                <a:tc>
                  <a:txBody>
                    <a:bodyPr/>
                    <a:lstStyle/>
                    <a:p>
                      <a:pPr algn="ctr" fontAlgn="b"/>
                      <a:r>
                        <a:rPr lang="es-MX" sz="1600" b="1" kern="1200"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NC</a:t>
                      </a:r>
                    </a:p>
                  </a:txBody>
                  <a:tcPr marL="9525" marR="9525" marT="9525" marB="0" anchor="ctr">
                    <a:solidFill>
                      <a:schemeClr val="bg2">
                        <a:lumMod val="10000"/>
                      </a:schemeClr>
                    </a:solidFill>
                  </a:tcPr>
                </a:tc>
                <a:tc>
                  <a:txBody>
                    <a:bodyPr/>
                    <a:lstStyle/>
                    <a:p>
                      <a:endParaRPr lang="es-MX" dirty="0"/>
                    </a:p>
                  </a:txBody>
                  <a:tcPr/>
                </a:tc>
                <a:tc>
                  <a:txBody>
                    <a:bodyPr/>
                    <a:lstStyle/>
                    <a:p>
                      <a:endParaRPr lang="es-MX" dirty="0"/>
                    </a:p>
                  </a:txBody>
                  <a:tcPr>
                    <a:solidFill>
                      <a:schemeClr val="accent3">
                        <a:lumMod val="40000"/>
                        <a:lumOff val="60000"/>
                        <a:alpha val="96000"/>
                      </a:schemeClr>
                    </a:solidFill>
                  </a:tcPr>
                </a:tc>
                <a:tc>
                  <a:txBody>
                    <a:bodyPr/>
                    <a:lstStyle/>
                    <a:p>
                      <a:endParaRPr lang="es-MX" dirty="0"/>
                    </a:p>
                  </a:txBody>
                  <a:tcPr/>
                </a:tc>
                <a:tc>
                  <a:txBody>
                    <a:bodyPr/>
                    <a:lstStyle/>
                    <a:p>
                      <a:endParaRPr lang="es-MX" dirty="0"/>
                    </a:p>
                  </a:txBody>
                  <a:tcPr/>
                </a:tc>
                <a:tc>
                  <a:txBody>
                    <a:bodyPr/>
                    <a:lstStyle/>
                    <a:p>
                      <a:endParaRPr lang="es-MX" dirty="0"/>
                    </a:p>
                  </a:txBody>
                  <a:tcPr/>
                </a:tc>
                <a:extLst>
                  <a:ext uri="{0D108BD9-81ED-4DB2-BD59-A6C34878D82A}">
                    <a16:rowId xmlns:a16="http://schemas.microsoft.com/office/drawing/2014/main" val="2662115267"/>
                  </a:ext>
                </a:extLst>
              </a:tr>
            </a:tbl>
          </a:graphicData>
        </a:graphic>
      </p:graphicFrame>
      <p:graphicFrame>
        <p:nvGraphicFramePr>
          <p:cNvPr id="5" name="7 Marcador de contenido">
            <a:extLst>
              <a:ext uri="{FF2B5EF4-FFF2-40B4-BE49-F238E27FC236}">
                <a16:creationId xmlns:a16="http://schemas.microsoft.com/office/drawing/2014/main" id="{D1729323-C43E-C051-D860-6438F1362645}"/>
              </a:ext>
            </a:extLst>
          </p:cNvPr>
          <p:cNvGraphicFramePr>
            <a:graphicFrameLocks/>
          </p:cNvGraphicFramePr>
          <p:nvPr>
            <p:extLst>
              <p:ext uri="{D42A27DB-BD31-4B8C-83A1-F6EECF244321}">
                <p14:modId xmlns:p14="http://schemas.microsoft.com/office/powerpoint/2010/main" val="2761579190"/>
              </p:ext>
            </p:extLst>
          </p:nvPr>
        </p:nvGraphicFramePr>
        <p:xfrm>
          <a:off x="2452415" y="2071288"/>
          <a:ext cx="1286343" cy="3085176"/>
        </p:xfrm>
        <a:graphic>
          <a:graphicData uri="http://schemas.openxmlformats.org/drawingml/2006/chart">
            <c:chart xmlns:c="http://schemas.openxmlformats.org/drawingml/2006/chart" xmlns:r="http://schemas.openxmlformats.org/officeDocument/2006/relationships" r:id="rId3"/>
          </a:graphicData>
        </a:graphic>
      </p:graphicFrame>
      <p:sp>
        <p:nvSpPr>
          <p:cNvPr id="11" name="CuadroTexto 10">
            <a:extLst>
              <a:ext uri="{FF2B5EF4-FFF2-40B4-BE49-F238E27FC236}">
                <a16:creationId xmlns:a16="http://schemas.microsoft.com/office/drawing/2014/main" id="{A26BDB27-8B5A-EC2D-8FE3-049125F7B162}"/>
              </a:ext>
            </a:extLst>
          </p:cNvPr>
          <p:cNvSpPr txBox="1"/>
          <p:nvPr/>
        </p:nvSpPr>
        <p:spPr>
          <a:xfrm>
            <a:off x="822270" y="5240675"/>
            <a:ext cx="7900050" cy="553998"/>
          </a:xfrm>
          <a:prstGeom prst="rect">
            <a:avLst/>
          </a:prstGeom>
          <a:noFill/>
        </p:spPr>
        <p:txBody>
          <a:bodyPr wrap="square">
            <a:spAutoFit/>
          </a:bodyPr>
          <a:lstStyle/>
          <a:p>
            <a:r>
              <a:rPr lang="es-MX" sz="1000" dirty="0">
                <a:solidFill>
                  <a:schemeClr val="tx1">
                    <a:lumMod val="65000"/>
                    <a:lumOff val="35000"/>
                  </a:schemeClr>
                </a:solidFill>
              </a:rPr>
              <a:t>* Los datos se obtuvieron de la pregunta “¿Alguna de las personas que viven aquí tiene…? (LEER OPCIONES)”</a:t>
            </a:r>
          </a:p>
          <a:p>
            <a:r>
              <a:rPr lang="es-MX" sz="1000" dirty="0">
                <a:solidFill>
                  <a:schemeClr val="tx1">
                    <a:lumMod val="65000"/>
                    <a:lumOff val="35000"/>
                  </a:schemeClr>
                </a:solidFill>
              </a:rPr>
              <a:t>** Los datos se obtuvieron de la pregunta “¿En su casa tienen o usan los siguientes bienes y servicios de comunicaciones?”</a:t>
            </a:r>
          </a:p>
          <a:p>
            <a:r>
              <a:rPr lang="es-MX" sz="1000" dirty="0">
                <a:solidFill>
                  <a:schemeClr val="tx1">
                    <a:lumMod val="65000"/>
                    <a:lumOff val="35000"/>
                  </a:schemeClr>
                </a:solidFill>
              </a:rPr>
              <a:t>*** Los datos se obtuvieron de la pregunta “¿Su vivienda cuenta con…?”</a:t>
            </a:r>
          </a:p>
        </p:txBody>
      </p:sp>
      <p:graphicFrame>
        <p:nvGraphicFramePr>
          <p:cNvPr id="6" name="7 Marcador de contenido">
            <a:extLst>
              <a:ext uri="{FF2B5EF4-FFF2-40B4-BE49-F238E27FC236}">
                <a16:creationId xmlns:a16="http://schemas.microsoft.com/office/drawing/2014/main" id="{65404AAA-A9A2-5BD1-1027-4B6874DB221C}"/>
              </a:ext>
            </a:extLst>
          </p:cNvPr>
          <p:cNvGraphicFramePr>
            <a:graphicFrameLocks/>
          </p:cNvGraphicFramePr>
          <p:nvPr>
            <p:extLst>
              <p:ext uri="{D42A27DB-BD31-4B8C-83A1-F6EECF244321}">
                <p14:modId xmlns:p14="http://schemas.microsoft.com/office/powerpoint/2010/main" val="3073657441"/>
              </p:ext>
            </p:extLst>
          </p:nvPr>
        </p:nvGraphicFramePr>
        <p:xfrm>
          <a:off x="3664758" y="2074964"/>
          <a:ext cx="1370638" cy="3085176"/>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7" name="7 Marcador de contenido">
            <a:extLst>
              <a:ext uri="{FF2B5EF4-FFF2-40B4-BE49-F238E27FC236}">
                <a16:creationId xmlns:a16="http://schemas.microsoft.com/office/drawing/2014/main" id="{3D6A408A-4854-FC09-1D87-D7DE28189150}"/>
              </a:ext>
            </a:extLst>
          </p:cNvPr>
          <p:cNvGraphicFramePr>
            <a:graphicFrameLocks/>
          </p:cNvGraphicFramePr>
          <p:nvPr>
            <p:extLst>
              <p:ext uri="{D42A27DB-BD31-4B8C-83A1-F6EECF244321}">
                <p14:modId xmlns:p14="http://schemas.microsoft.com/office/powerpoint/2010/main" val="2336430190"/>
              </p:ext>
            </p:extLst>
          </p:nvPr>
        </p:nvGraphicFramePr>
        <p:xfrm>
          <a:off x="4856035" y="2114717"/>
          <a:ext cx="1370638" cy="3085176"/>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8" name="7 Marcador de contenido">
            <a:extLst>
              <a:ext uri="{FF2B5EF4-FFF2-40B4-BE49-F238E27FC236}">
                <a16:creationId xmlns:a16="http://schemas.microsoft.com/office/drawing/2014/main" id="{DEE8D0D3-91CA-A5F0-237D-F959F8E0FF9F}"/>
              </a:ext>
            </a:extLst>
          </p:cNvPr>
          <p:cNvGraphicFramePr>
            <a:graphicFrameLocks/>
          </p:cNvGraphicFramePr>
          <p:nvPr>
            <p:extLst>
              <p:ext uri="{D42A27DB-BD31-4B8C-83A1-F6EECF244321}">
                <p14:modId xmlns:p14="http://schemas.microsoft.com/office/powerpoint/2010/main" val="2180285550"/>
              </p:ext>
            </p:extLst>
          </p:nvPr>
        </p:nvGraphicFramePr>
        <p:xfrm>
          <a:off x="6047312" y="2106342"/>
          <a:ext cx="1370638" cy="3085176"/>
        </p:xfrm>
        <a:graphic>
          <a:graphicData uri="http://schemas.openxmlformats.org/drawingml/2006/chart">
            <c:chart xmlns:c="http://schemas.openxmlformats.org/drawingml/2006/chart" xmlns:r="http://schemas.openxmlformats.org/officeDocument/2006/relationships" r:id="rId6"/>
          </a:graphicData>
        </a:graphic>
      </p:graphicFrame>
      <p:graphicFrame>
        <p:nvGraphicFramePr>
          <p:cNvPr id="9" name="7 Marcador de contenido">
            <a:extLst>
              <a:ext uri="{FF2B5EF4-FFF2-40B4-BE49-F238E27FC236}">
                <a16:creationId xmlns:a16="http://schemas.microsoft.com/office/drawing/2014/main" id="{7DCB8D63-0C7E-9412-D475-FA9AB410814E}"/>
              </a:ext>
            </a:extLst>
          </p:cNvPr>
          <p:cNvGraphicFramePr>
            <a:graphicFrameLocks/>
          </p:cNvGraphicFramePr>
          <p:nvPr>
            <p:extLst>
              <p:ext uri="{D42A27DB-BD31-4B8C-83A1-F6EECF244321}">
                <p14:modId xmlns:p14="http://schemas.microsoft.com/office/powerpoint/2010/main" val="3538129085"/>
              </p:ext>
            </p:extLst>
          </p:nvPr>
        </p:nvGraphicFramePr>
        <p:xfrm>
          <a:off x="7238589" y="2097249"/>
          <a:ext cx="1370638" cy="3085176"/>
        </p:xfrm>
        <a:graphic>
          <a:graphicData uri="http://schemas.openxmlformats.org/drawingml/2006/chart">
            <c:chart xmlns:c="http://schemas.openxmlformats.org/drawingml/2006/chart" xmlns:r="http://schemas.openxmlformats.org/officeDocument/2006/relationships" r:id="rId7"/>
          </a:graphicData>
        </a:graphic>
      </p:graphicFrame>
      <p:sp>
        <p:nvSpPr>
          <p:cNvPr id="12" name="CuadroTexto 11">
            <a:extLst>
              <a:ext uri="{FF2B5EF4-FFF2-40B4-BE49-F238E27FC236}">
                <a16:creationId xmlns:a16="http://schemas.microsoft.com/office/drawing/2014/main" id="{46E584A2-235D-A023-1F5E-DBA17D9B8EE6}"/>
              </a:ext>
            </a:extLst>
          </p:cNvPr>
          <p:cNvSpPr txBox="1"/>
          <p:nvPr/>
        </p:nvSpPr>
        <p:spPr>
          <a:xfrm>
            <a:off x="19017" y="6577799"/>
            <a:ext cx="8604899" cy="253916"/>
          </a:xfrm>
          <a:prstGeom prst="rect">
            <a:avLst/>
          </a:prstGeom>
          <a:noFill/>
        </p:spPr>
        <p:txBody>
          <a:bodyPr wrap="square" rtlCol="0" anchor="ctr">
            <a:spAutoFit/>
          </a:bodyPr>
          <a:lstStyle/>
          <a:p>
            <a:r>
              <a:rPr lang="es-MX" sz="1050" b="1" dirty="0">
                <a:solidFill>
                  <a:schemeClr val="tx1">
                    <a:lumMod val="65000"/>
                    <a:lumOff val="35000"/>
                  </a:schemeClr>
                </a:solidFill>
              </a:rPr>
              <a:t>PARAMETRIA; ENCUESTA CDMX / Del 24 de febrero al 14 de agosto de 2024.</a:t>
            </a:r>
          </a:p>
        </p:txBody>
      </p:sp>
    </p:spTree>
    <p:extLst>
      <p:ext uri="{BB962C8B-B14F-4D97-AF65-F5344CB8AC3E}">
        <p14:creationId xmlns:p14="http://schemas.microsoft.com/office/powerpoint/2010/main" val="425687923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a16="http://schemas.microsoft.com/office/drawing/2014/main" id="{C5F9901A-9EC0-923A-57CE-EDCB8CFE2216}"/>
              </a:ext>
            </a:extLst>
          </p:cNvPr>
          <p:cNvSpPr>
            <a:spLocks noGrp="1"/>
          </p:cNvSpPr>
          <p:nvPr>
            <p:ph type="body" sz="quarter" idx="13"/>
          </p:nvPr>
        </p:nvSpPr>
        <p:spPr/>
        <p:txBody>
          <a:bodyPr/>
          <a:lstStyle/>
          <a:p>
            <a:r>
              <a:rPr lang="es-MX" dirty="0"/>
              <a:t>CARACTERÍSTICAS DE LA VIVIENDA</a:t>
            </a:r>
          </a:p>
        </p:txBody>
      </p:sp>
      <p:sp>
        <p:nvSpPr>
          <p:cNvPr id="5" name="CuadroTexto 4">
            <a:extLst>
              <a:ext uri="{FF2B5EF4-FFF2-40B4-BE49-F238E27FC236}">
                <a16:creationId xmlns:a16="http://schemas.microsoft.com/office/drawing/2014/main" id="{69D68DE6-C262-1063-C53B-ECA9C0164A0E}"/>
              </a:ext>
            </a:extLst>
          </p:cNvPr>
          <p:cNvSpPr txBox="1"/>
          <p:nvPr/>
        </p:nvSpPr>
        <p:spPr>
          <a:xfrm>
            <a:off x="19017" y="6577799"/>
            <a:ext cx="8604899" cy="253916"/>
          </a:xfrm>
          <a:prstGeom prst="rect">
            <a:avLst/>
          </a:prstGeom>
          <a:noFill/>
        </p:spPr>
        <p:txBody>
          <a:bodyPr wrap="square" rtlCol="0" anchor="ctr">
            <a:spAutoFit/>
          </a:bodyPr>
          <a:lstStyle/>
          <a:p>
            <a:r>
              <a:rPr lang="es-MX" sz="1050" b="1" dirty="0">
                <a:solidFill>
                  <a:schemeClr val="tx1">
                    <a:lumMod val="65000"/>
                    <a:lumOff val="35000"/>
                  </a:schemeClr>
                </a:solidFill>
              </a:rPr>
              <a:t>PARAMETRIA; ENCUESTA CDMX / Del 24 de febrero al 14 de agosto de 2024.</a:t>
            </a:r>
          </a:p>
        </p:txBody>
      </p:sp>
      <p:sp>
        <p:nvSpPr>
          <p:cNvPr id="3" name="Marcador de número de diapositiva 2">
            <a:extLst>
              <a:ext uri="{FF2B5EF4-FFF2-40B4-BE49-F238E27FC236}">
                <a16:creationId xmlns:a16="http://schemas.microsoft.com/office/drawing/2014/main" id="{BAC63D65-F4A5-E9E4-3FF9-F7867D5C7C45}"/>
              </a:ext>
            </a:extLst>
          </p:cNvPr>
          <p:cNvSpPr>
            <a:spLocks noGrp="1"/>
          </p:cNvSpPr>
          <p:nvPr>
            <p:ph type="sldNum" sz="quarter" idx="12"/>
          </p:nvPr>
        </p:nvSpPr>
        <p:spPr/>
        <p:txBody>
          <a:bodyPr/>
          <a:lstStyle/>
          <a:p>
            <a:fld id="{B056FCF3-97EB-4DA5-BF7E-93EC395BEC37}" type="slidenum">
              <a:rPr lang="es-MX" smtClean="0"/>
              <a:pPr/>
              <a:t>4</a:t>
            </a:fld>
            <a:endParaRPr lang="es-MX"/>
          </a:p>
        </p:txBody>
      </p:sp>
      <p:graphicFrame>
        <p:nvGraphicFramePr>
          <p:cNvPr id="8" name="Tabla 7">
            <a:extLst>
              <a:ext uri="{FF2B5EF4-FFF2-40B4-BE49-F238E27FC236}">
                <a16:creationId xmlns:a16="http://schemas.microsoft.com/office/drawing/2014/main" id="{80D7B62F-D3BC-1122-B510-7196E0F63E11}"/>
              </a:ext>
            </a:extLst>
          </p:cNvPr>
          <p:cNvGraphicFramePr>
            <a:graphicFrameLocks noGrp="1"/>
          </p:cNvGraphicFramePr>
          <p:nvPr>
            <p:extLst>
              <p:ext uri="{D42A27DB-BD31-4B8C-83A1-F6EECF244321}">
                <p14:modId xmlns:p14="http://schemas.microsoft.com/office/powerpoint/2010/main" val="503981852"/>
              </p:ext>
            </p:extLst>
          </p:nvPr>
        </p:nvGraphicFramePr>
        <p:xfrm>
          <a:off x="697697" y="790538"/>
          <a:ext cx="7917626" cy="5134984"/>
        </p:xfrm>
        <a:graphic>
          <a:graphicData uri="http://schemas.openxmlformats.org/drawingml/2006/table">
            <a:tbl>
              <a:tblPr firstRow="1" bandRow="1">
                <a:tableStyleId>{8799B23B-EC83-4686-B30A-512413B5E67A}</a:tableStyleId>
              </a:tblPr>
              <a:tblGrid>
                <a:gridCol w="1880726">
                  <a:extLst>
                    <a:ext uri="{9D8B030D-6E8A-4147-A177-3AD203B41FA5}">
                      <a16:colId xmlns:a16="http://schemas.microsoft.com/office/drawing/2014/main" val="2113801669"/>
                    </a:ext>
                  </a:extLst>
                </a:gridCol>
                <a:gridCol w="1509225">
                  <a:extLst>
                    <a:ext uri="{9D8B030D-6E8A-4147-A177-3AD203B41FA5}">
                      <a16:colId xmlns:a16="http://schemas.microsoft.com/office/drawing/2014/main" val="1351054386"/>
                    </a:ext>
                  </a:extLst>
                </a:gridCol>
                <a:gridCol w="1509225">
                  <a:extLst>
                    <a:ext uri="{9D8B030D-6E8A-4147-A177-3AD203B41FA5}">
                      <a16:colId xmlns:a16="http://schemas.microsoft.com/office/drawing/2014/main" val="3062135165"/>
                    </a:ext>
                  </a:extLst>
                </a:gridCol>
                <a:gridCol w="1509225">
                  <a:extLst>
                    <a:ext uri="{9D8B030D-6E8A-4147-A177-3AD203B41FA5}">
                      <a16:colId xmlns:a16="http://schemas.microsoft.com/office/drawing/2014/main" val="3326735013"/>
                    </a:ext>
                  </a:extLst>
                </a:gridCol>
                <a:gridCol w="1509225">
                  <a:extLst>
                    <a:ext uri="{9D8B030D-6E8A-4147-A177-3AD203B41FA5}">
                      <a16:colId xmlns:a16="http://schemas.microsoft.com/office/drawing/2014/main" val="4249374077"/>
                    </a:ext>
                  </a:extLst>
                </a:gridCol>
              </a:tblGrid>
              <a:tr h="953518">
                <a:tc>
                  <a:txBody>
                    <a:bodyPr/>
                    <a:lstStyle/>
                    <a:p>
                      <a:pPr algn="ctr"/>
                      <a:r>
                        <a:rPr lang="es-MX" sz="1600" kern="1200" dirty="0">
                          <a:solidFill>
                            <a:schemeClr val="tx1">
                              <a:lumMod val="85000"/>
                              <a:lumOff val="15000"/>
                            </a:schemeClr>
                          </a:solidFill>
                          <a:latin typeface="+mn-lt"/>
                          <a:ea typeface="+mj-ea"/>
                          <a:cs typeface="+mj-cs"/>
                        </a:rPr>
                        <a:t>¿De qué material es la mayor parte del piso de esta vivienda? </a:t>
                      </a:r>
                    </a:p>
                  </a:txBody>
                  <a:tcPr anchor="ctr">
                    <a:noFill/>
                  </a:tcPr>
                </a:tc>
                <a:tc>
                  <a:txBody>
                    <a:bodyPr/>
                    <a:lstStyle/>
                    <a:p>
                      <a:pPr algn="ctr"/>
                      <a:r>
                        <a:rPr lang="es-ES" sz="1800" b="1" dirty="0">
                          <a:solidFill>
                            <a:schemeClr val="bg1"/>
                          </a:solidFill>
                          <a:effectLst/>
                          <a:latin typeface="Calibri" panose="020F0502020204030204" pitchFamily="34" charset="0"/>
                          <a:ea typeface="Calibri" panose="020F0502020204030204" pitchFamily="34" charset="0"/>
                        </a:rPr>
                        <a:t>EBH </a:t>
                      </a:r>
                    </a:p>
                    <a:p>
                      <a:pPr algn="ctr"/>
                      <a:r>
                        <a:rPr lang="es-ES" sz="1800" b="1" dirty="0">
                          <a:solidFill>
                            <a:schemeClr val="bg1"/>
                          </a:solidFill>
                          <a:effectLst/>
                          <a:latin typeface="Calibri" panose="020F0502020204030204" pitchFamily="34" charset="0"/>
                          <a:ea typeface="Calibri" panose="020F0502020204030204" pitchFamily="34" charset="0"/>
                        </a:rPr>
                        <a:t>2024</a:t>
                      </a:r>
                      <a:endParaRPr lang="es-MX" sz="1800" dirty="0">
                        <a:solidFill>
                          <a:schemeClr val="bg1"/>
                        </a:solidFill>
                        <a:effectLst/>
                        <a:latin typeface="Calibri" panose="020F0502020204030204" pitchFamily="34" charset="0"/>
                        <a:ea typeface="Calibri" panose="020F0502020204030204" pitchFamily="34" charset="0"/>
                      </a:endParaRPr>
                    </a:p>
                  </a:txBody>
                  <a:tcPr marL="68580" marR="68580" marT="0" marB="0" anchor="ctr">
                    <a:solidFill>
                      <a:schemeClr val="bg2">
                        <a:lumMod val="10000"/>
                      </a:schemeClr>
                    </a:solidFill>
                  </a:tcPr>
                </a:tc>
                <a:tc>
                  <a:txBody>
                    <a:bodyPr/>
                    <a:lstStyle/>
                    <a:p>
                      <a:pPr algn="ctr"/>
                      <a:r>
                        <a:rPr lang="es-ES" sz="1800" b="1" dirty="0">
                          <a:solidFill>
                            <a:schemeClr val="bg1"/>
                          </a:solidFill>
                          <a:effectLst/>
                          <a:latin typeface="Calibri" panose="020F0502020204030204" pitchFamily="34" charset="0"/>
                          <a:ea typeface="Calibri" panose="020F0502020204030204" pitchFamily="34" charset="0"/>
                        </a:rPr>
                        <a:t>EBH </a:t>
                      </a:r>
                    </a:p>
                    <a:p>
                      <a:pPr algn="ctr"/>
                      <a:r>
                        <a:rPr lang="es-ES" sz="1800" b="1" dirty="0">
                          <a:solidFill>
                            <a:schemeClr val="bg1"/>
                          </a:solidFill>
                          <a:effectLst/>
                          <a:latin typeface="Calibri" panose="020F0502020204030204" pitchFamily="34" charset="0"/>
                          <a:ea typeface="Calibri" panose="020F0502020204030204" pitchFamily="34" charset="0"/>
                        </a:rPr>
                        <a:t>2021</a:t>
                      </a:r>
                      <a:endParaRPr lang="es-MX" sz="1800" dirty="0">
                        <a:solidFill>
                          <a:schemeClr val="bg1"/>
                        </a:solidFill>
                        <a:effectLst/>
                        <a:latin typeface="Calibri" panose="020F0502020204030204" pitchFamily="34" charset="0"/>
                        <a:ea typeface="Calibri" panose="020F0502020204030204" pitchFamily="34" charset="0"/>
                      </a:endParaRPr>
                    </a:p>
                  </a:txBody>
                  <a:tcPr marL="68580" marR="68580" marT="0" marB="0" anchor="ctr">
                    <a:solidFill>
                      <a:schemeClr val="bg2">
                        <a:lumMod val="10000"/>
                      </a:schemeClr>
                    </a:solidFill>
                  </a:tcPr>
                </a:tc>
                <a:tc>
                  <a:txBody>
                    <a:bodyPr/>
                    <a:lstStyle/>
                    <a:p>
                      <a:pPr algn="ctr"/>
                      <a:r>
                        <a:rPr lang="es-MX" sz="1800" dirty="0">
                          <a:solidFill>
                            <a:schemeClr val="bg1"/>
                          </a:solidFill>
                          <a:effectLst/>
                          <a:latin typeface="Calibri" panose="020F0502020204030204" pitchFamily="34" charset="0"/>
                          <a:ea typeface="Calibri" panose="020F0502020204030204" pitchFamily="34" charset="0"/>
                        </a:rPr>
                        <a:t>ENCUBOS 2019*</a:t>
                      </a:r>
                    </a:p>
                  </a:txBody>
                  <a:tcPr marL="68580" marR="68580" marT="0" marB="0" anchor="ctr">
                    <a:solidFill>
                      <a:schemeClr val="bg2">
                        <a:lumMod val="10000"/>
                      </a:schemeClr>
                    </a:solidFill>
                  </a:tcPr>
                </a:tc>
                <a:tc>
                  <a:txBody>
                    <a:bodyPr/>
                    <a:lstStyle/>
                    <a:p>
                      <a:pPr algn="ctr"/>
                      <a:r>
                        <a:rPr lang="es-ES" sz="1800" b="1" dirty="0">
                          <a:solidFill>
                            <a:schemeClr val="bg1"/>
                          </a:solidFill>
                          <a:effectLst/>
                          <a:latin typeface="Calibri" panose="020F0502020204030204" pitchFamily="34" charset="0"/>
                          <a:ea typeface="Calibri" panose="020F0502020204030204" pitchFamily="34" charset="0"/>
                        </a:rPr>
                        <a:t>ENCASB </a:t>
                      </a:r>
                    </a:p>
                    <a:p>
                      <a:pPr algn="ctr"/>
                      <a:r>
                        <a:rPr lang="es-ES" sz="1800" b="1" dirty="0">
                          <a:solidFill>
                            <a:schemeClr val="bg1"/>
                          </a:solidFill>
                          <a:effectLst/>
                          <a:latin typeface="Calibri" panose="020F0502020204030204" pitchFamily="34" charset="0"/>
                          <a:ea typeface="Calibri" panose="020F0502020204030204" pitchFamily="34" charset="0"/>
                        </a:rPr>
                        <a:t>2011*</a:t>
                      </a:r>
                      <a:endParaRPr lang="es-MX" dirty="0"/>
                    </a:p>
                  </a:txBody>
                  <a:tcPr anchor="ctr">
                    <a:solidFill>
                      <a:schemeClr val="bg2">
                        <a:lumMod val="10000"/>
                      </a:schemeClr>
                    </a:solidFill>
                  </a:tcPr>
                </a:tc>
                <a:extLst>
                  <a:ext uri="{0D108BD9-81ED-4DB2-BD59-A6C34878D82A}">
                    <a16:rowId xmlns:a16="http://schemas.microsoft.com/office/drawing/2014/main" val="2464424806"/>
                  </a:ext>
                </a:extLst>
              </a:tr>
              <a:tr h="1017046">
                <a:tc>
                  <a:txBody>
                    <a:bodyPr/>
                    <a:lstStyle/>
                    <a:p>
                      <a:pPr algn="ctr"/>
                      <a:r>
                        <a:rPr lang="es-ES" sz="1550" b="1"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Tierra</a:t>
                      </a:r>
                      <a:endParaRPr lang="es-MX" sz="1550" b="1"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endParaRPr>
                    </a:p>
                  </a:txBody>
                  <a:tcPr marL="68580" marR="68580" marT="0" marB="0" anchor="ctr">
                    <a:solidFill>
                      <a:schemeClr val="bg2">
                        <a:lumMod val="10000"/>
                      </a:schemeClr>
                    </a:solidFill>
                  </a:tcPr>
                </a:tc>
                <a:tc>
                  <a:txBody>
                    <a:bodyPr/>
                    <a:lstStyle/>
                    <a:p>
                      <a:endParaRPr lang="es-MX" dirty="0"/>
                    </a:p>
                  </a:txBody>
                  <a:tcPr/>
                </a:tc>
                <a:tc>
                  <a:txBody>
                    <a:bodyPr/>
                    <a:lstStyle/>
                    <a:p>
                      <a:endParaRPr lang="es-MX" dirty="0"/>
                    </a:p>
                  </a:txBody>
                  <a:tcPr/>
                </a:tc>
                <a:tc>
                  <a:txBody>
                    <a:bodyPr/>
                    <a:lstStyle/>
                    <a:p>
                      <a:endParaRPr lang="es-MX" dirty="0"/>
                    </a:p>
                  </a:txBody>
                  <a:tcPr/>
                </a:tc>
                <a:tc>
                  <a:txBody>
                    <a:bodyPr/>
                    <a:lstStyle/>
                    <a:p>
                      <a:endParaRPr lang="es-MX" dirty="0"/>
                    </a:p>
                  </a:txBody>
                  <a:tcPr/>
                </a:tc>
                <a:extLst>
                  <a:ext uri="{0D108BD9-81ED-4DB2-BD59-A6C34878D82A}">
                    <a16:rowId xmlns:a16="http://schemas.microsoft.com/office/drawing/2014/main" val="1810970986"/>
                  </a:ext>
                </a:extLst>
              </a:tr>
              <a:tr h="1017046">
                <a:tc>
                  <a:txBody>
                    <a:bodyPr/>
                    <a:lstStyle/>
                    <a:p>
                      <a:pPr algn="ctr"/>
                      <a:r>
                        <a:rPr lang="es-ES" sz="1550" b="1"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Cemento o firme</a:t>
                      </a:r>
                      <a:endParaRPr lang="es-MX" sz="1550" b="1"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endParaRPr>
                    </a:p>
                  </a:txBody>
                  <a:tcPr marL="68580" marR="68580" marT="0" marB="0" anchor="ctr">
                    <a:solidFill>
                      <a:schemeClr val="bg2">
                        <a:lumMod val="10000"/>
                      </a:schemeClr>
                    </a:solidFill>
                  </a:tcPr>
                </a:tc>
                <a:tc>
                  <a:txBody>
                    <a:bodyPr/>
                    <a:lstStyle/>
                    <a:p>
                      <a:endParaRPr lang="es-MX" dirty="0"/>
                    </a:p>
                  </a:txBody>
                  <a:tcPr/>
                </a:tc>
                <a:tc>
                  <a:txBody>
                    <a:bodyPr/>
                    <a:lstStyle/>
                    <a:p>
                      <a:endParaRPr lang="es-MX" dirty="0"/>
                    </a:p>
                  </a:txBody>
                  <a:tcPr/>
                </a:tc>
                <a:tc>
                  <a:txBody>
                    <a:bodyPr/>
                    <a:lstStyle/>
                    <a:p>
                      <a:endParaRPr lang="es-MX" dirty="0"/>
                    </a:p>
                  </a:txBody>
                  <a:tcPr/>
                </a:tc>
                <a:tc>
                  <a:txBody>
                    <a:bodyPr/>
                    <a:lstStyle/>
                    <a:p>
                      <a:endParaRPr lang="es-MX" dirty="0"/>
                    </a:p>
                  </a:txBody>
                  <a:tcPr/>
                </a:tc>
                <a:extLst>
                  <a:ext uri="{0D108BD9-81ED-4DB2-BD59-A6C34878D82A}">
                    <a16:rowId xmlns:a16="http://schemas.microsoft.com/office/drawing/2014/main" val="2497487136"/>
                  </a:ext>
                </a:extLst>
              </a:tr>
              <a:tr h="1017046">
                <a:tc>
                  <a:txBody>
                    <a:bodyPr/>
                    <a:lstStyle/>
                    <a:p>
                      <a:pPr algn="ctr"/>
                      <a:r>
                        <a:rPr lang="es-ES" sz="1550" b="1"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Madera, mosaico u otro recubrimiento</a:t>
                      </a:r>
                      <a:endParaRPr lang="es-MX" sz="1550" b="1"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endParaRPr>
                    </a:p>
                  </a:txBody>
                  <a:tcPr marL="68580" marR="68580" marT="0" marB="0" anchor="ctr">
                    <a:solidFill>
                      <a:schemeClr val="bg2">
                        <a:lumMod val="10000"/>
                      </a:schemeClr>
                    </a:solidFill>
                  </a:tcPr>
                </a:tc>
                <a:tc>
                  <a:txBody>
                    <a:bodyPr/>
                    <a:lstStyle/>
                    <a:p>
                      <a:endParaRPr lang="es-MX" dirty="0"/>
                    </a:p>
                  </a:txBody>
                  <a:tcPr/>
                </a:tc>
                <a:tc>
                  <a:txBody>
                    <a:bodyPr/>
                    <a:lstStyle/>
                    <a:p>
                      <a:endParaRPr lang="es-MX" dirty="0"/>
                    </a:p>
                  </a:txBody>
                  <a:tcPr/>
                </a:tc>
                <a:tc>
                  <a:txBody>
                    <a:bodyPr/>
                    <a:lstStyle/>
                    <a:p>
                      <a:endParaRPr lang="es-MX" dirty="0"/>
                    </a:p>
                  </a:txBody>
                  <a:tcPr/>
                </a:tc>
                <a:tc>
                  <a:txBody>
                    <a:bodyPr/>
                    <a:lstStyle/>
                    <a:p>
                      <a:endParaRPr lang="es-MX" dirty="0"/>
                    </a:p>
                  </a:txBody>
                  <a:tcPr/>
                </a:tc>
                <a:extLst>
                  <a:ext uri="{0D108BD9-81ED-4DB2-BD59-A6C34878D82A}">
                    <a16:rowId xmlns:a16="http://schemas.microsoft.com/office/drawing/2014/main" val="2662115267"/>
                  </a:ext>
                </a:extLst>
              </a:tr>
              <a:tr h="1017046">
                <a:tc>
                  <a:txBody>
                    <a:bodyPr/>
                    <a:lstStyle/>
                    <a:p>
                      <a:pPr algn="ctr"/>
                      <a:r>
                        <a:rPr lang="es-ES" sz="1550" b="1"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NC</a:t>
                      </a:r>
                      <a:endParaRPr lang="es-MX" sz="1550" b="1"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endParaRPr>
                    </a:p>
                  </a:txBody>
                  <a:tcPr marL="68580" marR="68580" marT="0" marB="0" anchor="ctr">
                    <a:solidFill>
                      <a:schemeClr val="bg2">
                        <a:lumMod val="10000"/>
                      </a:schemeClr>
                    </a:solidFill>
                  </a:tcPr>
                </a:tc>
                <a:tc>
                  <a:txBody>
                    <a:bodyPr/>
                    <a:lstStyle/>
                    <a:p>
                      <a:endParaRPr lang="es-MX"/>
                    </a:p>
                  </a:txBody>
                  <a:tcPr/>
                </a:tc>
                <a:tc>
                  <a:txBody>
                    <a:bodyPr/>
                    <a:lstStyle/>
                    <a:p>
                      <a:endParaRPr lang="es-MX" dirty="0"/>
                    </a:p>
                  </a:txBody>
                  <a:tcPr/>
                </a:tc>
                <a:tc>
                  <a:txBody>
                    <a:bodyPr/>
                    <a:lstStyle/>
                    <a:p>
                      <a:endParaRPr lang="es-MX" dirty="0"/>
                    </a:p>
                  </a:txBody>
                  <a:tcPr/>
                </a:tc>
                <a:tc>
                  <a:txBody>
                    <a:bodyPr/>
                    <a:lstStyle/>
                    <a:p>
                      <a:endParaRPr lang="es-MX" dirty="0"/>
                    </a:p>
                  </a:txBody>
                  <a:tcPr/>
                </a:tc>
                <a:extLst>
                  <a:ext uri="{0D108BD9-81ED-4DB2-BD59-A6C34878D82A}">
                    <a16:rowId xmlns:a16="http://schemas.microsoft.com/office/drawing/2014/main" val="3983221879"/>
                  </a:ext>
                </a:extLst>
              </a:tr>
            </a:tbl>
          </a:graphicData>
        </a:graphic>
      </p:graphicFrame>
      <p:graphicFrame>
        <p:nvGraphicFramePr>
          <p:cNvPr id="9" name="7 Marcador de contenido">
            <a:extLst>
              <a:ext uri="{FF2B5EF4-FFF2-40B4-BE49-F238E27FC236}">
                <a16:creationId xmlns:a16="http://schemas.microsoft.com/office/drawing/2014/main" id="{DE3FD325-CB39-F9CD-052C-E4EE3D2E3A81}"/>
              </a:ext>
            </a:extLst>
          </p:cNvPr>
          <p:cNvGraphicFramePr>
            <a:graphicFrameLocks/>
          </p:cNvGraphicFramePr>
          <p:nvPr>
            <p:extLst>
              <p:ext uri="{D42A27DB-BD31-4B8C-83A1-F6EECF244321}">
                <p14:modId xmlns:p14="http://schemas.microsoft.com/office/powerpoint/2010/main" val="595361126"/>
              </p:ext>
            </p:extLst>
          </p:nvPr>
        </p:nvGraphicFramePr>
        <p:xfrm>
          <a:off x="3985278" y="1553413"/>
          <a:ext cx="1633008" cy="4553236"/>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0" name="7 Marcador de contenido">
            <a:extLst>
              <a:ext uri="{FF2B5EF4-FFF2-40B4-BE49-F238E27FC236}">
                <a16:creationId xmlns:a16="http://schemas.microsoft.com/office/drawing/2014/main" id="{F6B2BCF5-A907-4A78-1C8A-3B85905166B6}"/>
              </a:ext>
            </a:extLst>
          </p:cNvPr>
          <p:cNvGraphicFramePr>
            <a:graphicFrameLocks/>
          </p:cNvGraphicFramePr>
          <p:nvPr>
            <p:extLst>
              <p:ext uri="{D42A27DB-BD31-4B8C-83A1-F6EECF244321}">
                <p14:modId xmlns:p14="http://schemas.microsoft.com/office/powerpoint/2010/main" val="3814641167"/>
              </p:ext>
            </p:extLst>
          </p:nvPr>
        </p:nvGraphicFramePr>
        <p:xfrm>
          <a:off x="7018396" y="1568866"/>
          <a:ext cx="1890599" cy="4553236"/>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1" name="7 Marcador de contenido">
            <a:extLst>
              <a:ext uri="{FF2B5EF4-FFF2-40B4-BE49-F238E27FC236}">
                <a16:creationId xmlns:a16="http://schemas.microsoft.com/office/drawing/2014/main" id="{90695640-76CC-B741-A061-6FE9CA94F258}"/>
              </a:ext>
            </a:extLst>
          </p:cNvPr>
          <p:cNvGraphicFramePr>
            <a:graphicFrameLocks/>
          </p:cNvGraphicFramePr>
          <p:nvPr>
            <p:extLst>
              <p:ext uri="{D42A27DB-BD31-4B8C-83A1-F6EECF244321}">
                <p14:modId xmlns:p14="http://schemas.microsoft.com/office/powerpoint/2010/main" val="2553169502"/>
              </p:ext>
            </p:extLst>
          </p:nvPr>
        </p:nvGraphicFramePr>
        <p:xfrm>
          <a:off x="2468878" y="1543769"/>
          <a:ext cx="1777808" cy="4553236"/>
        </p:xfrm>
        <a:graphic>
          <a:graphicData uri="http://schemas.openxmlformats.org/drawingml/2006/chart">
            <c:chart xmlns:c="http://schemas.openxmlformats.org/drawingml/2006/chart" xmlns:r="http://schemas.openxmlformats.org/officeDocument/2006/relationships" r:id="rId5"/>
          </a:graphicData>
        </a:graphic>
      </p:graphicFrame>
      <p:sp>
        <p:nvSpPr>
          <p:cNvPr id="13" name="CuadroTexto 12">
            <a:extLst>
              <a:ext uri="{FF2B5EF4-FFF2-40B4-BE49-F238E27FC236}">
                <a16:creationId xmlns:a16="http://schemas.microsoft.com/office/drawing/2014/main" id="{1E3E58DA-ABC3-5026-4AA9-C1241712CDD3}"/>
              </a:ext>
            </a:extLst>
          </p:cNvPr>
          <p:cNvSpPr txBox="1"/>
          <p:nvPr/>
        </p:nvSpPr>
        <p:spPr>
          <a:xfrm>
            <a:off x="355174" y="6191927"/>
            <a:ext cx="7789433" cy="246221"/>
          </a:xfrm>
          <a:prstGeom prst="rect">
            <a:avLst/>
          </a:prstGeom>
          <a:noFill/>
        </p:spPr>
        <p:txBody>
          <a:bodyPr wrap="square">
            <a:spAutoFit/>
          </a:bodyPr>
          <a:lstStyle/>
          <a:p>
            <a:r>
              <a:rPr lang="es-ES" sz="1000" dirty="0">
                <a:solidFill>
                  <a:schemeClr val="tx1">
                    <a:lumMod val="65000"/>
                    <a:lumOff val="35000"/>
                  </a:schemeClr>
                </a:solidFill>
                <a:ea typeface="+mj-ea"/>
                <a:cs typeface="+mj-cs"/>
              </a:rPr>
              <a:t>* Pregunta original “¿Qué tipo de recubrimiento tienen la mayor parte de los pisos de su casa?”. Suma 100% con otras opciones de respuesta </a:t>
            </a:r>
            <a:endParaRPr lang="es-MX" sz="1000" dirty="0">
              <a:solidFill>
                <a:schemeClr val="tx1">
                  <a:lumMod val="65000"/>
                  <a:lumOff val="35000"/>
                </a:schemeClr>
              </a:solidFill>
              <a:ea typeface="+mj-ea"/>
              <a:cs typeface="+mj-cs"/>
            </a:endParaRPr>
          </a:p>
        </p:txBody>
      </p:sp>
      <p:graphicFrame>
        <p:nvGraphicFramePr>
          <p:cNvPr id="12" name="7 Marcador de contenido">
            <a:extLst>
              <a:ext uri="{FF2B5EF4-FFF2-40B4-BE49-F238E27FC236}">
                <a16:creationId xmlns:a16="http://schemas.microsoft.com/office/drawing/2014/main" id="{F6B2BCF5-A907-4A78-1C8A-3B85905166B6}"/>
              </a:ext>
            </a:extLst>
          </p:cNvPr>
          <p:cNvGraphicFramePr>
            <a:graphicFrameLocks/>
          </p:cNvGraphicFramePr>
          <p:nvPr>
            <p:extLst>
              <p:ext uri="{D42A27DB-BD31-4B8C-83A1-F6EECF244321}">
                <p14:modId xmlns:p14="http://schemas.microsoft.com/office/powerpoint/2010/main" val="3940487610"/>
              </p:ext>
            </p:extLst>
          </p:nvPr>
        </p:nvGraphicFramePr>
        <p:xfrm>
          <a:off x="5492703" y="1543769"/>
          <a:ext cx="1890599" cy="4553236"/>
        </p:xfrm>
        <a:graphic>
          <a:graphicData uri="http://schemas.openxmlformats.org/drawingml/2006/chart">
            <c:chart xmlns:c="http://schemas.openxmlformats.org/drawingml/2006/chart" xmlns:r="http://schemas.openxmlformats.org/officeDocument/2006/relationships" r:id="rId6"/>
          </a:graphicData>
        </a:graphic>
      </p:graphicFrame>
    </p:spTree>
    <p:extLst>
      <p:ext uri="{BB962C8B-B14F-4D97-AF65-F5344CB8AC3E}">
        <p14:creationId xmlns:p14="http://schemas.microsoft.com/office/powerpoint/2010/main" val="366576303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a16="http://schemas.microsoft.com/office/drawing/2014/main" id="{C5F9901A-9EC0-923A-57CE-EDCB8CFE2216}"/>
              </a:ext>
            </a:extLst>
          </p:cNvPr>
          <p:cNvSpPr>
            <a:spLocks noGrp="1"/>
          </p:cNvSpPr>
          <p:nvPr>
            <p:ph type="body" sz="quarter" idx="13"/>
          </p:nvPr>
        </p:nvSpPr>
        <p:spPr/>
        <p:txBody>
          <a:bodyPr/>
          <a:lstStyle/>
          <a:p>
            <a:r>
              <a:rPr lang="es-MX" dirty="0"/>
              <a:t>CARACTERÍSTICAS DEL HOGAR</a:t>
            </a:r>
          </a:p>
        </p:txBody>
      </p:sp>
      <p:sp>
        <p:nvSpPr>
          <p:cNvPr id="3" name="Marcador de número de diapositiva 2">
            <a:extLst>
              <a:ext uri="{FF2B5EF4-FFF2-40B4-BE49-F238E27FC236}">
                <a16:creationId xmlns:a16="http://schemas.microsoft.com/office/drawing/2014/main" id="{BAC63D65-F4A5-E9E4-3FF9-F7867D5C7C45}"/>
              </a:ext>
            </a:extLst>
          </p:cNvPr>
          <p:cNvSpPr>
            <a:spLocks noGrp="1"/>
          </p:cNvSpPr>
          <p:nvPr>
            <p:ph type="sldNum" sz="quarter" idx="12"/>
          </p:nvPr>
        </p:nvSpPr>
        <p:spPr/>
        <p:txBody>
          <a:bodyPr/>
          <a:lstStyle/>
          <a:p>
            <a:fld id="{B056FCF3-97EB-4DA5-BF7E-93EC395BEC37}" type="slidenum">
              <a:rPr lang="es-MX" smtClean="0"/>
              <a:pPr/>
              <a:t>40</a:t>
            </a:fld>
            <a:endParaRPr lang="es-MX" dirty="0"/>
          </a:p>
        </p:txBody>
      </p:sp>
      <p:graphicFrame>
        <p:nvGraphicFramePr>
          <p:cNvPr id="2" name="Tabla 1">
            <a:extLst>
              <a:ext uri="{FF2B5EF4-FFF2-40B4-BE49-F238E27FC236}">
                <a16:creationId xmlns:a16="http://schemas.microsoft.com/office/drawing/2014/main" id="{7BB36A02-072C-17F7-C150-B481955CF4B5}"/>
              </a:ext>
            </a:extLst>
          </p:cNvPr>
          <p:cNvGraphicFramePr>
            <a:graphicFrameLocks noGrp="1"/>
          </p:cNvGraphicFramePr>
          <p:nvPr>
            <p:extLst>
              <p:ext uri="{D42A27DB-BD31-4B8C-83A1-F6EECF244321}">
                <p14:modId xmlns:p14="http://schemas.microsoft.com/office/powerpoint/2010/main" val="3596688693"/>
              </p:ext>
            </p:extLst>
          </p:nvPr>
        </p:nvGraphicFramePr>
        <p:xfrm>
          <a:off x="624332" y="586919"/>
          <a:ext cx="7931335" cy="5189934"/>
        </p:xfrm>
        <a:graphic>
          <a:graphicData uri="http://schemas.openxmlformats.org/drawingml/2006/table">
            <a:tbl>
              <a:tblPr firstRow="1" bandRow="1">
                <a:tableStyleId>{8799B23B-EC83-4686-B30A-512413B5E67A}</a:tableStyleId>
              </a:tblPr>
              <a:tblGrid>
                <a:gridCol w="2304000">
                  <a:extLst>
                    <a:ext uri="{9D8B030D-6E8A-4147-A177-3AD203B41FA5}">
                      <a16:colId xmlns:a16="http://schemas.microsoft.com/office/drawing/2014/main" val="2113801669"/>
                    </a:ext>
                  </a:extLst>
                </a:gridCol>
                <a:gridCol w="1125467">
                  <a:extLst>
                    <a:ext uri="{9D8B030D-6E8A-4147-A177-3AD203B41FA5}">
                      <a16:colId xmlns:a16="http://schemas.microsoft.com/office/drawing/2014/main" val="536585159"/>
                    </a:ext>
                  </a:extLst>
                </a:gridCol>
                <a:gridCol w="1125467">
                  <a:extLst>
                    <a:ext uri="{9D8B030D-6E8A-4147-A177-3AD203B41FA5}">
                      <a16:colId xmlns:a16="http://schemas.microsoft.com/office/drawing/2014/main" val="3227567264"/>
                    </a:ext>
                  </a:extLst>
                </a:gridCol>
                <a:gridCol w="1125467">
                  <a:extLst>
                    <a:ext uri="{9D8B030D-6E8A-4147-A177-3AD203B41FA5}">
                      <a16:colId xmlns:a16="http://schemas.microsoft.com/office/drawing/2014/main" val="1280253535"/>
                    </a:ext>
                  </a:extLst>
                </a:gridCol>
                <a:gridCol w="1125467">
                  <a:extLst>
                    <a:ext uri="{9D8B030D-6E8A-4147-A177-3AD203B41FA5}">
                      <a16:colId xmlns:a16="http://schemas.microsoft.com/office/drawing/2014/main" val="3400370567"/>
                    </a:ext>
                  </a:extLst>
                </a:gridCol>
                <a:gridCol w="1125467">
                  <a:extLst>
                    <a:ext uri="{9D8B030D-6E8A-4147-A177-3AD203B41FA5}">
                      <a16:colId xmlns:a16="http://schemas.microsoft.com/office/drawing/2014/main" val="1497106019"/>
                    </a:ext>
                  </a:extLst>
                </a:gridCol>
              </a:tblGrid>
              <a:tr h="897636">
                <a:tc>
                  <a:txBody>
                    <a:bodyPr/>
                    <a:lstStyle/>
                    <a:p>
                      <a:pPr algn="ctr"/>
                      <a:r>
                        <a:rPr lang="es-MX" sz="1300" kern="1200" dirty="0">
                          <a:solidFill>
                            <a:schemeClr val="tx1">
                              <a:lumMod val="85000"/>
                              <a:lumOff val="15000"/>
                            </a:schemeClr>
                          </a:solidFill>
                          <a:latin typeface="+mn-lt"/>
                          <a:ea typeface="+mj-ea"/>
                          <a:cs typeface="+mj-cs"/>
                        </a:rPr>
                        <a:t>¿</a:t>
                      </a:r>
                      <a:r>
                        <a:rPr lang="es-MX" sz="1600" kern="1200" dirty="0">
                          <a:solidFill>
                            <a:schemeClr val="tx1">
                              <a:lumMod val="85000"/>
                              <a:lumOff val="15000"/>
                            </a:schemeClr>
                          </a:solidFill>
                          <a:latin typeface="+mn-lt"/>
                          <a:ea typeface="+mj-ea"/>
                          <a:cs typeface="+mj-cs"/>
                        </a:rPr>
                        <a:t>Este hogar cuenta con (...)? </a:t>
                      </a:r>
                    </a:p>
                    <a:p>
                      <a:pPr marL="0" marR="0" indent="0" algn="ctr" defTabSz="914400" rtl="0" eaLnBrk="1" fontAlgn="auto" latinLnBrk="0" hangingPunct="1">
                        <a:lnSpc>
                          <a:spcPct val="100000"/>
                        </a:lnSpc>
                        <a:spcBef>
                          <a:spcPts val="0"/>
                        </a:spcBef>
                        <a:spcAft>
                          <a:spcPts val="0"/>
                        </a:spcAft>
                        <a:buClrTx/>
                        <a:buSzTx/>
                        <a:buFontTx/>
                        <a:buNone/>
                        <a:tabLst/>
                        <a:defRPr/>
                      </a:pPr>
                      <a:r>
                        <a:rPr lang="es-MX" sz="900" b="1" kern="1200" dirty="0">
                          <a:solidFill>
                            <a:schemeClr val="bg2">
                              <a:lumMod val="25000"/>
                            </a:schemeClr>
                          </a:solidFill>
                          <a:latin typeface="+mn-lt"/>
                          <a:ea typeface="+mn-ea"/>
                          <a:cs typeface="+mn-cs"/>
                        </a:rPr>
                        <a:t>(sólo quienes sí tienen) </a:t>
                      </a:r>
                    </a:p>
                  </a:txBody>
                  <a:tcPr anchor="ctr">
                    <a:noFill/>
                  </a:tcPr>
                </a:tc>
                <a:tc>
                  <a:txBody>
                    <a:bodyPr/>
                    <a:lstStyle/>
                    <a:p>
                      <a:pPr algn="ctr"/>
                      <a:r>
                        <a:rPr lang="es-ES" sz="1800" b="1" dirty="0">
                          <a:solidFill>
                            <a:schemeClr val="bg1"/>
                          </a:solidFill>
                          <a:effectLst/>
                          <a:latin typeface="Calibri" panose="020F0502020204030204" pitchFamily="34" charset="0"/>
                          <a:ea typeface="Calibri" panose="020F0502020204030204" pitchFamily="34" charset="0"/>
                        </a:rPr>
                        <a:t>EBH </a:t>
                      </a:r>
                    </a:p>
                    <a:p>
                      <a:pPr algn="ctr"/>
                      <a:r>
                        <a:rPr lang="es-ES" sz="1800" b="1" dirty="0">
                          <a:solidFill>
                            <a:schemeClr val="bg1"/>
                          </a:solidFill>
                          <a:effectLst/>
                          <a:latin typeface="Calibri" panose="020F0502020204030204" pitchFamily="34" charset="0"/>
                          <a:ea typeface="Calibri" panose="020F0502020204030204" pitchFamily="34" charset="0"/>
                        </a:rPr>
                        <a:t>2024</a:t>
                      </a:r>
                      <a:endParaRPr lang="es-MX" sz="1800" dirty="0">
                        <a:solidFill>
                          <a:schemeClr val="bg1"/>
                        </a:solidFill>
                        <a:effectLst/>
                        <a:latin typeface="Calibri" panose="020F0502020204030204" pitchFamily="34" charset="0"/>
                        <a:ea typeface="Calibri" panose="020F0502020204030204" pitchFamily="34" charset="0"/>
                      </a:endParaRPr>
                    </a:p>
                  </a:txBody>
                  <a:tcPr marL="68580" marR="68580" marT="0" marB="0" anchor="ctr">
                    <a:solidFill>
                      <a:schemeClr val="bg2">
                        <a:lumMod val="10000"/>
                      </a:schemeClr>
                    </a:solidFill>
                  </a:tcPr>
                </a:tc>
                <a:tc>
                  <a:txBody>
                    <a:bodyPr/>
                    <a:lstStyle/>
                    <a:p>
                      <a:pPr algn="ctr"/>
                      <a:r>
                        <a:rPr lang="es-MX" sz="1800" dirty="0">
                          <a:solidFill>
                            <a:schemeClr val="bg1"/>
                          </a:solidFill>
                          <a:effectLst/>
                          <a:latin typeface="Calibri" panose="020F0502020204030204" pitchFamily="34" charset="0"/>
                          <a:ea typeface="Calibri" panose="020F0502020204030204" pitchFamily="34" charset="0"/>
                        </a:rPr>
                        <a:t>ENCOVID 2021*</a:t>
                      </a:r>
                    </a:p>
                  </a:txBody>
                  <a:tcPr marL="68580" marR="68580" marT="0" marB="0" anchor="ctr">
                    <a:solidFill>
                      <a:schemeClr val="bg2">
                        <a:lumMod val="10000"/>
                      </a:schemeClr>
                    </a:solidFill>
                  </a:tcPr>
                </a:tc>
                <a:tc>
                  <a:txBody>
                    <a:bodyPr/>
                    <a:lstStyle/>
                    <a:p>
                      <a:pPr algn="ctr"/>
                      <a:r>
                        <a:rPr lang="es-ES" sz="1800" b="1" kern="1200" dirty="0">
                          <a:solidFill>
                            <a:schemeClr val="bg1"/>
                          </a:solidFill>
                          <a:effectLst/>
                          <a:latin typeface="+mn-lt"/>
                          <a:ea typeface="+mn-ea"/>
                          <a:cs typeface="+mn-cs"/>
                        </a:rPr>
                        <a:t>EBH </a:t>
                      </a:r>
                    </a:p>
                    <a:p>
                      <a:pPr algn="ctr"/>
                      <a:r>
                        <a:rPr lang="es-ES" sz="1800" b="1" kern="1200" dirty="0">
                          <a:solidFill>
                            <a:schemeClr val="bg1"/>
                          </a:solidFill>
                          <a:effectLst/>
                          <a:latin typeface="+mn-lt"/>
                          <a:ea typeface="+mn-ea"/>
                          <a:cs typeface="+mn-cs"/>
                        </a:rPr>
                        <a:t>2021</a:t>
                      </a:r>
                      <a:endParaRPr lang="es-MX" sz="1800" dirty="0">
                        <a:solidFill>
                          <a:schemeClr val="bg1"/>
                        </a:solidFill>
                        <a:effectLst/>
                        <a:latin typeface="Calibri" panose="020F0502020204030204" pitchFamily="34" charset="0"/>
                        <a:ea typeface="Calibri" panose="020F0502020204030204" pitchFamily="34" charset="0"/>
                      </a:endParaRPr>
                    </a:p>
                  </a:txBody>
                  <a:tcPr marL="68580" marR="68580" marT="0" marB="0" anchor="ctr">
                    <a:solidFill>
                      <a:schemeClr val="bg2">
                        <a:lumMod val="10000"/>
                      </a:schemeClr>
                    </a:solidFill>
                  </a:tcPr>
                </a:tc>
                <a:tc>
                  <a:txBody>
                    <a:bodyPr/>
                    <a:lstStyle/>
                    <a:p>
                      <a:pPr algn="ctr"/>
                      <a:r>
                        <a:rPr lang="es-MX" sz="1800" dirty="0">
                          <a:solidFill>
                            <a:schemeClr val="bg1"/>
                          </a:solidFill>
                          <a:effectLst/>
                          <a:latin typeface="Calibri" panose="020F0502020204030204" pitchFamily="34" charset="0"/>
                          <a:ea typeface="Calibri" panose="020F0502020204030204" pitchFamily="34" charset="0"/>
                        </a:rPr>
                        <a:t>ENCUBOS 2019**</a:t>
                      </a:r>
                    </a:p>
                  </a:txBody>
                  <a:tcPr marL="68580" marR="68580" marT="0" marB="0" anchor="ctr">
                    <a:solidFill>
                      <a:schemeClr val="bg2">
                        <a:lumMod val="10000"/>
                      </a:schemeClr>
                    </a:solidFill>
                  </a:tcPr>
                </a:tc>
                <a:tc>
                  <a:txBody>
                    <a:bodyPr/>
                    <a:lstStyle/>
                    <a:p>
                      <a:pPr algn="ctr"/>
                      <a:r>
                        <a:rPr lang="es-MX" sz="1800" dirty="0">
                          <a:solidFill>
                            <a:schemeClr val="bg1"/>
                          </a:solidFill>
                          <a:effectLst/>
                          <a:latin typeface="Calibri" panose="020F0502020204030204" pitchFamily="34" charset="0"/>
                          <a:ea typeface="Calibri" panose="020F0502020204030204" pitchFamily="34" charset="0"/>
                        </a:rPr>
                        <a:t>ENCASB 2011**</a:t>
                      </a:r>
                    </a:p>
                  </a:txBody>
                  <a:tcPr marL="68580" marR="68580" marT="0" marB="0" anchor="ctr">
                    <a:solidFill>
                      <a:schemeClr val="bg2">
                        <a:lumMod val="10000"/>
                      </a:schemeClr>
                    </a:solidFill>
                  </a:tcPr>
                </a:tc>
                <a:extLst>
                  <a:ext uri="{0D108BD9-81ED-4DB2-BD59-A6C34878D82A}">
                    <a16:rowId xmlns:a16="http://schemas.microsoft.com/office/drawing/2014/main" val="2464424806"/>
                  </a:ext>
                </a:extLst>
              </a:tr>
              <a:tr h="476922">
                <a:tc>
                  <a:txBody>
                    <a:bodyPr/>
                    <a:lstStyle/>
                    <a:p>
                      <a:pPr algn="ctr" fontAlgn="b"/>
                      <a:r>
                        <a:rPr lang="es-MX" sz="1200" b="1" kern="1200"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automóvil (carro o coche)</a:t>
                      </a:r>
                    </a:p>
                  </a:txBody>
                  <a:tcPr marL="9525" marR="9525" marT="9525" marB="0" anchor="ctr">
                    <a:solidFill>
                      <a:schemeClr val="bg2">
                        <a:lumMod val="10000"/>
                      </a:schemeClr>
                    </a:solidFill>
                  </a:tcPr>
                </a:tc>
                <a:tc>
                  <a:txBody>
                    <a:bodyPr/>
                    <a:lstStyle/>
                    <a:p>
                      <a:endParaRPr lang="es-MX" dirty="0"/>
                    </a:p>
                  </a:txBody>
                  <a:tcPr/>
                </a:tc>
                <a:tc rowSpan="3">
                  <a:txBody>
                    <a:bodyPr/>
                    <a:lstStyle/>
                    <a:p>
                      <a:endParaRPr lang="es-MX" dirty="0"/>
                    </a:p>
                  </a:txBody>
                  <a:tcPr/>
                </a:tc>
                <a:tc>
                  <a:txBody>
                    <a:bodyPr/>
                    <a:lstStyle/>
                    <a:p>
                      <a:endParaRPr lang="es-MX" dirty="0"/>
                    </a:p>
                  </a:txBody>
                  <a:tcPr/>
                </a:tc>
                <a:tc>
                  <a:txBody>
                    <a:bodyPr/>
                    <a:lstStyle/>
                    <a:p>
                      <a:endParaRPr lang="es-MX" dirty="0"/>
                    </a:p>
                  </a:txBody>
                  <a:tcPr/>
                </a:tc>
                <a:tc>
                  <a:txBody>
                    <a:bodyPr/>
                    <a:lstStyle/>
                    <a:p>
                      <a:endParaRPr lang="es-MX" dirty="0"/>
                    </a:p>
                  </a:txBody>
                  <a:tcPr/>
                </a:tc>
                <a:extLst>
                  <a:ext uri="{0D108BD9-81ED-4DB2-BD59-A6C34878D82A}">
                    <a16:rowId xmlns:a16="http://schemas.microsoft.com/office/drawing/2014/main" val="1810970986"/>
                  </a:ext>
                </a:extLst>
              </a:tr>
              <a:tr h="476922">
                <a:tc>
                  <a:txBody>
                    <a:bodyPr/>
                    <a:lstStyle/>
                    <a:p>
                      <a:pPr algn="ctr" fontAlgn="b"/>
                      <a:r>
                        <a:rPr lang="es-MX" sz="1200" b="1" kern="1200"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camioneta cerrada o con cabina (van o minivan)</a:t>
                      </a:r>
                    </a:p>
                  </a:txBody>
                  <a:tcPr marL="9525" marR="9525" marT="9525" marB="0" anchor="ctr">
                    <a:solidFill>
                      <a:schemeClr val="bg2">
                        <a:lumMod val="10000"/>
                      </a:schemeClr>
                    </a:solidFill>
                  </a:tcPr>
                </a:tc>
                <a:tc>
                  <a:txBody>
                    <a:bodyPr/>
                    <a:lstStyle/>
                    <a:p>
                      <a:endParaRPr lang="es-MX" dirty="0"/>
                    </a:p>
                  </a:txBody>
                  <a:tcPr/>
                </a:tc>
                <a:tc vMerge="1">
                  <a:txBody>
                    <a:bodyPr/>
                    <a:lstStyle/>
                    <a:p>
                      <a:endParaRPr lang="es-MX" dirty="0"/>
                    </a:p>
                  </a:txBody>
                  <a:tcPr>
                    <a:noFill/>
                  </a:tcPr>
                </a:tc>
                <a:tc>
                  <a:txBody>
                    <a:bodyPr/>
                    <a:lstStyle/>
                    <a:p>
                      <a:endParaRPr lang="es-MX" dirty="0"/>
                    </a:p>
                  </a:txBody>
                  <a:tcPr>
                    <a:solidFill>
                      <a:schemeClr val="tx1"/>
                    </a:solidFill>
                  </a:tcPr>
                </a:tc>
                <a:tc>
                  <a:txBody>
                    <a:bodyPr/>
                    <a:lstStyle/>
                    <a:p>
                      <a:endParaRPr lang="es-MX" dirty="0"/>
                    </a:p>
                  </a:txBody>
                  <a:tcPr/>
                </a:tc>
                <a:tc>
                  <a:txBody>
                    <a:bodyPr/>
                    <a:lstStyle/>
                    <a:p>
                      <a:endParaRPr lang="es-MX" dirty="0"/>
                    </a:p>
                  </a:txBody>
                  <a:tcPr/>
                </a:tc>
                <a:extLst>
                  <a:ext uri="{0D108BD9-81ED-4DB2-BD59-A6C34878D82A}">
                    <a16:rowId xmlns:a16="http://schemas.microsoft.com/office/drawing/2014/main" val="2497487136"/>
                  </a:ext>
                </a:extLst>
              </a:tr>
              <a:tr h="476922">
                <a:tc>
                  <a:txBody>
                    <a:bodyPr/>
                    <a:lstStyle/>
                    <a:p>
                      <a:pPr algn="ctr" fontAlgn="b"/>
                      <a:r>
                        <a:rPr lang="es-MX" sz="1200" b="1" kern="1200"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camioneta de caja </a:t>
                      </a:r>
                    </a:p>
                    <a:p>
                      <a:pPr algn="ctr" fontAlgn="b"/>
                      <a:r>
                        <a:rPr lang="es-MX" sz="1200" b="1" kern="1200"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(pick up, redilas, estaquitas)</a:t>
                      </a:r>
                    </a:p>
                  </a:txBody>
                  <a:tcPr marL="9525" marR="9525" marT="9525" marB="0" anchor="ctr">
                    <a:solidFill>
                      <a:schemeClr val="bg2">
                        <a:lumMod val="10000"/>
                      </a:schemeClr>
                    </a:solidFill>
                  </a:tcPr>
                </a:tc>
                <a:tc>
                  <a:txBody>
                    <a:bodyPr/>
                    <a:lstStyle/>
                    <a:p>
                      <a:endParaRPr lang="es-MX" dirty="0"/>
                    </a:p>
                  </a:txBody>
                  <a:tcPr/>
                </a:tc>
                <a:tc vMerge="1">
                  <a:txBody>
                    <a:bodyPr/>
                    <a:lstStyle/>
                    <a:p>
                      <a:endParaRPr lang="es-MX" dirty="0"/>
                    </a:p>
                  </a:txBody>
                  <a:tcPr>
                    <a:noFill/>
                  </a:tcPr>
                </a:tc>
                <a:tc>
                  <a:txBody>
                    <a:bodyPr/>
                    <a:lstStyle/>
                    <a:p>
                      <a:endParaRPr lang="es-MX" dirty="0"/>
                    </a:p>
                  </a:txBody>
                  <a:tcPr>
                    <a:solidFill>
                      <a:schemeClr val="tx1"/>
                    </a:solidFill>
                  </a:tcPr>
                </a:tc>
                <a:tc>
                  <a:txBody>
                    <a:bodyPr/>
                    <a:lstStyle/>
                    <a:p>
                      <a:endParaRPr lang="es-MX" dirty="0"/>
                    </a:p>
                  </a:txBody>
                  <a:tcPr/>
                </a:tc>
                <a:tc>
                  <a:txBody>
                    <a:bodyPr/>
                    <a:lstStyle/>
                    <a:p>
                      <a:endParaRPr lang="es-MX" dirty="0"/>
                    </a:p>
                  </a:txBody>
                  <a:tcPr/>
                </a:tc>
                <a:extLst>
                  <a:ext uri="{0D108BD9-81ED-4DB2-BD59-A6C34878D82A}">
                    <a16:rowId xmlns:a16="http://schemas.microsoft.com/office/drawing/2014/main" val="2662115267"/>
                  </a:ext>
                </a:extLst>
              </a:tr>
              <a:tr h="476922">
                <a:tc>
                  <a:txBody>
                    <a:bodyPr/>
                    <a:lstStyle/>
                    <a:p>
                      <a:pPr algn="ctr" fontAlgn="b"/>
                      <a:r>
                        <a:rPr lang="es-MX" sz="1200" b="1" kern="1200"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motocicleta o motoneta</a:t>
                      </a:r>
                    </a:p>
                  </a:txBody>
                  <a:tcPr marL="9525" marR="9525" marT="9525" marB="0" anchor="ctr">
                    <a:solidFill>
                      <a:schemeClr val="bg2">
                        <a:lumMod val="10000"/>
                      </a:schemeClr>
                    </a:solidFill>
                  </a:tcPr>
                </a:tc>
                <a:tc>
                  <a:txBody>
                    <a:bodyPr/>
                    <a:lstStyle/>
                    <a:p>
                      <a:endParaRPr lang="es-MX" dirty="0"/>
                    </a:p>
                  </a:txBody>
                  <a:tcPr/>
                </a:tc>
                <a:tc>
                  <a:txBody>
                    <a:bodyPr/>
                    <a:lstStyle/>
                    <a:p>
                      <a:endParaRPr lang="es-MX" dirty="0"/>
                    </a:p>
                  </a:txBody>
                  <a:tcPr>
                    <a:solidFill>
                      <a:schemeClr val="tx1">
                        <a:alpha val="96000"/>
                      </a:schemeClr>
                    </a:solidFill>
                  </a:tcPr>
                </a:tc>
                <a:tc>
                  <a:txBody>
                    <a:bodyPr/>
                    <a:lstStyle/>
                    <a:p>
                      <a:endParaRPr lang="es-MX" dirty="0"/>
                    </a:p>
                  </a:txBody>
                  <a:tcPr/>
                </a:tc>
                <a:tc>
                  <a:txBody>
                    <a:bodyPr/>
                    <a:lstStyle/>
                    <a:p>
                      <a:endParaRPr lang="es-MX" dirty="0"/>
                    </a:p>
                  </a:txBody>
                  <a:tcPr/>
                </a:tc>
                <a:tc>
                  <a:txBody>
                    <a:bodyPr/>
                    <a:lstStyle/>
                    <a:p>
                      <a:endParaRPr lang="es-MX" dirty="0"/>
                    </a:p>
                  </a:txBody>
                  <a:tcPr/>
                </a:tc>
                <a:extLst>
                  <a:ext uri="{0D108BD9-81ED-4DB2-BD59-A6C34878D82A}">
                    <a16:rowId xmlns:a16="http://schemas.microsoft.com/office/drawing/2014/main" val="3945751006"/>
                  </a:ext>
                </a:extLst>
              </a:tr>
              <a:tr h="476922">
                <a:tc>
                  <a:txBody>
                    <a:bodyPr/>
                    <a:lstStyle/>
                    <a:p>
                      <a:pPr algn="ctr" fontAlgn="b"/>
                      <a:r>
                        <a:rPr lang="es-MX" sz="1200" b="1" kern="1200"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bicicleta que se utilice como </a:t>
                      </a:r>
                    </a:p>
                    <a:p>
                      <a:pPr algn="ctr" fontAlgn="b"/>
                      <a:r>
                        <a:rPr lang="es-MX" sz="1200" b="1" kern="1200"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medio de transporte</a:t>
                      </a:r>
                    </a:p>
                  </a:txBody>
                  <a:tcPr marL="9525" marR="9525" marT="9525" marB="0" anchor="ctr">
                    <a:solidFill>
                      <a:schemeClr val="bg2">
                        <a:lumMod val="10000"/>
                      </a:schemeClr>
                    </a:solidFill>
                  </a:tcPr>
                </a:tc>
                <a:tc>
                  <a:txBody>
                    <a:bodyPr/>
                    <a:lstStyle/>
                    <a:p>
                      <a:endParaRPr lang="es-MX" dirty="0"/>
                    </a:p>
                  </a:txBody>
                  <a:tcPr/>
                </a:tc>
                <a:tc>
                  <a:txBody>
                    <a:bodyPr/>
                    <a:lstStyle/>
                    <a:p>
                      <a:endParaRPr lang="es-MX" dirty="0"/>
                    </a:p>
                  </a:txBody>
                  <a:tcPr>
                    <a:solidFill>
                      <a:schemeClr val="tx1">
                        <a:alpha val="96000"/>
                      </a:schemeClr>
                    </a:solidFill>
                  </a:tcPr>
                </a:tc>
                <a:tc>
                  <a:txBody>
                    <a:bodyPr/>
                    <a:lstStyle/>
                    <a:p>
                      <a:endParaRPr lang="es-MX" dirty="0"/>
                    </a:p>
                  </a:txBody>
                  <a:tcPr/>
                </a:tc>
                <a:tc>
                  <a:txBody>
                    <a:bodyPr/>
                    <a:lstStyle/>
                    <a:p>
                      <a:endParaRPr lang="es-MX" dirty="0"/>
                    </a:p>
                  </a:txBody>
                  <a:tcPr/>
                </a:tc>
                <a:tc>
                  <a:txBody>
                    <a:bodyPr/>
                    <a:lstStyle/>
                    <a:p>
                      <a:endParaRPr lang="es-MX" dirty="0"/>
                    </a:p>
                  </a:txBody>
                  <a:tcPr/>
                </a:tc>
                <a:extLst>
                  <a:ext uri="{0D108BD9-81ED-4DB2-BD59-A6C34878D82A}">
                    <a16:rowId xmlns:a16="http://schemas.microsoft.com/office/drawing/2014/main" val="1567077833"/>
                  </a:ext>
                </a:extLst>
              </a:tr>
              <a:tr h="476922">
                <a:tc>
                  <a:txBody>
                    <a:bodyPr/>
                    <a:lstStyle/>
                    <a:p>
                      <a:pPr algn="ctr" fontAlgn="b"/>
                      <a:r>
                        <a:rPr lang="es-MX" sz="1200" b="1" kern="1200"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triciclo de carga utilizado como medio de transporte</a:t>
                      </a:r>
                    </a:p>
                  </a:txBody>
                  <a:tcPr marL="9525" marR="9525" marT="9525" marB="0" anchor="ctr">
                    <a:solidFill>
                      <a:schemeClr val="bg2">
                        <a:lumMod val="10000"/>
                      </a:schemeClr>
                    </a:solidFill>
                  </a:tcPr>
                </a:tc>
                <a:tc>
                  <a:txBody>
                    <a:bodyPr/>
                    <a:lstStyle/>
                    <a:p>
                      <a:endParaRPr lang="es-MX" dirty="0"/>
                    </a:p>
                  </a:txBody>
                  <a:tcPr/>
                </a:tc>
                <a:tc>
                  <a:txBody>
                    <a:bodyPr/>
                    <a:lstStyle/>
                    <a:p>
                      <a:endParaRPr lang="es-MX" dirty="0"/>
                    </a:p>
                  </a:txBody>
                  <a:tcPr>
                    <a:solidFill>
                      <a:schemeClr val="tx1">
                        <a:alpha val="96000"/>
                      </a:schemeClr>
                    </a:solidFill>
                  </a:tcPr>
                </a:tc>
                <a:tc>
                  <a:txBody>
                    <a:bodyPr/>
                    <a:lstStyle/>
                    <a:p>
                      <a:endParaRPr lang="es-MX" dirty="0"/>
                    </a:p>
                  </a:txBody>
                  <a:tcPr>
                    <a:solidFill>
                      <a:schemeClr val="tx1"/>
                    </a:solidFill>
                  </a:tcPr>
                </a:tc>
                <a:tc>
                  <a:txBody>
                    <a:bodyPr/>
                    <a:lstStyle/>
                    <a:p>
                      <a:endParaRPr lang="es-MX" dirty="0"/>
                    </a:p>
                  </a:txBody>
                  <a:tcPr/>
                </a:tc>
                <a:tc>
                  <a:txBody>
                    <a:bodyPr/>
                    <a:lstStyle/>
                    <a:p>
                      <a:endParaRPr lang="es-MX" dirty="0"/>
                    </a:p>
                  </a:txBody>
                  <a:tcPr/>
                </a:tc>
                <a:extLst>
                  <a:ext uri="{0D108BD9-81ED-4DB2-BD59-A6C34878D82A}">
                    <a16:rowId xmlns:a16="http://schemas.microsoft.com/office/drawing/2014/main" val="1075296115"/>
                  </a:ext>
                </a:extLst>
              </a:tr>
              <a:tr h="476922">
                <a:tc>
                  <a:txBody>
                    <a:bodyPr/>
                    <a:lstStyle/>
                    <a:p>
                      <a:pPr algn="ctr" fontAlgn="b"/>
                      <a:r>
                        <a:rPr lang="es-MX" sz="1200" b="1" kern="1200"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carreta, calandria u otros </a:t>
                      </a:r>
                    </a:p>
                    <a:p>
                      <a:pPr algn="ctr" fontAlgn="b"/>
                      <a:r>
                        <a:rPr lang="es-MX" sz="1200" b="1" kern="1200"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vehículos de tracción animal</a:t>
                      </a:r>
                    </a:p>
                  </a:txBody>
                  <a:tcPr marL="9525" marR="9525" marT="9525" marB="0" anchor="ctr">
                    <a:solidFill>
                      <a:schemeClr val="bg2">
                        <a:lumMod val="10000"/>
                      </a:schemeClr>
                    </a:solidFill>
                  </a:tcPr>
                </a:tc>
                <a:tc>
                  <a:txBody>
                    <a:bodyPr/>
                    <a:lstStyle/>
                    <a:p>
                      <a:endParaRPr lang="es-MX" dirty="0"/>
                    </a:p>
                  </a:txBody>
                  <a:tcPr/>
                </a:tc>
                <a:tc>
                  <a:txBody>
                    <a:bodyPr/>
                    <a:lstStyle/>
                    <a:p>
                      <a:endParaRPr lang="es-MX" dirty="0"/>
                    </a:p>
                  </a:txBody>
                  <a:tcPr>
                    <a:solidFill>
                      <a:schemeClr val="tx1">
                        <a:alpha val="96000"/>
                      </a:schemeClr>
                    </a:solidFill>
                  </a:tcPr>
                </a:tc>
                <a:tc>
                  <a:txBody>
                    <a:bodyPr/>
                    <a:lstStyle/>
                    <a:p>
                      <a:endParaRPr lang="es-MX" dirty="0"/>
                    </a:p>
                  </a:txBody>
                  <a:tcPr>
                    <a:solidFill>
                      <a:schemeClr val="tx1"/>
                    </a:solidFill>
                  </a:tcPr>
                </a:tc>
                <a:tc>
                  <a:txBody>
                    <a:bodyPr/>
                    <a:lstStyle/>
                    <a:p>
                      <a:endParaRPr lang="es-MX" dirty="0"/>
                    </a:p>
                  </a:txBody>
                  <a:tcPr/>
                </a:tc>
                <a:tc>
                  <a:txBody>
                    <a:bodyPr/>
                    <a:lstStyle/>
                    <a:p>
                      <a:endParaRPr lang="es-MX" dirty="0"/>
                    </a:p>
                  </a:txBody>
                  <a:tcPr/>
                </a:tc>
                <a:extLst>
                  <a:ext uri="{0D108BD9-81ED-4DB2-BD59-A6C34878D82A}">
                    <a16:rowId xmlns:a16="http://schemas.microsoft.com/office/drawing/2014/main" val="2865985816"/>
                  </a:ext>
                </a:extLst>
              </a:tr>
              <a:tr h="476922">
                <a:tc>
                  <a:txBody>
                    <a:bodyPr/>
                    <a:lstStyle/>
                    <a:p>
                      <a:pPr algn="ctr" fontAlgn="b"/>
                      <a:r>
                        <a:rPr lang="es-MX" sz="1200" b="1" kern="1200"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canoa, lancha, trajinera u otros vehículos para navegar</a:t>
                      </a:r>
                    </a:p>
                  </a:txBody>
                  <a:tcPr marL="9525" marR="9525" marT="9525" marB="0" anchor="ctr">
                    <a:solidFill>
                      <a:schemeClr val="bg2">
                        <a:lumMod val="10000"/>
                      </a:schemeClr>
                    </a:solidFill>
                  </a:tcPr>
                </a:tc>
                <a:tc>
                  <a:txBody>
                    <a:bodyPr/>
                    <a:lstStyle/>
                    <a:p>
                      <a:endParaRPr lang="es-MX" dirty="0"/>
                    </a:p>
                  </a:txBody>
                  <a:tcPr/>
                </a:tc>
                <a:tc>
                  <a:txBody>
                    <a:bodyPr/>
                    <a:lstStyle/>
                    <a:p>
                      <a:endParaRPr lang="es-MX" dirty="0"/>
                    </a:p>
                  </a:txBody>
                  <a:tcPr>
                    <a:solidFill>
                      <a:schemeClr val="tx1">
                        <a:alpha val="96000"/>
                      </a:schemeClr>
                    </a:solidFill>
                  </a:tcPr>
                </a:tc>
                <a:tc>
                  <a:txBody>
                    <a:bodyPr/>
                    <a:lstStyle/>
                    <a:p>
                      <a:endParaRPr lang="es-MX" dirty="0"/>
                    </a:p>
                  </a:txBody>
                  <a:tcPr>
                    <a:solidFill>
                      <a:schemeClr val="tx1"/>
                    </a:solidFill>
                  </a:tcPr>
                </a:tc>
                <a:tc>
                  <a:txBody>
                    <a:bodyPr/>
                    <a:lstStyle/>
                    <a:p>
                      <a:endParaRPr lang="es-MX" dirty="0"/>
                    </a:p>
                  </a:txBody>
                  <a:tcPr/>
                </a:tc>
                <a:tc>
                  <a:txBody>
                    <a:bodyPr/>
                    <a:lstStyle/>
                    <a:p>
                      <a:endParaRPr lang="es-MX" dirty="0"/>
                    </a:p>
                  </a:txBody>
                  <a:tcPr/>
                </a:tc>
                <a:extLst>
                  <a:ext uri="{0D108BD9-81ED-4DB2-BD59-A6C34878D82A}">
                    <a16:rowId xmlns:a16="http://schemas.microsoft.com/office/drawing/2014/main" val="1843765564"/>
                  </a:ext>
                </a:extLst>
              </a:tr>
              <a:tr h="476922">
                <a:tc>
                  <a:txBody>
                    <a:bodyPr/>
                    <a:lstStyle/>
                    <a:p>
                      <a:pPr algn="ctr" fontAlgn="b"/>
                      <a:r>
                        <a:rPr lang="es-MX" sz="1200" b="1" kern="1200"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otro tipo de vehículo, ¿Cuál? </a:t>
                      </a:r>
                    </a:p>
                  </a:txBody>
                  <a:tcPr marL="9525" marR="9525" marT="9525" marB="0" anchor="ctr">
                    <a:solidFill>
                      <a:schemeClr val="bg2">
                        <a:lumMod val="10000"/>
                      </a:schemeClr>
                    </a:solidFill>
                  </a:tcPr>
                </a:tc>
                <a:tc>
                  <a:txBody>
                    <a:bodyPr/>
                    <a:lstStyle/>
                    <a:p>
                      <a:endParaRPr lang="es-MX" dirty="0"/>
                    </a:p>
                  </a:txBody>
                  <a:tcPr/>
                </a:tc>
                <a:tc>
                  <a:txBody>
                    <a:bodyPr/>
                    <a:lstStyle/>
                    <a:p>
                      <a:endParaRPr lang="es-MX" dirty="0"/>
                    </a:p>
                  </a:txBody>
                  <a:tcPr>
                    <a:solidFill>
                      <a:schemeClr val="tx1">
                        <a:alpha val="96000"/>
                      </a:schemeClr>
                    </a:solidFill>
                  </a:tcPr>
                </a:tc>
                <a:tc>
                  <a:txBody>
                    <a:bodyPr/>
                    <a:lstStyle/>
                    <a:p>
                      <a:endParaRPr lang="es-MX" dirty="0"/>
                    </a:p>
                  </a:txBody>
                  <a:tcPr>
                    <a:solidFill>
                      <a:schemeClr val="tx1"/>
                    </a:solidFill>
                  </a:tcPr>
                </a:tc>
                <a:tc>
                  <a:txBody>
                    <a:bodyPr/>
                    <a:lstStyle/>
                    <a:p>
                      <a:endParaRPr lang="es-MX" dirty="0"/>
                    </a:p>
                  </a:txBody>
                  <a:tcPr/>
                </a:tc>
                <a:tc>
                  <a:txBody>
                    <a:bodyPr/>
                    <a:lstStyle/>
                    <a:p>
                      <a:endParaRPr lang="es-MX" dirty="0"/>
                    </a:p>
                  </a:txBody>
                  <a:tcPr/>
                </a:tc>
                <a:extLst>
                  <a:ext uri="{0D108BD9-81ED-4DB2-BD59-A6C34878D82A}">
                    <a16:rowId xmlns:a16="http://schemas.microsoft.com/office/drawing/2014/main" val="2537310909"/>
                  </a:ext>
                </a:extLst>
              </a:tr>
            </a:tbl>
          </a:graphicData>
        </a:graphic>
      </p:graphicFrame>
      <p:graphicFrame>
        <p:nvGraphicFramePr>
          <p:cNvPr id="5" name="7 Marcador de contenido">
            <a:extLst>
              <a:ext uri="{FF2B5EF4-FFF2-40B4-BE49-F238E27FC236}">
                <a16:creationId xmlns:a16="http://schemas.microsoft.com/office/drawing/2014/main" id="{D1729323-C43E-C051-D860-6438F1362645}"/>
              </a:ext>
            </a:extLst>
          </p:cNvPr>
          <p:cNvGraphicFramePr>
            <a:graphicFrameLocks/>
          </p:cNvGraphicFramePr>
          <p:nvPr>
            <p:extLst>
              <p:ext uri="{D42A27DB-BD31-4B8C-83A1-F6EECF244321}">
                <p14:modId xmlns:p14="http://schemas.microsoft.com/office/powerpoint/2010/main" val="3301265241"/>
              </p:ext>
            </p:extLst>
          </p:nvPr>
        </p:nvGraphicFramePr>
        <p:xfrm>
          <a:off x="2850356" y="1424712"/>
          <a:ext cx="1321594" cy="4535113"/>
        </p:xfrm>
        <a:graphic>
          <a:graphicData uri="http://schemas.openxmlformats.org/drawingml/2006/chart">
            <c:chart xmlns:c="http://schemas.openxmlformats.org/drawingml/2006/chart" xmlns:r="http://schemas.openxmlformats.org/officeDocument/2006/relationships" r:id="rId3"/>
          </a:graphicData>
        </a:graphic>
      </p:graphicFrame>
      <p:sp>
        <p:nvSpPr>
          <p:cNvPr id="11" name="CuadroTexto 10">
            <a:extLst>
              <a:ext uri="{FF2B5EF4-FFF2-40B4-BE49-F238E27FC236}">
                <a16:creationId xmlns:a16="http://schemas.microsoft.com/office/drawing/2014/main" id="{A26BDB27-8B5A-EC2D-8FE3-049125F7B162}"/>
              </a:ext>
            </a:extLst>
          </p:cNvPr>
          <p:cNvSpPr txBox="1"/>
          <p:nvPr/>
        </p:nvSpPr>
        <p:spPr>
          <a:xfrm>
            <a:off x="556345" y="5868000"/>
            <a:ext cx="7900050" cy="707886"/>
          </a:xfrm>
          <a:prstGeom prst="rect">
            <a:avLst/>
          </a:prstGeom>
          <a:noFill/>
        </p:spPr>
        <p:txBody>
          <a:bodyPr wrap="square">
            <a:spAutoFit/>
          </a:bodyPr>
          <a:lstStyle/>
          <a:p>
            <a:r>
              <a:rPr lang="es-ES" sz="1000" dirty="0">
                <a:solidFill>
                  <a:schemeClr val="tx1">
                    <a:lumMod val="65000"/>
                    <a:lumOff val="35000"/>
                  </a:schemeClr>
                </a:solidFill>
                <a:latin typeface="Calibri" panose="020F0502020204030204" pitchFamily="34" charset="0"/>
                <a:ea typeface="Calibri" panose="020F0502020204030204" pitchFamily="34" charset="0"/>
                <a:cs typeface="Calibri" panose="020F0502020204030204" pitchFamily="34" charset="0"/>
              </a:rPr>
              <a:t>Los cuadros negros son opciones de respuesta no incluidas en las preguntas</a:t>
            </a:r>
          </a:p>
          <a:p>
            <a:r>
              <a:rPr lang="es-MX" sz="1000" dirty="0">
                <a:solidFill>
                  <a:schemeClr val="tx1">
                    <a:lumMod val="65000"/>
                    <a:lumOff val="35000"/>
                  </a:schemeClr>
                </a:solidFill>
              </a:rPr>
              <a:t>Las respuestas suman 100% con la respuesta “no tiene”, y NS/ NC.</a:t>
            </a:r>
            <a:endParaRPr lang="es-MX" sz="1000" dirty="0">
              <a:solidFill>
                <a:schemeClr val="tx1">
                  <a:lumMod val="65000"/>
                  <a:lumOff val="35000"/>
                </a:schemeClr>
              </a:solidFill>
              <a:latin typeface="Calibri" panose="020F0502020204030204" pitchFamily="34" charset="0"/>
              <a:ea typeface="Calibri" panose="020F0502020204030204" pitchFamily="34" charset="0"/>
              <a:cs typeface="Calibri" panose="020F0502020204030204" pitchFamily="34" charset="0"/>
            </a:endParaRPr>
          </a:p>
          <a:p>
            <a:r>
              <a:rPr lang="es-MX" sz="1000" dirty="0">
                <a:solidFill>
                  <a:schemeClr val="tx1">
                    <a:lumMod val="65000"/>
                    <a:lumOff val="35000"/>
                  </a:schemeClr>
                </a:solidFill>
              </a:rPr>
              <a:t>* Pregunta original “</a:t>
            </a:r>
            <a:r>
              <a:rPr lang="es-ES" sz="1000" dirty="0">
                <a:solidFill>
                  <a:schemeClr val="tx1">
                    <a:lumMod val="65000"/>
                    <a:lumOff val="35000"/>
                  </a:schemeClr>
                </a:solidFill>
              </a:rPr>
              <a:t>¿Cuántos automóviles o camionetas tienen en su hogar?” </a:t>
            </a:r>
          </a:p>
          <a:p>
            <a:r>
              <a:rPr lang="es-MX" sz="1000" dirty="0">
                <a:solidFill>
                  <a:schemeClr val="tx1">
                    <a:lumMod val="65000"/>
                    <a:lumOff val="35000"/>
                  </a:schemeClr>
                </a:solidFill>
              </a:rPr>
              <a:t>** Los datos se obtuvieron de la pregunta “A continuación le voy a preguntar sobre transporte y comunicaciones. ¿Este hogar cuenta con…?”</a:t>
            </a:r>
          </a:p>
        </p:txBody>
      </p:sp>
      <p:graphicFrame>
        <p:nvGraphicFramePr>
          <p:cNvPr id="10" name="7 Marcador de contenido">
            <a:extLst>
              <a:ext uri="{FF2B5EF4-FFF2-40B4-BE49-F238E27FC236}">
                <a16:creationId xmlns:a16="http://schemas.microsoft.com/office/drawing/2014/main" id="{677D141F-7F9C-8FF3-9329-E4EF03FAB0EC}"/>
              </a:ext>
            </a:extLst>
          </p:cNvPr>
          <p:cNvGraphicFramePr>
            <a:graphicFrameLocks/>
          </p:cNvGraphicFramePr>
          <p:nvPr>
            <p:extLst>
              <p:ext uri="{D42A27DB-BD31-4B8C-83A1-F6EECF244321}">
                <p14:modId xmlns:p14="http://schemas.microsoft.com/office/powerpoint/2010/main" val="623632405"/>
              </p:ext>
            </p:extLst>
          </p:nvPr>
        </p:nvGraphicFramePr>
        <p:xfrm>
          <a:off x="3974306" y="1837592"/>
          <a:ext cx="1321594" cy="3939261"/>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2" name="7 Marcador de contenido">
            <a:extLst>
              <a:ext uri="{FF2B5EF4-FFF2-40B4-BE49-F238E27FC236}">
                <a16:creationId xmlns:a16="http://schemas.microsoft.com/office/drawing/2014/main" id="{3B97A3F6-7A0B-D09D-0067-52C0569D4621}"/>
              </a:ext>
            </a:extLst>
          </p:cNvPr>
          <p:cNvGraphicFramePr>
            <a:graphicFrameLocks/>
          </p:cNvGraphicFramePr>
          <p:nvPr>
            <p:extLst>
              <p:ext uri="{D42A27DB-BD31-4B8C-83A1-F6EECF244321}">
                <p14:modId xmlns:p14="http://schemas.microsoft.com/office/powerpoint/2010/main" val="1649969790"/>
              </p:ext>
            </p:extLst>
          </p:nvPr>
        </p:nvGraphicFramePr>
        <p:xfrm>
          <a:off x="5095430" y="1424712"/>
          <a:ext cx="1321594" cy="4573933"/>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13" name="7 Marcador de contenido">
            <a:extLst>
              <a:ext uri="{FF2B5EF4-FFF2-40B4-BE49-F238E27FC236}">
                <a16:creationId xmlns:a16="http://schemas.microsoft.com/office/drawing/2014/main" id="{F8E2C572-35C5-87B9-CBF1-DAFA473184AB}"/>
              </a:ext>
            </a:extLst>
          </p:cNvPr>
          <p:cNvGraphicFramePr>
            <a:graphicFrameLocks/>
          </p:cNvGraphicFramePr>
          <p:nvPr>
            <p:extLst>
              <p:ext uri="{D42A27DB-BD31-4B8C-83A1-F6EECF244321}">
                <p14:modId xmlns:p14="http://schemas.microsoft.com/office/powerpoint/2010/main" val="757560508"/>
              </p:ext>
            </p:extLst>
          </p:nvPr>
        </p:nvGraphicFramePr>
        <p:xfrm>
          <a:off x="6223920" y="1424712"/>
          <a:ext cx="1321594" cy="4535113"/>
        </p:xfrm>
        <a:graphic>
          <a:graphicData uri="http://schemas.openxmlformats.org/drawingml/2006/chart">
            <c:chart xmlns:c="http://schemas.openxmlformats.org/drawingml/2006/chart" xmlns:r="http://schemas.openxmlformats.org/officeDocument/2006/relationships" r:id="rId6"/>
          </a:graphicData>
        </a:graphic>
      </p:graphicFrame>
      <p:graphicFrame>
        <p:nvGraphicFramePr>
          <p:cNvPr id="14" name="7 Marcador de contenido">
            <a:extLst>
              <a:ext uri="{FF2B5EF4-FFF2-40B4-BE49-F238E27FC236}">
                <a16:creationId xmlns:a16="http://schemas.microsoft.com/office/drawing/2014/main" id="{AD2FA8CB-399A-C315-B9F4-106A28EE12B6}"/>
              </a:ext>
            </a:extLst>
          </p:cNvPr>
          <p:cNvGraphicFramePr>
            <a:graphicFrameLocks/>
          </p:cNvGraphicFramePr>
          <p:nvPr>
            <p:extLst>
              <p:ext uri="{D42A27DB-BD31-4B8C-83A1-F6EECF244321}">
                <p14:modId xmlns:p14="http://schemas.microsoft.com/office/powerpoint/2010/main" val="1205923495"/>
              </p:ext>
            </p:extLst>
          </p:nvPr>
        </p:nvGraphicFramePr>
        <p:xfrm>
          <a:off x="7346022" y="1424712"/>
          <a:ext cx="1321594" cy="4535113"/>
        </p:xfrm>
        <a:graphic>
          <a:graphicData uri="http://schemas.openxmlformats.org/drawingml/2006/chart">
            <c:chart xmlns:c="http://schemas.openxmlformats.org/drawingml/2006/chart" xmlns:r="http://schemas.openxmlformats.org/officeDocument/2006/relationships" r:id="rId7"/>
          </a:graphicData>
        </a:graphic>
      </p:graphicFrame>
      <p:sp>
        <p:nvSpPr>
          <p:cNvPr id="7" name="CuadroTexto 6">
            <a:extLst>
              <a:ext uri="{FF2B5EF4-FFF2-40B4-BE49-F238E27FC236}">
                <a16:creationId xmlns:a16="http://schemas.microsoft.com/office/drawing/2014/main" id="{92C6DC54-382A-4B8D-FF3B-64F4A8DE4EF0}"/>
              </a:ext>
            </a:extLst>
          </p:cNvPr>
          <p:cNvSpPr txBox="1"/>
          <p:nvPr/>
        </p:nvSpPr>
        <p:spPr>
          <a:xfrm>
            <a:off x="19017" y="6577799"/>
            <a:ext cx="8604899" cy="253916"/>
          </a:xfrm>
          <a:prstGeom prst="rect">
            <a:avLst/>
          </a:prstGeom>
          <a:noFill/>
        </p:spPr>
        <p:txBody>
          <a:bodyPr wrap="square" rtlCol="0" anchor="ctr">
            <a:spAutoFit/>
          </a:bodyPr>
          <a:lstStyle/>
          <a:p>
            <a:r>
              <a:rPr lang="es-MX" sz="1050" b="1" dirty="0">
                <a:solidFill>
                  <a:schemeClr val="tx1">
                    <a:lumMod val="65000"/>
                    <a:lumOff val="35000"/>
                  </a:schemeClr>
                </a:solidFill>
              </a:rPr>
              <a:t>PARAMETRIA; ENCUESTA CDMX / Del 24 de febrero al 14 de agosto de 2024.</a:t>
            </a:r>
          </a:p>
        </p:txBody>
      </p:sp>
    </p:spTree>
    <p:extLst>
      <p:ext uri="{BB962C8B-B14F-4D97-AF65-F5344CB8AC3E}">
        <p14:creationId xmlns:p14="http://schemas.microsoft.com/office/powerpoint/2010/main" val="102372088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a16="http://schemas.microsoft.com/office/drawing/2014/main" id="{C5F9901A-9EC0-923A-57CE-EDCB8CFE2216}"/>
              </a:ext>
            </a:extLst>
          </p:cNvPr>
          <p:cNvSpPr>
            <a:spLocks noGrp="1"/>
          </p:cNvSpPr>
          <p:nvPr>
            <p:ph type="body" sz="quarter" idx="13"/>
          </p:nvPr>
        </p:nvSpPr>
        <p:spPr/>
        <p:txBody>
          <a:bodyPr/>
          <a:lstStyle/>
          <a:p>
            <a:r>
              <a:rPr lang="es-MX" dirty="0"/>
              <a:t>CARACTERÍSTICAS DEL HOGAR</a:t>
            </a:r>
          </a:p>
        </p:txBody>
      </p:sp>
      <p:sp>
        <p:nvSpPr>
          <p:cNvPr id="3" name="Marcador de número de diapositiva 2">
            <a:extLst>
              <a:ext uri="{FF2B5EF4-FFF2-40B4-BE49-F238E27FC236}">
                <a16:creationId xmlns:a16="http://schemas.microsoft.com/office/drawing/2014/main" id="{BAC63D65-F4A5-E9E4-3FF9-F7867D5C7C45}"/>
              </a:ext>
            </a:extLst>
          </p:cNvPr>
          <p:cNvSpPr>
            <a:spLocks noGrp="1"/>
          </p:cNvSpPr>
          <p:nvPr>
            <p:ph type="sldNum" sz="quarter" idx="12"/>
          </p:nvPr>
        </p:nvSpPr>
        <p:spPr/>
        <p:txBody>
          <a:bodyPr/>
          <a:lstStyle/>
          <a:p>
            <a:fld id="{B056FCF3-97EB-4DA5-BF7E-93EC395BEC37}" type="slidenum">
              <a:rPr lang="es-MX" smtClean="0"/>
              <a:pPr/>
              <a:t>41</a:t>
            </a:fld>
            <a:endParaRPr lang="es-MX" dirty="0"/>
          </a:p>
        </p:txBody>
      </p:sp>
      <p:graphicFrame>
        <p:nvGraphicFramePr>
          <p:cNvPr id="2" name="Tabla 1">
            <a:extLst>
              <a:ext uri="{FF2B5EF4-FFF2-40B4-BE49-F238E27FC236}">
                <a16:creationId xmlns:a16="http://schemas.microsoft.com/office/drawing/2014/main" id="{7BB36A02-072C-17F7-C150-B481955CF4B5}"/>
              </a:ext>
            </a:extLst>
          </p:cNvPr>
          <p:cNvGraphicFramePr>
            <a:graphicFrameLocks noGrp="1"/>
          </p:cNvGraphicFramePr>
          <p:nvPr>
            <p:extLst>
              <p:ext uri="{D42A27DB-BD31-4B8C-83A1-F6EECF244321}">
                <p14:modId xmlns:p14="http://schemas.microsoft.com/office/powerpoint/2010/main" val="1470864020"/>
              </p:ext>
            </p:extLst>
          </p:nvPr>
        </p:nvGraphicFramePr>
        <p:xfrm>
          <a:off x="720000" y="1072694"/>
          <a:ext cx="7704000" cy="3888000"/>
        </p:xfrm>
        <a:graphic>
          <a:graphicData uri="http://schemas.openxmlformats.org/drawingml/2006/table">
            <a:tbl>
              <a:tblPr firstRow="1" bandRow="1">
                <a:tableStyleId>{8799B23B-EC83-4686-B30A-512413B5E67A}</a:tableStyleId>
              </a:tblPr>
              <a:tblGrid>
                <a:gridCol w="2952000">
                  <a:extLst>
                    <a:ext uri="{9D8B030D-6E8A-4147-A177-3AD203B41FA5}">
                      <a16:colId xmlns:a16="http://schemas.microsoft.com/office/drawing/2014/main" val="2113801669"/>
                    </a:ext>
                  </a:extLst>
                </a:gridCol>
                <a:gridCol w="1584000">
                  <a:extLst>
                    <a:ext uri="{9D8B030D-6E8A-4147-A177-3AD203B41FA5}">
                      <a16:colId xmlns:a16="http://schemas.microsoft.com/office/drawing/2014/main" val="536585159"/>
                    </a:ext>
                  </a:extLst>
                </a:gridCol>
                <a:gridCol w="1584000">
                  <a:extLst>
                    <a:ext uri="{9D8B030D-6E8A-4147-A177-3AD203B41FA5}">
                      <a16:colId xmlns:a16="http://schemas.microsoft.com/office/drawing/2014/main" val="3227567264"/>
                    </a:ext>
                  </a:extLst>
                </a:gridCol>
                <a:gridCol w="1584000">
                  <a:extLst>
                    <a:ext uri="{9D8B030D-6E8A-4147-A177-3AD203B41FA5}">
                      <a16:colId xmlns:a16="http://schemas.microsoft.com/office/drawing/2014/main" val="1280253535"/>
                    </a:ext>
                  </a:extLst>
                </a:gridCol>
              </a:tblGrid>
              <a:tr h="1296000">
                <a:tc>
                  <a:txBody>
                    <a:bodyPr/>
                    <a:lstStyle/>
                    <a:p>
                      <a:pPr algn="ctr"/>
                      <a:r>
                        <a:rPr lang="es-MX" sz="1600" kern="1200" dirty="0">
                          <a:solidFill>
                            <a:schemeClr val="tx1">
                              <a:lumMod val="85000"/>
                              <a:lumOff val="15000"/>
                            </a:schemeClr>
                          </a:solidFill>
                          <a:latin typeface="+mn-lt"/>
                          <a:ea typeface="+mj-ea"/>
                          <a:cs typeface="+mj-cs"/>
                        </a:rPr>
                        <a:t>En este hogar, ¿cuántos trabajadores o trabajadoras domésticos (...) contratan? </a:t>
                      </a:r>
                    </a:p>
                  </a:txBody>
                  <a:tcPr anchor="ctr">
                    <a:noFill/>
                  </a:tcPr>
                </a:tc>
                <a:tc>
                  <a:txBody>
                    <a:bodyPr/>
                    <a:lstStyle/>
                    <a:p>
                      <a:pPr algn="ctr"/>
                      <a:r>
                        <a:rPr lang="es-ES" sz="1800" b="1" dirty="0">
                          <a:solidFill>
                            <a:schemeClr val="bg1"/>
                          </a:solidFill>
                          <a:effectLst/>
                          <a:latin typeface="Calibri" panose="020F0502020204030204" pitchFamily="34" charset="0"/>
                          <a:ea typeface="Calibri" panose="020F0502020204030204" pitchFamily="34" charset="0"/>
                        </a:rPr>
                        <a:t>EBH </a:t>
                      </a:r>
                    </a:p>
                    <a:p>
                      <a:pPr algn="ctr"/>
                      <a:r>
                        <a:rPr lang="es-ES" sz="1800" b="1" dirty="0">
                          <a:solidFill>
                            <a:schemeClr val="bg1"/>
                          </a:solidFill>
                          <a:effectLst/>
                          <a:latin typeface="Calibri" panose="020F0502020204030204" pitchFamily="34" charset="0"/>
                          <a:ea typeface="Calibri" panose="020F0502020204030204" pitchFamily="34" charset="0"/>
                        </a:rPr>
                        <a:t>2024</a:t>
                      </a:r>
                      <a:endParaRPr lang="es-MX" sz="1800" dirty="0">
                        <a:solidFill>
                          <a:schemeClr val="bg1"/>
                        </a:solidFill>
                        <a:effectLst/>
                        <a:latin typeface="Calibri" panose="020F0502020204030204" pitchFamily="34" charset="0"/>
                        <a:ea typeface="Calibri" panose="020F0502020204030204" pitchFamily="34" charset="0"/>
                      </a:endParaRPr>
                    </a:p>
                  </a:txBody>
                  <a:tcPr marL="68580" marR="68580" marT="0" marB="0" anchor="ctr">
                    <a:solidFill>
                      <a:schemeClr val="bg2">
                        <a:lumMod val="10000"/>
                      </a:schemeClr>
                    </a:solidFill>
                  </a:tcPr>
                </a:tc>
                <a:tc>
                  <a:txBody>
                    <a:bodyPr/>
                    <a:lstStyle/>
                    <a:p>
                      <a:pPr algn="ctr"/>
                      <a:r>
                        <a:rPr lang="es-MX" sz="1800" dirty="0">
                          <a:solidFill>
                            <a:schemeClr val="bg1"/>
                          </a:solidFill>
                          <a:effectLst/>
                          <a:latin typeface="Calibri" panose="020F0502020204030204" pitchFamily="34" charset="0"/>
                          <a:ea typeface="Calibri" panose="020F0502020204030204" pitchFamily="34" charset="0"/>
                        </a:rPr>
                        <a:t>ENCUBOS 2019*</a:t>
                      </a:r>
                    </a:p>
                  </a:txBody>
                  <a:tcPr marL="68580" marR="68580" marT="0" marB="0" anchor="ctr">
                    <a:solidFill>
                      <a:schemeClr val="bg2">
                        <a:lumMod val="10000"/>
                      </a:schemeClr>
                    </a:solidFill>
                  </a:tcPr>
                </a:tc>
                <a:tc>
                  <a:txBody>
                    <a:bodyPr/>
                    <a:lstStyle/>
                    <a:p>
                      <a:pPr algn="ctr"/>
                      <a:r>
                        <a:rPr lang="es-ES" sz="1800" b="1" kern="1200" dirty="0">
                          <a:solidFill>
                            <a:schemeClr val="bg1"/>
                          </a:solidFill>
                          <a:effectLst/>
                          <a:latin typeface="+mn-lt"/>
                          <a:ea typeface="+mn-ea"/>
                          <a:cs typeface="+mn-cs"/>
                        </a:rPr>
                        <a:t>ENCASB</a:t>
                      </a:r>
                    </a:p>
                    <a:p>
                      <a:pPr algn="ctr"/>
                      <a:r>
                        <a:rPr lang="es-ES" sz="1800" b="1" kern="1200" dirty="0">
                          <a:solidFill>
                            <a:schemeClr val="bg1"/>
                          </a:solidFill>
                          <a:effectLst/>
                          <a:latin typeface="+mn-lt"/>
                          <a:ea typeface="+mn-ea"/>
                          <a:cs typeface="+mn-cs"/>
                        </a:rPr>
                        <a:t> 2011*</a:t>
                      </a:r>
                      <a:endParaRPr lang="es-MX" sz="1800" dirty="0">
                        <a:solidFill>
                          <a:schemeClr val="bg1"/>
                        </a:solidFill>
                        <a:effectLst/>
                        <a:latin typeface="Calibri" panose="020F0502020204030204" pitchFamily="34" charset="0"/>
                        <a:ea typeface="Calibri" panose="020F0502020204030204" pitchFamily="34" charset="0"/>
                      </a:endParaRPr>
                    </a:p>
                  </a:txBody>
                  <a:tcPr marL="68580" marR="68580" marT="0" marB="0" anchor="ctr">
                    <a:solidFill>
                      <a:schemeClr val="bg2">
                        <a:lumMod val="10000"/>
                      </a:schemeClr>
                    </a:solidFill>
                  </a:tcPr>
                </a:tc>
                <a:extLst>
                  <a:ext uri="{0D108BD9-81ED-4DB2-BD59-A6C34878D82A}">
                    <a16:rowId xmlns:a16="http://schemas.microsoft.com/office/drawing/2014/main" val="2464424806"/>
                  </a:ext>
                </a:extLst>
              </a:tr>
              <a:tr h="1296000">
                <a:tc>
                  <a:txBody>
                    <a:bodyPr/>
                    <a:lstStyle/>
                    <a:p>
                      <a:pPr algn="ctr" fontAlgn="b"/>
                      <a:r>
                        <a:rPr lang="es-MX" sz="1600" b="1" kern="1200"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de entrada por salida </a:t>
                      </a:r>
                    </a:p>
                  </a:txBody>
                  <a:tcPr marL="9525" marR="9525" marT="9525" marB="0" anchor="ctr">
                    <a:solidFill>
                      <a:schemeClr val="bg2">
                        <a:lumMod val="10000"/>
                      </a:schemeClr>
                    </a:solidFill>
                  </a:tcPr>
                </a:tc>
                <a:tc>
                  <a:txBody>
                    <a:bodyPr/>
                    <a:lstStyle/>
                    <a:p>
                      <a:endParaRPr lang="es-MX" dirty="0"/>
                    </a:p>
                  </a:txBody>
                  <a:tcPr/>
                </a:tc>
                <a:tc>
                  <a:txBody>
                    <a:bodyPr/>
                    <a:lstStyle/>
                    <a:p>
                      <a:endParaRPr lang="es-MX" dirty="0"/>
                    </a:p>
                  </a:txBody>
                  <a:tcPr>
                    <a:solidFill>
                      <a:schemeClr val="tx1">
                        <a:alpha val="90000"/>
                      </a:schemeClr>
                    </a:solidFill>
                  </a:tcPr>
                </a:tc>
                <a:tc>
                  <a:txBody>
                    <a:bodyPr/>
                    <a:lstStyle/>
                    <a:p>
                      <a:endParaRPr lang="es-MX" dirty="0"/>
                    </a:p>
                  </a:txBody>
                  <a:tcPr>
                    <a:solidFill>
                      <a:schemeClr val="tx1">
                        <a:alpha val="90000"/>
                      </a:schemeClr>
                    </a:solidFill>
                  </a:tcPr>
                </a:tc>
                <a:extLst>
                  <a:ext uri="{0D108BD9-81ED-4DB2-BD59-A6C34878D82A}">
                    <a16:rowId xmlns:a16="http://schemas.microsoft.com/office/drawing/2014/main" val="1810970986"/>
                  </a:ext>
                </a:extLst>
              </a:tr>
              <a:tr h="1296000">
                <a:tc>
                  <a:txBody>
                    <a:bodyPr/>
                    <a:lstStyle/>
                    <a:p>
                      <a:pPr algn="ctr" fontAlgn="b"/>
                      <a:r>
                        <a:rPr lang="es-MX" sz="1600" b="1" kern="1200"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de planta (duermen y </a:t>
                      </a:r>
                    </a:p>
                    <a:p>
                      <a:pPr algn="ctr" fontAlgn="b"/>
                      <a:r>
                        <a:rPr lang="es-MX" sz="1600" b="1" kern="1200"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comen en esta vivienda)</a:t>
                      </a:r>
                    </a:p>
                  </a:txBody>
                  <a:tcPr marL="9525" marR="9525" marT="9525" marB="0" anchor="ctr">
                    <a:solidFill>
                      <a:schemeClr val="bg2">
                        <a:lumMod val="10000"/>
                      </a:schemeClr>
                    </a:solidFill>
                  </a:tcPr>
                </a:tc>
                <a:tc>
                  <a:txBody>
                    <a:bodyPr/>
                    <a:lstStyle/>
                    <a:p>
                      <a:endParaRPr lang="es-MX" dirty="0"/>
                    </a:p>
                  </a:txBody>
                  <a:tcPr/>
                </a:tc>
                <a:tc>
                  <a:txBody>
                    <a:bodyPr/>
                    <a:lstStyle/>
                    <a:p>
                      <a:endParaRPr lang="es-MX" dirty="0"/>
                    </a:p>
                  </a:txBody>
                  <a:tcPr/>
                </a:tc>
                <a:tc>
                  <a:txBody>
                    <a:bodyPr/>
                    <a:lstStyle/>
                    <a:p>
                      <a:endParaRPr lang="es-MX" dirty="0"/>
                    </a:p>
                  </a:txBody>
                  <a:tcPr/>
                </a:tc>
                <a:extLst>
                  <a:ext uri="{0D108BD9-81ED-4DB2-BD59-A6C34878D82A}">
                    <a16:rowId xmlns:a16="http://schemas.microsoft.com/office/drawing/2014/main" val="2497487136"/>
                  </a:ext>
                </a:extLst>
              </a:tr>
            </a:tbl>
          </a:graphicData>
        </a:graphic>
      </p:graphicFrame>
      <p:graphicFrame>
        <p:nvGraphicFramePr>
          <p:cNvPr id="5" name="7 Marcador de contenido">
            <a:extLst>
              <a:ext uri="{FF2B5EF4-FFF2-40B4-BE49-F238E27FC236}">
                <a16:creationId xmlns:a16="http://schemas.microsoft.com/office/drawing/2014/main" id="{D1729323-C43E-C051-D860-6438F1362645}"/>
              </a:ext>
            </a:extLst>
          </p:cNvPr>
          <p:cNvGraphicFramePr>
            <a:graphicFrameLocks/>
          </p:cNvGraphicFramePr>
          <p:nvPr>
            <p:extLst>
              <p:ext uri="{D42A27DB-BD31-4B8C-83A1-F6EECF244321}">
                <p14:modId xmlns:p14="http://schemas.microsoft.com/office/powerpoint/2010/main" val="2537574930"/>
              </p:ext>
            </p:extLst>
          </p:nvPr>
        </p:nvGraphicFramePr>
        <p:xfrm>
          <a:off x="3591886" y="2346157"/>
          <a:ext cx="1864911" cy="2697974"/>
        </p:xfrm>
        <a:graphic>
          <a:graphicData uri="http://schemas.openxmlformats.org/drawingml/2006/chart">
            <c:chart xmlns:c="http://schemas.openxmlformats.org/drawingml/2006/chart" xmlns:r="http://schemas.openxmlformats.org/officeDocument/2006/relationships" r:id="rId3"/>
          </a:graphicData>
        </a:graphic>
      </p:graphicFrame>
      <p:sp>
        <p:nvSpPr>
          <p:cNvPr id="11" name="CuadroTexto 10">
            <a:extLst>
              <a:ext uri="{FF2B5EF4-FFF2-40B4-BE49-F238E27FC236}">
                <a16:creationId xmlns:a16="http://schemas.microsoft.com/office/drawing/2014/main" id="{A26BDB27-8B5A-EC2D-8FE3-049125F7B162}"/>
              </a:ext>
            </a:extLst>
          </p:cNvPr>
          <p:cNvSpPr txBox="1"/>
          <p:nvPr/>
        </p:nvSpPr>
        <p:spPr>
          <a:xfrm>
            <a:off x="727007" y="5190923"/>
            <a:ext cx="7900050" cy="553998"/>
          </a:xfrm>
          <a:prstGeom prst="rect">
            <a:avLst/>
          </a:prstGeom>
          <a:noFill/>
        </p:spPr>
        <p:txBody>
          <a:bodyPr wrap="square">
            <a:spAutoFit/>
          </a:bodyPr>
          <a:lstStyle/>
          <a:p>
            <a:r>
              <a:rPr lang="es-ES" sz="1000" dirty="0">
                <a:solidFill>
                  <a:schemeClr val="tx1">
                    <a:lumMod val="65000"/>
                    <a:lumOff val="35000"/>
                  </a:schemeClr>
                </a:solidFill>
                <a:latin typeface="Calibri" panose="020F0502020204030204" pitchFamily="34" charset="0"/>
                <a:ea typeface="Calibri" panose="020F0502020204030204" pitchFamily="34" charset="0"/>
                <a:cs typeface="Calibri" panose="020F0502020204030204" pitchFamily="34" charset="0"/>
              </a:rPr>
              <a:t>Los cuadros negros son opciones de respuesta no incluidas en las preguntas</a:t>
            </a:r>
          </a:p>
          <a:p>
            <a:r>
              <a:rPr lang="es-MX" sz="1000" dirty="0">
                <a:solidFill>
                  <a:schemeClr val="tx1">
                    <a:lumMod val="65000"/>
                    <a:lumOff val="35000"/>
                  </a:schemeClr>
                </a:solidFill>
              </a:rPr>
              <a:t>Las respuestas suman 100% con la respuesta “no tiene”, y NS/ NC.</a:t>
            </a:r>
            <a:endParaRPr lang="es-MX" sz="1000" dirty="0">
              <a:solidFill>
                <a:schemeClr val="tx1">
                  <a:lumMod val="65000"/>
                  <a:lumOff val="35000"/>
                </a:schemeClr>
              </a:solidFill>
              <a:latin typeface="Calibri" panose="020F0502020204030204" pitchFamily="34" charset="0"/>
              <a:ea typeface="Calibri" panose="020F0502020204030204" pitchFamily="34" charset="0"/>
              <a:cs typeface="Calibri" panose="020F0502020204030204" pitchFamily="34" charset="0"/>
            </a:endParaRPr>
          </a:p>
          <a:p>
            <a:r>
              <a:rPr lang="es-MX" sz="1000" dirty="0">
                <a:solidFill>
                  <a:schemeClr val="tx1">
                    <a:lumMod val="65000"/>
                    <a:lumOff val="35000"/>
                  </a:schemeClr>
                </a:solidFill>
                <a:latin typeface="Calibri" panose="020F0502020204030204" pitchFamily="34" charset="0"/>
                <a:ea typeface="Calibri" panose="020F0502020204030204" pitchFamily="34" charset="0"/>
                <a:cs typeface="Calibri" panose="020F0502020204030204" pitchFamily="34" charset="0"/>
              </a:rPr>
              <a:t>* Los datos se obtuvieron de la pregunta “¿En su hogar hay trabajadores domésticos que duerman en esta vivienda?”</a:t>
            </a:r>
          </a:p>
        </p:txBody>
      </p:sp>
      <p:graphicFrame>
        <p:nvGraphicFramePr>
          <p:cNvPr id="10" name="7 Marcador de contenido">
            <a:extLst>
              <a:ext uri="{FF2B5EF4-FFF2-40B4-BE49-F238E27FC236}">
                <a16:creationId xmlns:a16="http://schemas.microsoft.com/office/drawing/2014/main" id="{CAD390EA-AF5A-9FA7-C894-4D5184860B4B}"/>
              </a:ext>
            </a:extLst>
          </p:cNvPr>
          <p:cNvGraphicFramePr>
            <a:graphicFrameLocks/>
          </p:cNvGraphicFramePr>
          <p:nvPr>
            <p:extLst>
              <p:ext uri="{D42A27DB-BD31-4B8C-83A1-F6EECF244321}">
                <p14:modId xmlns:p14="http://schemas.microsoft.com/office/powerpoint/2010/main" val="2476693249"/>
              </p:ext>
            </p:extLst>
          </p:nvPr>
        </p:nvGraphicFramePr>
        <p:xfrm>
          <a:off x="5172075" y="2346157"/>
          <a:ext cx="1864912" cy="2697973"/>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2" name="7 Marcador de contenido">
            <a:extLst>
              <a:ext uri="{FF2B5EF4-FFF2-40B4-BE49-F238E27FC236}">
                <a16:creationId xmlns:a16="http://schemas.microsoft.com/office/drawing/2014/main" id="{5AC1218A-E1AD-5045-0551-3C4D31BFD55A}"/>
              </a:ext>
            </a:extLst>
          </p:cNvPr>
          <p:cNvGraphicFramePr>
            <a:graphicFrameLocks/>
          </p:cNvGraphicFramePr>
          <p:nvPr>
            <p:extLst>
              <p:ext uri="{D42A27DB-BD31-4B8C-83A1-F6EECF244321}">
                <p14:modId xmlns:p14="http://schemas.microsoft.com/office/powerpoint/2010/main" val="1437236429"/>
              </p:ext>
            </p:extLst>
          </p:nvPr>
        </p:nvGraphicFramePr>
        <p:xfrm>
          <a:off x="6750413" y="2346156"/>
          <a:ext cx="1864912" cy="2697975"/>
        </p:xfrm>
        <a:graphic>
          <a:graphicData uri="http://schemas.openxmlformats.org/drawingml/2006/chart">
            <c:chart xmlns:c="http://schemas.openxmlformats.org/drawingml/2006/chart" xmlns:r="http://schemas.openxmlformats.org/officeDocument/2006/relationships" r:id="rId5"/>
          </a:graphicData>
        </a:graphic>
      </p:graphicFrame>
      <p:sp>
        <p:nvSpPr>
          <p:cNvPr id="8" name="CuadroTexto 7">
            <a:extLst>
              <a:ext uri="{FF2B5EF4-FFF2-40B4-BE49-F238E27FC236}">
                <a16:creationId xmlns:a16="http://schemas.microsoft.com/office/drawing/2014/main" id="{DBF8F9BF-BA00-AE7E-8EE0-89F2F2BD3315}"/>
              </a:ext>
            </a:extLst>
          </p:cNvPr>
          <p:cNvSpPr txBox="1"/>
          <p:nvPr/>
        </p:nvSpPr>
        <p:spPr>
          <a:xfrm>
            <a:off x="19017" y="6577799"/>
            <a:ext cx="8604899" cy="253916"/>
          </a:xfrm>
          <a:prstGeom prst="rect">
            <a:avLst/>
          </a:prstGeom>
          <a:noFill/>
        </p:spPr>
        <p:txBody>
          <a:bodyPr wrap="square" rtlCol="0" anchor="ctr">
            <a:spAutoFit/>
          </a:bodyPr>
          <a:lstStyle/>
          <a:p>
            <a:r>
              <a:rPr lang="es-MX" sz="1050" b="1" dirty="0">
                <a:solidFill>
                  <a:schemeClr val="tx1">
                    <a:lumMod val="65000"/>
                    <a:lumOff val="35000"/>
                  </a:schemeClr>
                </a:solidFill>
              </a:rPr>
              <a:t>PARAMETRIA; ENCUESTA CDMX / Del 24 de febrero al 14 de agosto de 2024.</a:t>
            </a:r>
          </a:p>
        </p:txBody>
      </p:sp>
    </p:spTree>
    <p:extLst>
      <p:ext uri="{BB962C8B-B14F-4D97-AF65-F5344CB8AC3E}">
        <p14:creationId xmlns:p14="http://schemas.microsoft.com/office/powerpoint/2010/main" val="414714764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a16="http://schemas.microsoft.com/office/drawing/2014/main" id="{C5F9901A-9EC0-923A-57CE-EDCB8CFE2216}"/>
              </a:ext>
            </a:extLst>
          </p:cNvPr>
          <p:cNvSpPr>
            <a:spLocks noGrp="1"/>
          </p:cNvSpPr>
          <p:nvPr>
            <p:ph type="body" sz="quarter" idx="13"/>
          </p:nvPr>
        </p:nvSpPr>
        <p:spPr/>
        <p:txBody>
          <a:bodyPr/>
          <a:lstStyle/>
          <a:p>
            <a:r>
              <a:rPr lang="es-MX" dirty="0"/>
              <a:t>CARACTERÍSTICAS DEL HOGAR</a:t>
            </a:r>
          </a:p>
        </p:txBody>
      </p:sp>
      <p:sp>
        <p:nvSpPr>
          <p:cNvPr id="3" name="Marcador de número de diapositiva 2">
            <a:extLst>
              <a:ext uri="{FF2B5EF4-FFF2-40B4-BE49-F238E27FC236}">
                <a16:creationId xmlns:a16="http://schemas.microsoft.com/office/drawing/2014/main" id="{BAC63D65-F4A5-E9E4-3FF9-F7867D5C7C45}"/>
              </a:ext>
            </a:extLst>
          </p:cNvPr>
          <p:cNvSpPr>
            <a:spLocks noGrp="1"/>
          </p:cNvSpPr>
          <p:nvPr>
            <p:ph type="sldNum" sz="quarter" idx="12"/>
          </p:nvPr>
        </p:nvSpPr>
        <p:spPr/>
        <p:txBody>
          <a:bodyPr/>
          <a:lstStyle/>
          <a:p>
            <a:fld id="{B056FCF3-97EB-4DA5-BF7E-93EC395BEC37}" type="slidenum">
              <a:rPr lang="es-MX" smtClean="0"/>
              <a:pPr/>
              <a:t>42</a:t>
            </a:fld>
            <a:endParaRPr lang="es-MX" dirty="0"/>
          </a:p>
        </p:txBody>
      </p:sp>
      <p:graphicFrame>
        <p:nvGraphicFramePr>
          <p:cNvPr id="2" name="Tabla 1">
            <a:extLst>
              <a:ext uri="{FF2B5EF4-FFF2-40B4-BE49-F238E27FC236}">
                <a16:creationId xmlns:a16="http://schemas.microsoft.com/office/drawing/2014/main" id="{7BB36A02-072C-17F7-C150-B481955CF4B5}"/>
              </a:ext>
            </a:extLst>
          </p:cNvPr>
          <p:cNvGraphicFramePr>
            <a:graphicFrameLocks noGrp="1"/>
          </p:cNvGraphicFramePr>
          <p:nvPr>
            <p:extLst>
              <p:ext uri="{D42A27DB-BD31-4B8C-83A1-F6EECF244321}">
                <p14:modId xmlns:p14="http://schemas.microsoft.com/office/powerpoint/2010/main" val="2827012744"/>
              </p:ext>
            </p:extLst>
          </p:nvPr>
        </p:nvGraphicFramePr>
        <p:xfrm>
          <a:off x="486002" y="767361"/>
          <a:ext cx="8388000" cy="4880160"/>
        </p:xfrm>
        <a:graphic>
          <a:graphicData uri="http://schemas.openxmlformats.org/drawingml/2006/table">
            <a:tbl>
              <a:tblPr firstRow="1" bandRow="1">
                <a:tableStyleId>{8799B23B-EC83-4686-B30A-512413B5E67A}</a:tableStyleId>
              </a:tblPr>
              <a:tblGrid>
                <a:gridCol w="2916000">
                  <a:extLst>
                    <a:ext uri="{9D8B030D-6E8A-4147-A177-3AD203B41FA5}">
                      <a16:colId xmlns:a16="http://schemas.microsoft.com/office/drawing/2014/main" val="2113801669"/>
                    </a:ext>
                  </a:extLst>
                </a:gridCol>
                <a:gridCol w="1368000">
                  <a:extLst>
                    <a:ext uri="{9D8B030D-6E8A-4147-A177-3AD203B41FA5}">
                      <a16:colId xmlns:a16="http://schemas.microsoft.com/office/drawing/2014/main" val="536585159"/>
                    </a:ext>
                  </a:extLst>
                </a:gridCol>
                <a:gridCol w="1368000">
                  <a:extLst>
                    <a:ext uri="{9D8B030D-6E8A-4147-A177-3AD203B41FA5}">
                      <a16:colId xmlns:a16="http://schemas.microsoft.com/office/drawing/2014/main" val="3227567264"/>
                    </a:ext>
                  </a:extLst>
                </a:gridCol>
                <a:gridCol w="1368000">
                  <a:extLst>
                    <a:ext uri="{9D8B030D-6E8A-4147-A177-3AD203B41FA5}">
                      <a16:colId xmlns:a16="http://schemas.microsoft.com/office/drawing/2014/main" val="1280253535"/>
                    </a:ext>
                  </a:extLst>
                </a:gridCol>
                <a:gridCol w="1368000">
                  <a:extLst>
                    <a:ext uri="{9D8B030D-6E8A-4147-A177-3AD203B41FA5}">
                      <a16:colId xmlns:a16="http://schemas.microsoft.com/office/drawing/2014/main" val="2173978586"/>
                    </a:ext>
                  </a:extLst>
                </a:gridCol>
              </a:tblGrid>
              <a:tr h="936000">
                <a:tc>
                  <a:txBody>
                    <a:bodyPr/>
                    <a:lstStyle/>
                    <a:p>
                      <a:pPr algn="ctr"/>
                      <a:r>
                        <a:rPr lang="es-MX" sz="1300" kern="1200" dirty="0">
                          <a:solidFill>
                            <a:schemeClr val="tx1">
                              <a:lumMod val="85000"/>
                              <a:lumOff val="15000"/>
                            </a:schemeClr>
                          </a:solidFill>
                          <a:latin typeface="+mn-lt"/>
                          <a:ea typeface="+mj-ea"/>
                          <a:cs typeface="+mj-cs"/>
                        </a:rPr>
                        <a:t>¿Cuántas personas viven normalmente en este hogar, contando bebes, niños chiquitos y a los ancianos, así como a los trabajadores domésticos y a los </a:t>
                      </a:r>
                    </a:p>
                    <a:p>
                      <a:pPr algn="ctr"/>
                      <a:r>
                        <a:rPr lang="es-MX" sz="1300" kern="1200" dirty="0">
                          <a:solidFill>
                            <a:schemeClr val="tx1">
                              <a:lumMod val="85000"/>
                              <a:lumOff val="15000"/>
                            </a:schemeClr>
                          </a:solidFill>
                          <a:latin typeface="+mn-lt"/>
                          <a:ea typeface="+mj-ea"/>
                          <a:cs typeface="+mj-cs"/>
                        </a:rPr>
                        <a:t>huéspedes que duermen aquí y a los familiares de estos? </a:t>
                      </a:r>
                    </a:p>
                  </a:txBody>
                  <a:tcPr anchor="ctr">
                    <a:noFill/>
                  </a:tcPr>
                </a:tc>
                <a:tc>
                  <a:txBody>
                    <a:bodyPr/>
                    <a:lstStyle/>
                    <a:p>
                      <a:pPr algn="ctr"/>
                      <a:r>
                        <a:rPr lang="es-ES" sz="1800" b="1" dirty="0">
                          <a:solidFill>
                            <a:schemeClr val="bg1"/>
                          </a:solidFill>
                          <a:effectLst/>
                          <a:latin typeface="Calibri" panose="020F0502020204030204" pitchFamily="34" charset="0"/>
                          <a:ea typeface="Calibri" panose="020F0502020204030204" pitchFamily="34" charset="0"/>
                        </a:rPr>
                        <a:t>EBH </a:t>
                      </a:r>
                    </a:p>
                    <a:p>
                      <a:pPr algn="ctr"/>
                      <a:r>
                        <a:rPr lang="es-ES" sz="1800" b="1" dirty="0">
                          <a:solidFill>
                            <a:schemeClr val="bg1"/>
                          </a:solidFill>
                          <a:effectLst/>
                          <a:latin typeface="Calibri" panose="020F0502020204030204" pitchFamily="34" charset="0"/>
                          <a:ea typeface="Calibri" panose="020F0502020204030204" pitchFamily="34" charset="0"/>
                        </a:rPr>
                        <a:t>2024</a:t>
                      </a:r>
                      <a:endParaRPr lang="es-MX" sz="1800" dirty="0">
                        <a:solidFill>
                          <a:schemeClr val="bg1"/>
                        </a:solidFill>
                        <a:effectLst/>
                        <a:latin typeface="Calibri" panose="020F0502020204030204" pitchFamily="34" charset="0"/>
                        <a:ea typeface="Calibri" panose="020F0502020204030204" pitchFamily="34" charset="0"/>
                      </a:endParaRPr>
                    </a:p>
                  </a:txBody>
                  <a:tcPr marL="68580" marR="68580" marT="0" marB="0" anchor="ctr">
                    <a:solidFill>
                      <a:schemeClr val="bg2">
                        <a:lumMod val="10000"/>
                      </a:schemeClr>
                    </a:solidFill>
                  </a:tcPr>
                </a:tc>
                <a:tc>
                  <a:txBody>
                    <a:bodyPr/>
                    <a:lstStyle/>
                    <a:p>
                      <a:pPr algn="ctr"/>
                      <a:r>
                        <a:rPr lang="es-MX" sz="1800" dirty="0">
                          <a:solidFill>
                            <a:schemeClr val="bg1"/>
                          </a:solidFill>
                          <a:effectLst/>
                          <a:latin typeface="Calibri" panose="020F0502020204030204" pitchFamily="34" charset="0"/>
                          <a:ea typeface="Calibri" panose="020F0502020204030204" pitchFamily="34" charset="0"/>
                        </a:rPr>
                        <a:t>ENCOVID 2021**</a:t>
                      </a:r>
                    </a:p>
                  </a:txBody>
                  <a:tcPr marL="68580" marR="68580" marT="0" marB="0" anchor="ctr">
                    <a:solidFill>
                      <a:schemeClr val="bg2">
                        <a:lumMod val="10000"/>
                      </a:schemeClr>
                    </a:solidFill>
                  </a:tcPr>
                </a:tc>
                <a:tc>
                  <a:txBody>
                    <a:bodyPr/>
                    <a:lstStyle/>
                    <a:p>
                      <a:pPr algn="ctr"/>
                      <a:r>
                        <a:rPr lang="es-ES" sz="1800" b="1" kern="1200" dirty="0">
                          <a:solidFill>
                            <a:schemeClr val="bg1"/>
                          </a:solidFill>
                          <a:effectLst/>
                          <a:latin typeface="+mn-lt"/>
                          <a:ea typeface="+mn-ea"/>
                          <a:cs typeface="+mn-cs"/>
                        </a:rPr>
                        <a:t>EBH </a:t>
                      </a:r>
                    </a:p>
                    <a:p>
                      <a:pPr algn="ctr"/>
                      <a:r>
                        <a:rPr lang="es-ES" sz="1800" b="1" kern="1200" dirty="0">
                          <a:solidFill>
                            <a:schemeClr val="bg1"/>
                          </a:solidFill>
                          <a:effectLst/>
                          <a:latin typeface="+mn-lt"/>
                          <a:ea typeface="+mn-ea"/>
                          <a:cs typeface="+mn-cs"/>
                        </a:rPr>
                        <a:t>2021*</a:t>
                      </a:r>
                      <a:endParaRPr lang="es-MX" sz="1800" dirty="0">
                        <a:solidFill>
                          <a:schemeClr val="bg1"/>
                        </a:solidFill>
                        <a:effectLst/>
                        <a:latin typeface="Calibri" panose="020F0502020204030204" pitchFamily="34" charset="0"/>
                        <a:ea typeface="Calibri" panose="020F0502020204030204" pitchFamily="34" charset="0"/>
                      </a:endParaRPr>
                    </a:p>
                  </a:txBody>
                  <a:tcPr marL="68580" marR="68580" marT="0" marB="0" anchor="ctr">
                    <a:solidFill>
                      <a:schemeClr val="bg2">
                        <a:lumMod val="10000"/>
                      </a:schemeClr>
                    </a:solidFill>
                  </a:tcPr>
                </a:tc>
                <a:tc>
                  <a:txBody>
                    <a:bodyPr/>
                    <a:lstStyle/>
                    <a:p>
                      <a:pPr algn="ctr"/>
                      <a:r>
                        <a:rPr lang="es-MX" sz="1800" dirty="0">
                          <a:solidFill>
                            <a:schemeClr val="bg1"/>
                          </a:solidFill>
                          <a:effectLst/>
                          <a:latin typeface="Calibri" panose="020F0502020204030204" pitchFamily="34" charset="0"/>
                          <a:ea typeface="Calibri" panose="020F0502020204030204" pitchFamily="34" charset="0"/>
                        </a:rPr>
                        <a:t>ENCUBOS 2019*</a:t>
                      </a:r>
                    </a:p>
                  </a:txBody>
                  <a:tcPr marL="68580" marR="68580" marT="0" marB="0" anchor="ctr">
                    <a:solidFill>
                      <a:schemeClr val="bg2">
                        <a:lumMod val="10000"/>
                      </a:schemeClr>
                    </a:solidFill>
                  </a:tcPr>
                </a:tc>
                <a:extLst>
                  <a:ext uri="{0D108BD9-81ED-4DB2-BD59-A6C34878D82A}">
                    <a16:rowId xmlns:a16="http://schemas.microsoft.com/office/drawing/2014/main" val="2464424806"/>
                  </a:ext>
                </a:extLst>
              </a:tr>
              <a:tr h="720000">
                <a:tc>
                  <a:txBody>
                    <a:bodyPr/>
                    <a:lstStyle/>
                    <a:p>
                      <a:pPr algn="ctr" fontAlgn="b"/>
                      <a:r>
                        <a:rPr lang="es-MX" sz="1600" b="1" kern="1200"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Ninguno </a:t>
                      </a:r>
                    </a:p>
                  </a:txBody>
                  <a:tcPr marL="9525" marR="9525" marT="9525" marB="0" anchor="ctr">
                    <a:solidFill>
                      <a:schemeClr val="bg2">
                        <a:lumMod val="10000"/>
                      </a:schemeClr>
                    </a:solidFill>
                  </a:tcPr>
                </a:tc>
                <a:tc>
                  <a:txBody>
                    <a:bodyPr/>
                    <a:lstStyle/>
                    <a:p>
                      <a:endParaRPr lang="es-MX" dirty="0"/>
                    </a:p>
                  </a:txBody>
                  <a:tcPr/>
                </a:tc>
                <a:tc>
                  <a:txBody>
                    <a:bodyPr/>
                    <a:lstStyle/>
                    <a:p>
                      <a:endParaRPr lang="es-MX" dirty="0"/>
                    </a:p>
                  </a:txBody>
                  <a:tcPr>
                    <a:solidFill>
                      <a:schemeClr val="tx1">
                        <a:alpha val="90000"/>
                      </a:schemeClr>
                    </a:solidFill>
                  </a:tcPr>
                </a:tc>
                <a:tc>
                  <a:txBody>
                    <a:bodyPr/>
                    <a:lstStyle/>
                    <a:p>
                      <a:endParaRPr lang="es-MX" dirty="0"/>
                    </a:p>
                  </a:txBody>
                  <a:tcPr>
                    <a:solidFill>
                      <a:schemeClr val="tx1">
                        <a:alpha val="90000"/>
                      </a:schemeClr>
                    </a:solidFill>
                  </a:tcPr>
                </a:tc>
                <a:tc>
                  <a:txBody>
                    <a:bodyPr/>
                    <a:lstStyle/>
                    <a:p>
                      <a:endParaRPr lang="es-MX" dirty="0"/>
                    </a:p>
                  </a:txBody>
                  <a:tcPr>
                    <a:solidFill>
                      <a:schemeClr val="tx1">
                        <a:alpha val="90000"/>
                      </a:schemeClr>
                    </a:solidFill>
                  </a:tcPr>
                </a:tc>
                <a:extLst>
                  <a:ext uri="{0D108BD9-81ED-4DB2-BD59-A6C34878D82A}">
                    <a16:rowId xmlns:a16="http://schemas.microsoft.com/office/drawing/2014/main" val="1810970986"/>
                  </a:ext>
                </a:extLst>
              </a:tr>
              <a:tr h="720000">
                <a:tc>
                  <a:txBody>
                    <a:bodyPr/>
                    <a:lstStyle/>
                    <a:p>
                      <a:pPr algn="ctr"/>
                      <a:r>
                        <a:rPr lang="es-ES" sz="1600" b="1"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Uno</a:t>
                      </a:r>
                      <a:endParaRPr lang="es-MX" sz="1600" b="1"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endParaRPr>
                    </a:p>
                  </a:txBody>
                  <a:tcPr marL="68580" marR="68580" marT="0" marB="0" anchor="ctr">
                    <a:solidFill>
                      <a:schemeClr val="bg2">
                        <a:lumMod val="10000"/>
                      </a:schemeClr>
                    </a:solidFill>
                  </a:tcPr>
                </a:tc>
                <a:tc>
                  <a:txBody>
                    <a:bodyPr/>
                    <a:lstStyle/>
                    <a:p>
                      <a:endParaRPr lang="es-MX" dirty="0"/>
                    </a:p>
                  </a:txBody>
                  <a:tcPr/>
                </a:tc>
                <a:tc>
                  <a:txBody>
                    <a:bodyPr/>
                    <a:lstStyle/>
                    <a:p>
                      <a:endParaRPr lang="es-MX" dirty="0"/>
                    </a:p>
                  </a:txBody>
                  <a:tcPr/>
                </a:tc>
                <a:tc>
                  <a:txBody>
                    <a:bodyPr/>
                    <a:lstStyle/>
                    <a:p>
                      <a:endParaRPr lang="es-MX" dirty="0"/>
                    </a:p>
                  </a:txBody>
                  <a:tcPr/>
                </a:tc>
                <a:tc>
                  <a:txBody>
                    <a:bodyPr/>
                    <a:lstStyle/>
                    <a:p>
                      <a:endParaRPr lang="es-MX" dirty="0"/>
                    </a:p>
                  </a:txBody>
                  <a:tcPr/>
                </a:tc>
                <a:extLst>
                  <a:ext uri="{0D108BD9-81ED-4DB2-BD59-A6C34878D82A}">
                    <a16:rowId xmlns:a16="http://schemas.microsoft.com/office/drawing/2014/main" val="2497487136"/>
                  </a:ext>
                </a:extLst>
              </a:tr>
              <a:tr h="720000">
                <a:tc>
                  <a:txBody>
                    <a:bodyPr/>
                    <a:lstStyle/>
                    <a:p>
                      <a:pPr algn="ctr"/>
                      <a:r>
                        <a:rPr lang="es-ES" sz="1600" b="1"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Dos</a:t>
                      </a:r>
                      <a:endParaRPr lang="es-MX" sz="1600" b="1"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endParaRPr>
                    </a:p>
                  </a:txBody>
                  <a:tcPr marL="68580" marR="68580" marT="0" marB="0" anchor="ctr">
                    <a:solidFill>
                      <a:schemeClr val="bg2">
                        <a:lumMod val="10000"/>
                      </a:schemeClr>
                    </a:solidFill>
                  </a:tcPr>
                </a:tc>
                <a:tc>
                  <a:txBody>
                    <a:bodyPr/>
                    <a:lstStyle/>
                    <a:p>
                      <a:endParaRPr lang="es-MX" dirty="0"/>
                    </a:p>
                  </a:txBody>
                  <a:tcPr/>
                </a:tc>
                <a:tc>
                  <a:txBody>
                    <a:bodyPr/>
                    <a:lstStyle/>
                    <a:p>
                      <a:endParaRPr lang="es-MX" dirty="0">
                        <a:solidFill>
                          <a:schemeClr val="tx1"/>
                        </a:solidFill>
                      </a:endParaRPr>
                    </a:p>
                  </a:txBody>
                  <a:tcPr>
                    <a:solidFill>
                      <a:schemeClr val="accent3">
                        <a:alpha val="18000"/>
                      </a:schemeClr>
                    </a:solidFill>
                  </a:tcPr>
                </a:tc>
                <a:tc>
                  <a:txBody>
                    <a:bodyPr/>
                    <a:lstStyle/>
                    <a:p>
                      <a:endParaRPr lang="es-MX" dirty="0">
                        <a:solidFill>
                          <a:schemeClr val="tx1"/>
                        </a:solidFill>
                      </a:endParaRPr>
                    </a:p>
                  </a:txBody>
                  <a:tcPr>
                    <a:solidFill>
                      <a:schemeClr val="accent3">
                        <a:alpha val="18000"/>
                      </a:schemeClr>
                    </a:solidFill>
                  </a:tcPr>
                </a:tc>
                <a:tc>
                  <a:txBody>
                    <a:bodyPr/>
                    <a:lstStyle/>
                    <a:p>
                      <a:endParaRPr lang="es-MX" dirty="0">
                        <a:solidFill>
                          <a:schemeClr val="tx1"/>
                        </a:solidFill>
                      </a:endParaRPr>
                    </a:p>
                  </a:txBody>
                  <a:tcPr>
                    <a:solidFill>
                      <a:schemeClr val="accent3">
                        <a:alpha val="18000"/>
                      </a:schemeClr>
                    </a:solidFill>
                  </a:tcPr>
                </a:tc>
                <a:extLst>
                  <a:ext uri="{0D108BD9-81ED-4DB2-BD59-A6C34878D82A}">
                    <a16:rowId xmlns:a16="http://schemas.microsoft.com/office/drawing/2014/main" val="2662115267"/>
                  </a:ext>
                </a:extLst>
              </a:tr>
              <a:tr h="720000">
                <a:tc>
                  <a:txBody>
                    <a:bodyPr/>
                    <a:lstStyle/>
                    <a:p>
                      <a:pPr algn="ctr"/>
                      <a:r>
                        <a:rPr lang="es-ES" sz="1600" b="1"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Tres</a:t>
                      </a:r>
                      <a:endParaRPr lang="es-MX" sz="1600" b="1"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endParaRPr>
                    </a:p>
                  </a:txBody>
                  <a:tcPr marL="68580" marR="68580" marT="0" marB="0" anchor="ctr">
                    <a:solidFill>
                      <a:schemeClr val="bg2">
                        <a:lumMod val="10000"/>
                      </a:schemeClr>
                    </a:solidFill>
                  </a:tcPr>
                </a:tc>
                <a:tc>
                  <a:txBody>
                    <a:bodyPr/>
                    <a:lstStyle/>
                    <a:p>
                      <a:endParaRPr lang="es-MX" dirty="0"/>
                    </a:p>
                  </a:txBody>
                  <a:tcPr>
                    <a:noFill/>
                  </a:tcPr>
                </a:tc>
                <a:tc>
                  <a:txBody>
                    <a:bodyPr/>
                    <a:lstStyle/>
                    <a:p>
                      <a:endParaRPr lang="es-MX" dirty="0">
                        <a:solidFill>
                          <a:schemeClr val="tx1">
                            <a:alpha val="20000"/>
                          </a:schemeClr>
                        </a:solidFill>
                      </a:endParaRPr>
                    </a:p>
                  </a:txBody>
                  <a:tcPr>
                    <a:noFill/>
                  </a:tcPr>
                </a:tc>
                <a:tc>
                  <a:txBody>
                    <a:bodyPr/>
                    <a:lstStyle/>
                    <a:p>
                      <a:endParaRPr lang="es-MX" dirty="0">
                        <a:solidFill>
                          <a:schemeClr val="tx1">
                            <a:alpha val="20000"/>
                          </a:schemeClr>
                        </a:solidFill>
                      </a:endParaRPr>
                    </a:p>
                  </a:txBody>
                  <a:tcPr>
                    <a:noFill/>
                  </a:tcPr>
                </a:tc>
                <a:tc>
                  <a:txBody>
                    <a:bodyPr/>
                    <a:lstStyle/>
                    <a:p>
                      <a:endParaRPr lang="es-MX" dirty="0">
                        <a:solidFill>
                          <a:schemeClr val="tx1">
                            <a:alpha val="20000"/>
                          </a:schemeClr>
                        </a:solidFill>
                      </a:endParaRPr>
                    </a:p>
                  </a:txBody>
                  <a:tcPr>
                    <a:noFill/>
                  </a:tcPr>
                </a:tc>
                <a:extLst>
                  <a:ext uri="{0D108BD9-81ED-4DB2-BD59-A6C34878D82A}">
                    <a16:rowId xmlns:a16="http://schemas.microsoft.com/office/drawing/2014/main" val="1947694456"/>
                  </a:ext>
                </a:extLst>
              </a:tr>
              <a:tr h="720000">
                <a:tc>
                  <a:txBody>
                    <a:bodyPr/>
                    <a:lstStyle/>
                    <a:p>
                      <a:pPr algn="ctr"/>
                      <a:r>
                        <a:rPr lang="es-ES" sz="1600" b="1"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Cuatro o más</a:t>
                      </a:r>
                      <a:endParaRPr lang="es-MX" sz="1600" b="1"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endParaRPr>
                    </a:p>
                  </a:txBody>
                  <a:tcPr marL="68580" marR="68580" marT="0" marB="0" anchor="ctr">
                    <a:solidFill>
                      <a:schemeClr val="bg2">
                        <a:lumMod val="10000"/>
                      </a:schemeClr>
                    </a:solidFill>
                  </a:tcPr>
                </a:tc>
                <a:tc>
                  <a:txBody>
                    <a:bodyPr/>
                    <a:lstStyle/>
                    <a:p>
                      <a:endParaRPr lang="es-MX" dirty="0"/>
                    </a:p>
                  </a:txBody>
                  <a:tcPr>
                    <a:solidFill>
                      <a:schemeClr val="accent3">
                        <a:lumMod val="40000"/>
                        <a:lumOff val="60000"/>
                      </a:schemeClr>
                    </a:solidFill>
                  </a:tcPr>
                </a:tc>
                <a:tc>
                  <a:txBody>
                    <a:bodyPr/>
                    <a:lstStyle/>
                    <a:p>
                      <a:endParaRPr lang="es-MX" dirty="0">
                        <a:solidFill>
                          <a:schemeClr val="tx1">
                            <a:alpha val="20000"/>
                          </a:schemeClr>
                        </a:solidFill>
                      </a:endParaRPr>
                    </a:p>
                  </a:txBody>
                  <a:tcPr>
                    <a:solidFill>
                      <a:schemeClr val="accent3">
                        <a:alpha val="22000"/>
                      </a:schemeClr>
                    </a:solidFill>
                  </a:tcPr>
                </a:tc>
                <a:tc>
                  <a:txBody>
                    <a:bodyPr/>
                    <a:lstStyle/>
                    <a:p>
                      <a:endParaRPr lang="es-MX" dirty="0">
                        <a:solidFill>
                          <a:schemeClr val="tx1">
                            <a:alpha val="20000"/>
                          </a:schemeClr>
                        </a:solidFill>
                      </a:endParaRPr>
                    </a:p>
                  </a:txBody>
                  <a:tcPr>
                    <a:solidFill>
                      <a:schemeClr val="accent3">
                        <a:alpha val="16000"/>
                      </a:schemeClr>
                    </a:solidFill>
                  </a:tcPr>
                </a:tc>
                <a:tc>
                  <a:txBody>
                    <a:bodyPr/>
                    <a:lstStyle/>
                    <a:p>
                      <a:endParaRPr lang="es-MX" dirty="0">
                        <a:solidFill>
                          <a:schemeClr val="tx1">
                            <a:alpha val="20000"/>
                          </a:schemeClr>
                        </a:solidFill>
                      </a:endParaRPr>
                    </a:p>
                  </a:txBody>
                  <a:tcPr>
                    <a:solidFill>
                      <a:schemeClr val="accent3">
                        <a:alpha val="16000"/>
                      </a:schemeClr>
                    </a:solidFill>
                  </a:tcPr>
                </a:tc>
                <a:extLst>
                  <a:ext uri="{0D108BD9-81ED-4DB2-BD59-A6C34878D82A}">
                    <a16:rowId xmlns:a16="http://schemas.microsoft.com/office/drawing/2014/main" val="938679159"/>
                  </a:ext>
                </a:extLst>
              </a:tr>
            </a:tbl>
          </a:graphicData>
        </a:graphic>
      </p:graphicFrame>
      <p:graphicFrame>
        <p:nvGraphicFramePr>
          <p:cNvPr id="5" name="7 Marcador de contenido">
            <a:extLst>
              <a:ext uri="{FF2B5EF4-FFF2-40B4-BE49-F238E27FC236}">
                <a16:creationId xmlns:a16="http://schemas.microsoft.com/office/drawing/2014/main" id="{D1729323-C43E-C051-D860-6438F1362645}"/>
              </a:ext>
            </a:extLst>
          </p:cNvPr>
          <p:cNvGraphicFramePr>
            <a:graphicFrameLocks/>
          </p:cNvGraphicFramePr>
          <p:nvPr>
            <p:extLst>
              <p:ext uri="{D42A27DB-BD31-4B8C-83A1-F6EECF244321}">
                <p14:modId xmlns:p14="http://schemas.microsoft.com/office/powerpoint/2010/main" val="478333692"/>
              </p:ext>
            </p:extLst>
          </p:nvPr>
        </p:nvGraphicFramePr>
        <p:xfrm>
          <a:off x="3316869" y="2000961"/>
          <a:ext cx="1308269" cy="3801165"/>
        </p:xfrm>
        <a:graphic>
          <a:graphicData uri="http://schemas.openxmlformats.org/drawingml/2006/chart">
            <c:chart xmlns:c="http://schemas.openxmlformats.org/drawingml/2006/chart" xmlns:r="http://schemas.openxmlformats.org/officeDocument/2006/relationships" r:id="rId3"/>
          </a:graphicData>
        </a:graphic>
      </p:graphicFrame>
      <p:sp>
        <p:nvSpPr>
          <p:cNvPr id="11" name="CuadroTexto 10">
            <a:extLst>
              <a:ext uri="{FF2B5EF4-FFF2-40B4-BE49-F238E27FC236}">
                <a16:creationId xmlns:a16="http://schemas.microsoft.com/office/drawing/2014/main" id="{A26BDB27-8B5A-EC2D-8FE3-049125F7B162}"/>
              </a:ext>
            </a:extLst>
          </p:cNvPr>
          <p:cNvSpPr txBox="1"/>
          <p:nvPr/>
        </p:nvSpPr>
        <p:spPr>
          <a:xfrm>
            <a:off x="486002" y="5758358"/>
            <a:ext cx="8171999" cy="707886"/>
          </a:xfrm>
          <a:prstGeom prst="rect">
            <a:avLst/>
          </a:prstGeom>
          <a:noFill/>
        </p:spPr>
        <p:txBody>
          <a:bodyPr wrap="square">
            <a:spAutoFit/>
          </a:bodyPr>
          <a:lstStyle/>
          <a:p>
            <a:r>
              <a:rPr lang="es-ES" sz="1000" dirty="0">
                <a:solidFill>
                  <a:schemeClr val="tx1">
                    <a:lumMod val="65000"/>
                    <a:lumOff val="35000"/>
                  </a:schemeClr>
                </a:solidFill>
                <a:latin typeface="Calibri" panose="020F0502020204030204" pitchFamily="34" charset="0"/>
                <a:ea typeface="Calibri" panose="020F0502020204030204" pitchFamily="34" charset="0"/>
                <a:cs typeface="Calibri" panose="020F0502020204030204" pitchFamily="34" charset="0"/>
              </a:rPr>
              <a:t>Los cuadros negros son opciones de respuesta no incluidas en las preguntas</a:t>
            </a:r>
          </a:p>
          <a:p>
            <a:r>
              <a:rPr lang="es-MX" sz="1000" dirty="0">
                <a:solidFill>
                  <a:schemeClr val="tx1">
                    <a:lumMod val="65000"/>
                    <a:lumOff val="35000"/>
                  </a:schemeClr>
                </a:solidFill>
              </a:rPr>
              <a:t>* Los datos se obtuvieron de la pregunta “Entonces, ¿cuántas personas hay en su hogar?”</a:t>
            </a:r>
          </a:p>
          <a:p>
            <a:r>
              <a:rPr lang="es-MX" sz="1000" dirty="0">
                <a:solidFill>
                  <a:schemeClr val="tx1">
                    <a:lumMod val="65000"/>
                    <a:lumOff val="35000"/>
                  </a:schemeClr>
                </a:solidFill>
              </a:rPr>
              <a:t>** Pregunta original “Contando a niños chiquitos y ancianos, ¿cuántas personas conforman su hogar, es decir, habitan su misma vivienda y comparten un mismo gasto para comer?” </a:t>
            </a:r>
          </a:p>
        </p:txBody>
      </p:sp>
      <p:graphicFrame>
        <p:nvGraphicFramePr>
          <p:cNvPr id="8" name="7 Marcador de contenido">
            <a:extLst>
              <a:ext uri="{FF2B5EF4-FFF2-40B4-BE49-F238E27FC236}">
                <a16:creationId xmlns:a16="http://schemas.microsoft.com/office/drawing/2014/main" id="{B746E1A9-44AC-1523-8F9F-71ED352D5709}"/>
              </a:ext>
            </a:extLst>
          </p:cNvPr>
          <p:cNvGraphicFramePr>
            <a:graphicFrameLocks/>
          </p:cNvGraphicFramePr>
          <p:nvPr>
            <p:extLst>
              <p:ext uri="{D42A27DB-BD31-4B8C-83A1-F6EECF244321}">
                <p14:modId xmlns:p14="http://schemas.microsoft.com/office/powerpoint/2010/main" val="1774031167"/>
              </p:ext>
            </p:extLst>
          </p:nvPr>
        </p:nvGraphicFramePr>
        <p:xfrm>
          <a:off x="4693686" y="2000961"/>
          <a:ext cx="1308269" cy="3801165"/>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2" name="7 Marcador de contenido">
            <a:extLst>
              <a:ext uri="{FF2B5EF4-FFF2-40B4-BE49-F238E27FC236}">
                <a16:creationId xmlns:a16="http://schemas.microsoft.com/office/drawing/2014/main" id="{EB88B5E8-22DD-44DC-BDD1-9C0617A40092}"/>
              </a:ext>
            </a:extLst>
          </p:cNvPr>
          <p:cNvGraphicFramePr>
            <a:graphicFrameLocks/>
          </p:cNvGraphicFramePr>
          <p:nvPr>
            <p:extLst>
              <p:ext uri="{D42A27DB-BD31-4B8C-83A1-F6EECF244321}">
                <p14:modId xmlns:p14="http://schemas.microsoft.com/office/powerpoint/2010/main" val="3671812514"/>
              </p:ext>
            </p:extLst>
          </p:nvPr>
        </p:nvGraphicFramePr>
        <p:xfrm>
          <a:off x="6056967" y="2000961"/>
          <a:ext cx="1308269" cy="3801165"/>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13" name="7 Marcador de contenido">
            <a:extLst>
              <a:ext uri="{FF2B5EF4-FFF2-40B4-BE49-F238E27FC236}">
                <a16:creationId xmlns:a16="http://schemas.microsoft.com/office/drawing/2014/main" id="{F3689D1D-3E46-4CFE-2ED6-D014D87C4A05}"/>
              </a:ext>
            </a:extLst>
          </p:cNvPr>
          <p:cNvGraphicFramePr>
            <a:graphicFrameLocks/>
          </p:cNvGraphicFramePr>
          <p:nvPr>
            <p:extLst>
              <p:ext uri="{D42A27DB-BD31-4B8C-83A1-F6EECF244321}">
                <p14:modId xmlns:p14="http://schemas.microsoft.com/office/powerpoint/2010/main" val="2519273089"/>
              </p:ext>
            </p:extLst>
          </p:nvPr>
        </p:nvGraphicFramePr>
        <p:xfrm>
          <a:off x="7419429" y="2000961"/>
          <a:ext cx="1308269" cy="3801164"/>
        </p:xfrm>
        <a:graphic>
          <a:graphicData uri="http://schemas.openxmlformats.org/drawingml/2006/chart">
            <c:chart xmlns:c="http://schemas.openxmlformats.org/drawingml/2006/chart" xmlns:r="http://schemas.openxmlformats.org/officeDocument/2006/relationships" r:id="rId6"/>
          </a:graphicData>
        </a:graphic>
      </p:graphicFrame>
      <p:sp>
        <p:nvSpPr>
          <p:cNvPr id="7" name="CuadroTexto 6">
            <a:extLst>
              <a:ext uri="{FF2B5EF4-FFF2-40B4-BE49-F238E27FC236}">
                <a16:creationId xmlns:a16="http://schemas.microsoft.com/office/drawing/2014/main" id="{5A1EF33D-2919-9A2F-6AB1-6EF47D9671EE}"/>
              </a:ext>
            </a:extLst>
          </p:cNvPr>
          <p:cNvSpPr txBox="1"/>
          <p:nvPr/>
        </p:nvSpPr>
        <p:spPr>
          <a:xfrm>
            <a:off x="19017" y="6577799"/>
            <a:ext cx="8604899" cy="253916"/>
          </a:xfrm>
          <a:prstGeom prst="rect">
            <a:avLst/>
          </a:prstGeom>
          <a:noFill/>
        </p:spPr>
        <p:txBody>
          <a:bodyPr wrap="square" rtlCol="0" anchor="ctr">
            <a:spAutoFit/>
          </a:bodyPr>
          <a:lstStyle/>
          <a:p>
            <a:r>
              <a:rPr lang="es-MX" sz="1050" b="1" dirty="0">
                <a:solidFill>
                  <a:schemeClr val="tx1">
                    <a:lumMod val="65000"/>
                    <a:lumOff val="35000"/>
                  </a:schemeClr>
                </a:solidFill>
              </a:rPr>
              <a:t>PARAMETRIA; ENCUESTA CDMX / Del 24 de febrero al 14 de agosto de 2024.</a:t>
            </a:r>
          </a:p>
        </p:txBody>
      </p:sp>
    </p:spTree>
    <p:extLst>
      <p:ext uri="{BB962C8B-B14F-4D97-AF65-F5344CB8AC3E}">
        <p14:creationId xmlns:p14="http://schemas.microsoft.com/office/powerpoint/2010/main" val="107252700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a16="http://schemas.microsoft.com/office/drawing/2014/main" id="{C5F9901A-9EC0-923A-57CE-EDCB8CFE2216}"/>
              </a:ext>
            </a:extLst>
          </p:cNvPr>
          <p:cNvSpPr>
            <a:spLocks noGrp="1"/>
          </p:cNvSpPr>
          <p:nvPr>
            <p:ph type="body" sz="quarter" idx="13"/>
          </p:nvPr>
        </p:nvSpPr>
        <p:spPr/>
        <p:txBody>
          <a:bodyPr/>
          <a:lstStyle/>
          <a:p>
            <a:r>
              <a:rPr lang="es-MX" dirty="0"/>
              <a:t>CARACTERÍSTICAS DEL HOGAR</a:t>
            </a:r>
          </a:p>
        </p:txBody>
      </p:sp>
      <p:sp>
        <p:nvSpPr>
          <p:cNvPr id="3" name="Marcador de número de diapositiva 2">
            <a:extLst>
              <a:ext uri="{FF2B5EF4-FFF2-40B4-BE49-F238E27FC236}">
                <a16:creationId xmlns:a16="http://schemas.microsoft.com/office/drawing/2014/main" id="{BAC63D65-F4A5-E9E4-3FF9-F7867D5C7C45}"/>
              </a:ext>
            </a:extLst>
          </p:cNvPr>
          <p:cNvSpPr>
            <a:spLocks noGrp="1"/>
          </p:cNvSpPr>
          <p:nvPr>
            <p:ph type="sldNum" sz="quarter" idx="12"/>
          </p:nvPr>
        </p:nvSpPr>
        <p:spPr/>
        <p:txBody>
          <a:bodyPr/>
          <a:lstStyle/>
          <a:p>
            <a:fld id="{B056FCF3-97EB-4DA5-BF7E-93EC395BEC37}" type="slidenum">
              <a:rPr lang="es-MX" smtClean="0"/>
              <a:pPr/>
              <a:t>43</a:t>
            </a:fld>
            <a:endParaRPr lang="es-MX" dirty="0"/>
          </a:p>
        </p:txBody>
      </p:sp>
      <p:graphicFrame>
        <p:nvGraphicFramePr>
          <p:cNvPr id="2" name="Tabla 1">
            <a:extLst>
              <a:ext uri="{FF2B5EF4-FFF2-40B4-BE49-F238E27FC236}">
                <a16:creationId xmlns:a16="http://schemas.microsoft.com/office/drawing/2014/main" id="{7BB36A02-072C-17F7-C150-B481955CF4B5}"/>
              </a:ext>
            </a:extLst>
          </p:cNvPr>
          <p:cNvGraphicFramePr>
            <a:graphicFrameLocks noGrp="1"/>
          </p:cNvGraphicFramePr>
          <p:nvPr>
            <p:extLst>
              <p:ext uri="{D42A27DB-BD31-4B8C-83A1-F6EECF244321}">
                <p14:modId xmlns:p14="http://schemas.microsoft.com/office/powerpoint/2010/main" val="2435376307"/>
              </p:ext>
            </p:extLst>
          </p:nvPr>
        </p:nvGraphicFramePr>
        <p:xfrm>
          <a:off x="701998" y="789123"/>
          <a:ext cx="7524000" cy="4666800"/>
        </p:xfrm>
        <a:graphic>
          <a:graphicData uri="http://schemas.openxmlformats.org/drawingml/2006/table">
            <a:tbl>
              <a:tblPr firstRow="1" bandRow="1">
                <a:tableStyleId>{8799B23B-EC83-4686-B30A-512413B5E67A}</a:tableStyleId>
              </a:tblPr>
              <a:tblGrid>
                <a:gridCol w="2880000">
                  <a:extLst>
                    <a:ext uri="{9D8B030D-6E8A-4147-A177-3AD203B41FA5}">
                      <a16:colId xmlns:a16="http://schemas.microsoft.com/office/drawing/2014/main" val="2113801669"/>
                    </a:ext>
                  </a:extLst>
                </a:gridCol>
                <a:gridCol w="1548000">
                  <a:extLst>
                    <a:ext uri="{9D8B030D-6E8A-4147-A177-3AD203B41FA5}">
                      <a16:colId xmlns:a16="http://schemas.microsoft.com/office/drawing/2014/main" val="536585159"/>
                    </a:ext>
                  </a:extLst>
                </a:gridCol>
                <a:gridCol w="1548000">
                  <a:extLst>
                    <a:ext uri="{9D8B030D-6E8A-4147-A177-3AD203B41FA5}">
                      <a16:colId xmlns:a16="http://schemas.microsoft.com/office/drawing/2014/main" val="3227567264"/>
                    </a:ext>
                  </a:extLst>
                </a:gridCol>
                <a:gridCol w="1548000">
                  <a:extLst>
                    <a:ext uri="{9D8B030D-6E8A-4147-A177-3AD203B41FA5}">
                      <a16:colId xmlns:a16="http://schemas.microsoft.com/office/drawing/2014/main" val="1280253535"/>
                    </a:ext>
                  </a:extLst>
                </a:gridCol>
              </a:tblGrid>
              <a:tr h="936000">
                <a:tc>
                  <a:txBody>
                    <a:bodyPr/>
                    <a:lstStyle/>
                    <a:p>
                      <a:pPr algn="ctr"/>
                      <a:r>
                        <a:rPr lang="es-MX" sz="1600" kern="1200" dirty="0">
                          <a:solidFill>
                            <a:schemeClr val="tx1">
                              <a:lumMod val="85000"/>
                              <a:lumOff val="15000"/>
                            </a:schemeClr>
                          </a:solidFill>
                          <a:latin typeface="+mn-lt"/>
                          <a:ea typeface="+mj-ea"/>
                          <a:cs typeface="+mj-cs"/>
                        </a:rPr>
                        <a:t>En su hogar, ¿a cuántas personas les renta un cuarto para dormir, quedarse y/o comer en su vivienda? </a:t>
                      </a:r>
                    </a:p>
                  </a:txBody>
                  <a:tcPr anchor="ctr">
                    <a:noFill/>
                  </a:tcPr>
                </a:tc>
                <a:tc>
                  <a:txBody>
                    <a:bodyPr/>
                    <a:lstStyle/>
                    <a:p>
                      <a:pPr algn="ctr"/>
                      <a:r>
                        <a:rPr lang="es-ES" sz="1800" b="1" dirty="0">
                          <a:solidFill>
                            <a:schemeClr val="bg1"/>
                          </a:solidFill>
                          <a:effectLst/>
                          <a:latin typeface="Calibri" panose="020F0502020204030204" pitchFamily="34" charset="0"/>
                          <a:ea typeface="Calibri" panose="020F0502020204030204" pitchFamily="34" charset="0"/>
                        </a:rPr>
                        <a:t>EBH </a:t>
                      </a:r>
                    </a:p>
                    <a:p>
                      <a:pPr algn="ctr"/>
                      <a:r>
                        <a:rPr lang="es-ES" sz="1800" b="1" dirty="0">
                          <a:solidFill>
                            <a:schemeClr val="bg1"/>
                          </a:solidFill>
                          <a:effectLst/>
                          <a:latin typeface="Calibri" panose="020F0502020204030204" pitchFamily="34" charset="0"/>
                          <a:ea typeface="Calibri" panose="020F0502020204030204" pitchFamily="34" charset="0"/>
                        </a:rPr>
                        <a:t>2024</a:t>
                      </a:r>
                      <a:endParaRPr lang="es-MX" sz="1800" dirty="0">
                        <a:solidFill>
                          <a:schemeClr val="bg1"/>
                        </a:solidFill>
                        <a:effectLst/>
                        <a:latin typeface="Calibri" panose="020F0502020204030204" pitchFamily="34" charset="0"/>
                        <a:ea typeface="Calibri" panose="020F0502020204030204" pitchFamily="34" charset="0"/>
                      </a:endParaRPr>
                    </a:p>
                  </a:txBody>
                  <a:tcPr marL="68580" marR="68580" marT="0" marB="0" anchor="ctr">
                    <a:solidFill>
                      <a:schemeClr val="bg2">
                        <a:lumMod val="10000"/>
                      </a:schemeClr>
                    </a:solidFill>
                  </a:tcPr>
                </a:tc>
                <a:tc>
                  <a:txBody>
                    <a:bodyPr/>
                    <a:lstStyle/>
                    <a:p>
                      <a:pPr algn="ctr"/>
                      <a:r>
                        <a:rPr lang="es-MX" sz="1800" dirty="0">
                          <a:solidFill>
                            <a:schemeClr val="bg1"/>
                          </a:solidFill>
                          <a:effectLst/>
                          <a:latin typeface="Calibri" panose="020F0502020204030204" pitchFamily="34" charset="0"/>
                          <a:ea typeface="Calibri" panose="020F0502020204030204" pitchFamily="34" charset="0"/>
                        </a:rPr>
                        <a:t>ENCUBOS  2021*</a:t>
                      </a:r>
                    </a:p>
                  </a:txBody>
                  <a:tcPr marL="68580" marR="68580" marT="0" marB="0" anchor="ctr">
                    <a:solidFill>
                      <a:schemeClr val="bg2">
                        <a:lumMod val="10000"/>
                      </a:schemeClr>
                    </a:solidFill>
                  </a:tcPr>
                </a:tc>
                <a:tc>
                  <a:txBody>
                    <a:bodyPr/>
                    <a:lstStyle/>
                    <a:p>
                      <a:pPr algn="ctr"/>
                      <a:r>
                        <a:rPr lang="es-ES" sz="1800" b="1" kern="1200" dirty="0">
                          <a:solidFill>
                            <a:schemeClr val="bg1"/>
                          </a:solidFill>
                          <a:effectLst/>
                          <a:latin typeface="+mn-lt"/>
                          <a:ea typeface="+mn-ea"/>
                          <a:cs typeface="+mn-cs"/>
                        </a:rPr>
                        <a:t>EBH </a:t>
                      </a:r>
                    </a:p>
                    <a:p>
                      <a:pPr algn="ctr"/>
                      <a:r>
                        <a:rPr lang="es-ES" sz="1800" b="1" kern="1200" dirty="0">
                          <a:solidFill>
                            <a:schemeClr val="bg1"/>
                          </a:solidFill>
                          <a:effectLst/>
                          <a:latin typeface="+mn-lt"/>
                          <a:ea typeface="+mn-ea"/>
                          <a:cs typeface="+mn-cs"/>
                        </a:rPr>
                        <a:t>2021*</a:t>
                      </a:r>
                      <a:endParaRPr lang="es-MX" sz="1800" dirty="0">
                        <a:solidFill>
                          <a:schemeClr val="bg1"/>
                        </a:solidFill>
                        <a:effectLst/>
                        <a:latin typeface="Calibri" panose="020F0502020204030204" pitchFamily="34" charset="0"/>
                        <a:ea typeface="Calibri" panose="020F0502020204030204" pitchFamily="34" charset="0"/>
                      </a:endParaRPr>
                    </a:p>
                  </a:txBody>
                  <a:tcPr marL="68580" marR="68580" marT="0" marB="0" anchor="ctr">
                    <a:solidFill>
                      <a:schemeClr val="bg2">
                        <a:lumMod val="10000"/>
                      </a:schemeClr>
                    </a:solidFill>
                  </a:tcPr>
                </a:tc>
                <a:extLst>
                  <a:ext uri="{0D108BD9-81ED-4DB2-BD59-A6C34878D82A}">
                    <a16:rowId xmlns:a16="http://schemas.microsoft.com/office/drawing/2014/main" val="2464424806"/>
                  </a:ext>
                </a:extLst>
              </a:tr>
              <a:tr h="720000">
                <a:tc>
                  <a:txBody>
                    <a:bodyPr/>
                    <a:lstStyle/>
                    <a:p>
                      <a:pPr algn="ctr" fontAlgn="b"/>
                      <a:r>
                        <a:rPr lang="es-MX" sz="1600" b="1" kern="1200"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Ninguno </a:t>
                      </a:r>
                    </a:p>
                  </a:txBody>
                  <a:tcPr marL="9525" marR="9525" marT="9525" marB="0" anchor="ctr">
                    <a:solidFill>
                      <a:schemeClr val="bg2">
                        <a:lumMod val="10000"/>
                      </a:schemeClr>
                    </a:solidFill>
                  </a:tcPr>
                </a:tc>
                <a:tc>
                  <a:txBody>
                    <a:bodyPr/>
                    <a:lstStyle/>
                    <a:p>
                      <a:endParaRPr lang="es-MX" dirty="0"/>
                    </a:p>
                  </a:txBody>
                  <a:tcPr/>
                </a:tc>
                <a:tc>
                  <a:txBody>
                    <a:bodyPr/>
                    <a:lstStyle/>
                    <a:p>
                      <a:endParaRPr lang="es-MX" dirty="0"/>
                    </a:p>
                  </a:txBody>
                  <a:tcPr>
                    <a:solidFill>
                      <a:schemeClr val="accent3">
                        <a:alpha val="19000"/>
                      </a:schemeClr>
                    </a:solidFill>
                  </a:tcPr>
                </a:tc>
                <a:tc>
                  <a:txBody>
                    <a:bodyPr/>
                    <a:lstStyle/>
                    <a:p>
                      <a:endParaRPr lang="es-MX" dirty="0"/>
                    </a:p>
                  </a:txBody>
                  <a:tcPr>
                    <a:solidFill>
                      <a:schemeClr val="accent3">
                        <a:alpha val="19000"/>
                      </a:schemeClr>
                    </a:solidFill>
                  </a:tcPr>
                </a:tc>
                <a:extLst>
                  <a:ext uri="{0D108BD9-81ED-4DB2-BD59-A6C34878D82A}">
                    <a16:rowId xmlns:a16="http://schemas.microsoft.com/office/drawing/2014/main" val="1810970986"/>
                  </a:ext>
                </a:extLst>
              </a:tr>
              <a:tr h="720000">
                <a:tc>
                  <a:txBody>
                    <a:bodyPr/>
                    <a:lstStyle/>
                    <a:p>
                      <a:pPr algn="ctr"/>
                      <a:r>
                        <a:rPr lang="es-ES" sz="1600" b="1"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Uno</a:t>
                      </a:r>
                      <a:endParaRPr lang="es-MX" sz="1600" b="1"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endParaRPr>
                    </a:p>
                  </a:txBody>
                  <a:tcPr marL="68580" marR="68580" marT="0" marB="0" anchor="ctr">
                    <a:solidFill>
                      <a:schemeClr val="bg2">
                        <a:lumMod val="10000"/>
                      </a:schemeClr>
                    </a:solidFill>
                  </a:tcPr>
                </a:tc>
                <a:tc>
                  <a:txBody>
                    <a:bodyPr/>
                    <a:lstStyle/>
                    <a:p>
                      <a:endParaRPr lang="es-MX" dirty="0"/>
                    </a:p>
                  </a:txBody>
                  <a:tcPr/>
                </a:tc>
                <a:tc>
                  <a:txBody>
                    <a:bodyPr/>
                    <a:lstStyle/>
                    <a:p>
                      <a:endParaRPr lang="es-MX" dirty="0"/>
                    </a:p>
                  </a:txBody>
                  <a:tcPr/>
                </a:tc>
                <a:tc>
                  <a:txBody>
                    <a:bodyPr/>
                    <a:lstStyle/>
                    <a:p>
                      <a:endParaRPr lang="es-MX" dirty="0"/>
                    </a:p>
                  </a:txBody>
                  <a:tcPr/>
                </a:tc>
                <a:extLst>
                  <a:ext uri="{0D108BD9-81ED-4DB2-BD59-A6C34878D82A}">
                    <a16:rowId xmlns:a16="http://schemas.microsoft.com/office/drawing/2014/main" val="2497487136"/>
                  </a:ext>
                </a:extLst>
              </a:tr>
              <a:tr h="720000">
                <a:tc>
                  <a:txBody>
                    <a:bodyPr/>
                    <a:lstStyle/>
                    <a:p>
                      <a:pPr algn="ctr"/>
                      <a:r>
                        <a:rPr lang="es-ES" sz="1600" b="1"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Dos</a:t>
                      </a:r>
                      <a:endParaRPr lang="es-MX" sz="1600" b="1"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endParaRPr>
                    </a:p>
                  </a:txBody>
                  <a:tcPr marL="68580" marR="68580" marT="0" marB="0" anchor="ctr">
                    <a:solidFill>
                      <a:schemeClr val="bg2">
                        <a:lumMod val="10000"/>
                      </a:schemeClr>
                    </a:solidFill>
                  </a:tcPr>
                </a:tc>
                <a:tc>
                  <a:txBody>
                    <a:bodyPr/>
                    <a:lstStyle/>
                    <a:p>
                      <a:endParaRPr lang="es-MX" dirty="0"/>
                    </a:p>
                  </a:txBody>
                  <a:tcPr/>
                </a:tc>
                <a:tc>
                  <a:txBody>
                    <a:bodyPr/>
                    <a:lstStyle/>
                    <a:p>
                      <a:endParaRPr lang="es-MX" dirty="0">
                        <a:solidFill>
                          <a:schemeClr val="tx1"/>
                        </a:solidFill>
                      </a:endParaRPr>
                    </a:p>
                  </a:txBody>
                  <a:tcPr>
                    <a:solidFill>
                      <a:schemeClr val="accent3">
                        <a:alpha val="18000"/>
                      </a:schemeClr>
                    </a:solidFill>
                  </a:tcPr>
                </a:tc>
                <a:tc>
                  <a:txBody>
                    <a:bodyPr/>
                    <a:lstStyle/>
                    <a:p>
                      <a:endParaRPr lang="es-MX" dirty="0">
                        <a:solidFill>
                          <a:schemeClr val="tx1"/>
                        </a:solidFill>
                      </a:endParaRPr>
                    </a:p>
                  </a:txBody>
                  <a:tcPr>
                    <a:solidFill>
                      <a:schemeClr val="accent3">
                        <a:alpha val="18000"/>
                      </a:schemeClr>
                    </a:solidFill>
                  </a:tcPr>
                </a:tc>
                <a:extLst>
                  <a:ext uri="{0D108BD9-81ED-4DB2-BD59-A6C34878D82A}">
                    <a16:rowId xmlns:a16="http://schemas.microsoft.com/office/drawing/2014/main" val="2662115267"/>
                  </a:ext>
                </a:extLst>
              </a:tr>
              <a:tr h="720000">
                <a:tc>
                  <a:txBody>
                    <a:bodyPr/>
                    <a:lstStyle/>
                    <a:p>
                      <a:pPr algn="ctr"/>
                      <a:r>
                        <a:rPr lang="es-ES" sz="1600" b="1"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Tres</a:t>
                      </a:r>
                      <a:endParaRPr lang="es-MX" sz="1600" b="1"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endParaRPr>
                    </a:p>
                  </a:txBody>
                  <a:tcPr marL="68580" marR="68580" marT="0" marB="0" anchor="ctr">
                    <a:solidFill>
                      <a:schemeClr val="bg2">
                        <a:lumMod val="10000"/>
                      </a:schemeClr>
                    </a:solidFill>
                  </a:tcPr>
                </a:tc>
                <a:tc>
                  <a:txBody>
                    <a:bodyPr/>
                    <a:lstStyle/>
                    <a:p>
                      <a:endParaRPr lang="es-MX" dirty="0"/>
                    </a:p>
                  </a:txBody>
                  <a:tcPr>
                    <a:noFill/>
                  </a:tcPr>
                </a:tc>
                <a:tc>
                  <a:txBody>
                    <a:bodyPr/>
                    <a:lstStyle/>
                    <a:p>
                      <a:endParaRPr lang="es-MX" dirty="0">
                        <a:solidFill>
                          <a:schemeClr val="tx1">
                            <a:alpha val="20000"/>
                          </a:schemeClr>
                        </a:solidFill>
                      </a:endParaRPr>
                    </a:p>
                  </a:txBody>
                  <a:tcPr>
                    <a:noFill/>
                  </a:tcPr>
                </a:tc>
                <a:tc>
                  <a:txBody>
                    <a:bodyPr/>
                    <a:lstStyle/>
                    <a:p>
                      <a:endParaRPr lang="es-MX" dirty="0">
                        <a:solidFill>
                          <a:schemeClr val="tx1">
                            <a:alpha val="20000"/>
                          </a:schemeClr>
                        </a:solidFill>
                      </a:endParaRPr>
                    </a:p>
                  </a:txBody>
                  <a:tcPr>
                    <a:noFill/>
                  </a:tcPr>
                </a:tc>
                <a:extLst>
                  <a:ext uri="{0D108BD9-81ED-4DB2-BD59-A6C34878D82A}">
                    <a16:rowId xmlns:a16="http://schemas.microsoft.com/office/drawing/2014/main" val="1947694456"/>
                  </a:ext>
                </a:extLst>
              </a:tr>
              <a:tr h="720000">
                <a:tc>
                  <a:txBody>
                    <a:bodyPr/>
                    <a:lstStyle/>
                    <a:p>
                      <a:pPr algn="ctr"/>
                      <a:r>
                        <a:rPr lang="es-ES" sz="1600" b="1"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Cuatro o más</a:t>
                      </a:r>
                      <a:endParaRPr lang="es-MX" sz="1600" b="1"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endParaRPr>
                    </a:p>
                  </a:txBody>
                  <a:tcPr marL="68580" marR="68580" marT="0" marB="0" anchor="ctr">
                    <a:solidFill>
                      <a:schemeClr val="bg2">
                        <a:lumMod val="10000"/>
                      </a:schemeClr>
                    </a:solidFill>
                  </a:tcPr>
                </a:tc>
                <a:tc>
                  <a:txBody>
                    <a:bodyPr/>
                    <a:lstStyle/>
                    <a:p>
                      <a:endParaRPr lang="es-MX" dirty="0"/>
                    </a:p>
                  </a:txBody>
                  <a:tcPr>
                    <a:solidFill>
                      <a:schemeClr val="accent3">
                        <a:lumMod val="40000"/>
                        <a:lumOff val="60000"/>
                      </a:schemeClr>
                    </a:solidFill>
                  </a:tcPr>
                </a:tc>
                <a:tc>
                  <a:txBody>
                    <a:bodyPr/>
                    <a:lstStyle/>
                    <a:p>
                      <a:endParaRPr lang="es-MX" dirty="0">
                        <a:solidFill>
                          <a:schemeClr val="tx1">
                            <a:alpha val="20000"/>
                          </a:schemeClr>
                        </a:solidFill>
                      </a:endParaRPr>
                    </a:p>
                  </a:txBody>
                  <a:tcPr>
                    <a:solidFill>
                      <a:schemeClr val="accent3">
                        <a:alpha val="22000"/>
                      </a:schemeClr>
                    </a:solidFill>
                  </a:tcPr>
                </a:tc>
                <a:tc>
                  <a:txBody>
                    <a:bodyPr/>
                    <a:lstStyle/>
                    <a:p>
                      <a:endParaRPr lang="es-MX" dirty="0">
                        <a:solidFill>
                          <a:schemeClr val="tx1">
                            <a:alpha val="20000"/>
                          </a:schemeClr>
                        </a:solidFill>
                      </a:endParaRPr>
                    </a:p>
                  </a:txBody>
                  <a:tcPr>
                    <a:solidFill>
                      <a:schemeClr val="accent3">
                        <a:alpha val="16000"/>
                      </a:schemeClr>
                    </a:solidFill>
                  </a:tcPr>
                </a:tc>
                <a:extLst>
                  <a:ext uri="{0D108BD9-81ED-4DB2-BD59-A6C34878D82A}">
                    <a16:rowId xmlns:a16="http://schemas.microsoft.com/office/drawing/2014/main" val="938679159"/>
                  </a:ext>
                </a:extLst>
              </a:tr>
            </a:tbl>
          </a:graphicData>
        </a:graphic>
      </p:graphicFrame>
      <p:graphicFrame>
        <p:nvGraphicFramePr>
          <p:cNvPr id="5" name="7 Marcador de contenido">
            <a:extLst>
              <a:ext uri="{FF2B5EF4-FFF2-40B4-BE49-F238E27FC236}">
                <a16:creationId xmlns:a16="http://schemas.microsoft.com/office/drawing/2014/main" id="{D1729323-C43E-C051-D860-6438F1362645}"/>
              </a:ext>
            </a:extLst>
          </p:cNvPr>
          <p:cNvGraphicFramePr>
            <a:graphicFrameLocks/>
          </p:cNvGraphicFramePr>
          <p:nvPr>
            <p:extLst>
              <p:ext uri="{D42A27DB-BD31-4B8C-83A1-F6EECF244321}">
                <p14:modId xmlns:p14="http://schemas.microsoft.com/office/powerpoint/2010/main" val="2764656738"/>
              </p:ext>
            </p:extLst>
          </p:nvPr>
        </p:nvGraphicFramePr>
        <p:xfrm>
          <a:off x="3496681" y="1831098"/>
          <a:ext cx="1737123" cy="3801165"/>
        </p:xfrm>
        <a:graphic>
          <a:graphicData uri="http://schemas.openxmlformats.org/drawingml/2006/chart">
            <c:chart xmlns:c="http://schemas.openxmlformats.org/drawingml/2006/chart" xmlns:r="http://schemas.openxmlformats.org/officeDocument/2006/relationships" r:id="rId3"/>
          </a:graphicData>
        </a:graphic>
      </p:graphicFrame>
      <p:sp>
        <p:nvSpPr>
          <p:cNvPr id="11" name="CuadroTexto 10">
            <a:extLst>
              <a:ext uri="{FF2B5EF4-FFF2-40B4-BE49-F238E27FC236}">
                <a16:creationId xmlns:a16="http://schemas.microsoft.com/office/drawing/2014/main" id="{A26BDB27-8B5A-EC2D-8FE3-049125F7B162}"/>
              </a:ext>
            </a:extLst>
          </p:cNvPr>
          <p:cNvSpPr txBox="1"/>
          <p:nvPr/>
        </p:nvSpPr>
        <p:spPr>
          <a:xfrm>
            <a:off x="707437" y="5524023"/>
            <a:ext cx="7255464" cy="400110"/>
          </a:xfrm>
          <a:prstGeom prst="rect">
            <a:avLst/>
          </a:prstGeom>
          <a:noFill/>
        </p:spPr>
        <p:txBody>
          <a:bodyPr wrap="square">
            <a:spAutoFit/>
          </a:bodyPr>
          <a:lstStyle/>
          <a:p>
            <a:r>
              <a:rPr lang="es-MX" sz="1000" dirty="0">
                <a:solidFill>
                  <a:schemeClr val="tx1">
                    <a:lumMod val="65000"/>
                    <a:lumOff val="35000"/>
                  </a:schemeClr>
                </a:solidFill>
              </a:rPr>
              <a:t>* Los datos se obtuvieron de la pregunta “¿Hay personas en su hogar que renten por dormir (o tener un cuarto) y/o comer aquí en su vivienda?”</a:t>
            </a:r>
          </a:p>
        </p:txBody>
      </p:sp>
      <p:graphicFrame>
        <p:nvGraphicFramePr>
          <p:cNvPr id="6" name="7 Marcador de contenido">
            <a:extLst>
              <a:ext uri="{FF2B5EF4-FFF2-40B4-BE49-F238E27FC236}">
                <a16:creationId xmlns:a16="http://schemas.microsoft.com/office/drawing/2014/main" id="{E35E81C7-8C03-6CB3-C478-B1285057B740}"/>
              </a:ext>
            </a:extLst>
          </p:cNvPr>
          <p:cNvGraphicFramePr>
            <a:graphicFrameLocks/>
          </p:cNvGraphicFramePr>
          <p:nvPr>
            <p:extLst>
              <p:ext uri="{D42A27DB-BD31-4B8C-83A1-F6EECF244321}">
                <p14:modId xmlns:p14="http://schemas.microsoft.com/office/powerpoint/2010/main" val="65224906"/>
              </p:ext>
            </p:extLst>
          </p:nvPr>
        </p:nvGraphicFramePr>
        <p:xfrm>
          <a:off x="5050993" y="1798308"/>
          <a:ext cx="1737123" cy="3801165"/>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7" name="7 Marcador de contenido">
            <a:extLst>
              <a:ext uri="{FF2B5EF4-FFF2-40B4-BE49-F238E27FC236}">
                <a16:creationId xmlns:a16="http://schemas.microsoft.com/office/drawing/2014/main" id="{EBF6F3B3-CD2F-F521-B06B-8028EFE7C00B}"/>
              </a:ext>
            </a:extLst>
          </p:cNvPr>
          <p:cNvGraphicFramePr>
            <a:graphicFrameLocks/>
          </p:cNvGraphicFramePr>
          <p:nvPr>
            <p:extLst>
              <p:ext uri="{D42A27DB-BD31-4B8C-83A1-F6EECF244321}">
                <p14:modId xmlns:p14="http://schemas.microsoft.com/office/powerpoint/2010/main" val="3615147936"/>
              </p:ext>
            </p:extLst>
          </p:nvPr>
        </p:nvGraphicFramePr>
        <p:xfrm>
          <a:off x="6605304" y="1812516"/>
          <a:ext cx="1620694" cy="3801165"/>
        </p:xfrm>
        <a:graphic>
          <a:graphicData uri="http://schemas.openxmlformats.org/drawingml/2006/chart">
            <c:chart xmlns:c="http://schemas.openxmlformats.org/drawingml/2006/chart" xmlns:r="http://schemas.openxmlformats.org/officeDocument/2006/relationships" r:id="rId5"/>
          </a:graphicData>
        </a:graphic>
      </p:graphicFrame>
      <p:sp>
        <p:nvSpPr>
          <p:cNvPr id="9" name="CuadroTexto 8">
            <a:extLst>
              <a:ext uri="{FF2B5EF4-FFF2-40B4-BE49-F238E27FC236}">
                <a16:creationId xmlns:a16="http://schemas.microsoft.com/office/drawing/2014/main" id="{BEE4581F-FB71-9DF6-50E3-BFFB9A47913D}"/>
              </a:ext>
            </a:extLst>
          </p:cNvPr>
          <p:cNvSpPr txBox="1"/>
          <p:nvPr/>
        </p:nvSpPr>
        <p:spPr>
          <a:xfrm>
            <a:off x="19017" y="6577799"/>
            <a:ext cx="8604899" cy="253916"/>
          </a:xfrm>
          <a:prstGeom prst="rect">
            <a:avLst/>
          </a:prstGeom>
          <a:noFill/>
        </p:spPr>
        <p:txBody>
          <a:bodyPr wrap="square" rtlCol="0" anchor="ctr">
            <a:spAutoFit/>
          </a:bodyPr>
          <a:lstStyle/>
          <a:p>
            <a:r>
              <a:rPr lang="es-MX" sz="1050" b="1" dirty="0">
                <a:solidFill>
                  <a:schemeClr val="tx1">
                    <a:lumMod val="65000"/>
                    <a:lumOff val="35000"/>
                  </a:schemeClr>
                </a:solidFill>
              </a:rPr>
              <a:t>PARAMETRIA; ENCUESTA CDMX / Del 24 de febrero al 14 de agosto de 2024.</a:t>
            </a:r>
          </a:p>
        </p:txBody>
      </p:sp>
    </p:spTree>
    <p:extLst>
      <p:ext uri="{BB962C8B-B14F-4D97-AF65-F5344CB8AC3E}">
        <p14:creationId xmlns:p14="http://schemas.microsoft.com/office/powerpoint/2010/main" val="385683376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9A8F3B6-FBAA-E5B1-3C27-E3D25504ED36}"/>
              </a:ext>
            </a:extLst>
          </p:cNvPr>
          <p:cNvSpPr>
            <a:spLocks noGrp="1"/>
          </p:cNvSpPr>
          <p:nvPr>
            <p:ph type="title"/>
          </p:nvPr>
        </p:nvSpPr>
        <p:spPr>
          <a:xfrm>
            <a:off x="3236302" y="1925638"/>
            <a:ext cx="5907698" cy="3006724"/>
          </a:xfrm>
        </p:spPr>
        <p: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s-MX" dirty="0"/>
              <a:t>CARACTERÍSTICAS SOCIODEMOGRAFICAS DE LOS HOGARES</a:t>
            </a:r>
          </a:p>
        </p:txBody>
      </p:sp>
    </p:spTree>
    <p:extLst>
      <p:ext uri="{BB962C8B-B14F-4D97-AF65-F5344CB8AC3E}">
        <p14:creationId xmlns:p14="http://schemas.microsoft.com/office/powerpoint/2010/main" val="97177438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a16="http://schemas.microsoft.com/office/drawing/2014/main" id="{C5F9901A-9EC0-923A-57CE-EDCB8CFE2216}"/>
              </a:ext>
            </a:extLst>
          </p:cNvPr>
          <p:cNvSpPr>
            <a:spLocks noGrp="1"/>
          </p:cNvSpPr>
          <p:nvPr>
            <p:ph type="body" sz="quarter" idx="13"/>
          </p:nvPr>
        </p:nvSpPr>
        <p:spPr/>
        <p:txBody>
          <a:bodyPr/>
          <a:lstStyle/>
          <a:p>
            <a:r>
              <a:rPr lang="es-MX" dirty="0"/>
              <a:t>CARACTERÍSTICAS DEL HOGAR</a:t>
            </a:r>
          </a:p>
        </p:txBody>
      </p:sp>
      <p:sp>
        <p:nvSpPr>
          <p:cNvPr id="3" name="Marcador de número de diapositiva 2">
            <a:extLst>
              <a:ext uri="{FF2B5EF4-FFF2-40B4-BE49-F238E27FC236}">
                <a16:creationId xmlns:a16="http://schemas.microsoft.com/office/drawing/2014/main" id="{BAC63D65-F4A5-E9E4-3FF9-F7867D5C7C45}"/>
              </a:ext>
            </a:extLst>
          </p:cNvPr>
          <p:cNvSpPr>
            <a:spLocks noGrp="1"/>
          </p:cNvSpPr>
          <p:nvPr>
            <p:ph type="sldNum" sz="quarter" idx="12"/>
          </p:nvPr>
        </p:nvSpPr>
        <p:spPr/>
        <p:txBody>
          <a:bodyPr/>
          <a:lstStyle/>
          <a:p>
            <a:fld id="{B056FCF3-97EB-4DA5-BF7E-93EC395BEC37}" type="slidenum">
              <a:rPr lang="es-MX" smtClean="0"/>
              <a:pPr/>
              <a:t>45</a:t>
            </a:fld>
            <a:endParaRPr lang="es-MX" dirty="0"/>
          </a:p>
        </p:txBody>
      </p:sp>
      <p:graphicFrame>
        <p:nvGraphicFramePr>
          <p:cNvPr id="2" name="Tabla 1">
            <a:extLst>
              <a:ext uri="{FF2B5EF4-FFF2-40B4-BE49-F238E27FC236}">
                <a16:creationId xmlns:a16="http://schemas.microsoft.com/office/drawing/2014/main" id="{7BB36A02-072C-17F7-C150-B481955CF4B5}"/>
              </a:ext>
            </a:extLst>
          </p:cNvPr>
          <p:cNvGraphicFramePr>
            <a:graphicFrameLocks noGrp="1"/>
          </p:cNvGraphicFramePr>
          <p:nvPr>
            <p:extLst>
              <p:ext uri="{D42A27DB-BD31-4B8C-83A1-F6EECF244321}">
                <p14:modId xmlns:p14="http://schemas.microsoft.com/office/powerpoint/2010/main" val="83239515"/>
              </p:ext>
            </p:extLst>
          </p:nvPr>
        </p:nvGraphicFramePr>
        <p:xfrm>
          <a:off x="707437" y="539338"/>
          <a:ext cx="7632000" cy="5427479"/>
        </p:xfrm>
        <a:graphic>
          <a:graphicData uri="http://schemas.openxmlformats.org/drawingml/2006/table">
            <a:tbl>
              <a:tblPr firstRow="1" bandRow="1">
                <a:tableStyleId>{8799B23B-EC83-4686-B30A-512413B5E67A}</a:tableStyleId>
              </a:tblPr>
              <a:tblGrid>
                <a:gridCol w="3096000">
                  <a:extLst>
                    <a:ext uri="{9D8B030D-6E8A-4147-A177-3AD203B41FA5}">
                      <a16:colId xmlns:a16="http://schemas.microsoft.com/office/drawing/2014/main" val="2113801669"/>
                    </a:ext>
                  </a:extLst>
                </a:gridCol>
                <a:gridCol w="1512000">
                  <a:extLst>
                    <a:ext uri="{9D8B030D-6E8A-4147-A177-3AD203B41FA5}">
                      <a16:colId xmlns:a16="http://schemas.microsoft.com/office/drawing/2014/main" val="536585159"/>
                    </a:ext>
                  </a:extLst>
                </a:gridCol>
                <a:gridCol w="1512000">
                  <a:extLst>
                    <a:ext uri="{9D8B030D-6E8A-4147-A177-3AD203B41FA5}">
                      <a16:colId xmlns:a16="http://schemas.microsoft.com/office/drawing/2014/main" val="3227567264"/>
                    </a:ext>
                  </a:extLst>
                </a:gridCol>
                <a:gridCol w="1512000">
                  <a:extLst>
                    <a:ext uri="{9D8B030D-6E8A-4147-A177-3AD203B41FA5}">
                      <a16:colId xmlns:a16="http://schemas.microsoft.com/office/drawing/2014/main" val="1280253535"/>
                    </a:ext>
                  </a:extLst>
                </a:gridCol>
              </a:tblGrid>
              <a:tr h="1002527">
                <a:tc>
                  <a:txBody>
                    <a:bodyPr/>
                    <a:lstStyle/>
                    <a:p>
                      <a:pPr algn="ctr"/>
                      <a:r>
                        <a:rPr lang="es-MX" sz="1600" kern="1200" dirty="0">
                          <a:solidFill>
                            <a:schemeClr val="tx1">
                              <a:lumMod val="85000"/>
                              <a:lumOff val="15000"/>
                            </a:schemeClr>
                          </a:solidFill>
                          <a:latin typeface="+mn-lt"/>
                          <a:ea typeface="+mj-ea"/>
                          <a:cs typeface="+mj-cs"/>
                        </a:rPr>
                        <a:t>¿Quién cuida a los hijos menores de 13 años de las personas que trabajan o estudian en esta casa</a:t>
                      </a:r>
                      <a:r>
                        <a:rPr lang="es-MX" sz="1300" kern="1200" dirty="0">
                          <a:solidFill>
                            <a:schemeClr val="tx1">
                              <a:lumMod val="85000"/>
                              <a:lumOff val="15000"/>
                            </a:schemeClr>
                          </a:solidFill>
                          <a:latin typeface="+mn-lt"/>
                          <a:ea typeface="+mj-ea"/>
                          <a:cs typeface="+mj-cs"/>
                        </a:rPr>
                        <a:t>? </a:t>
                      </a:r>
                    </a:p>
                    <a:p>
                      <a:pPr algn="ctr"/>
                      <a:r>
                        <a:rPr lang="es-MX" sz="900" kern="1200" dirty="0">
                          <a:solidFill>
                            <a:schemeClr val="bg2">
                              <a:lumMod val="25000"/>
                            </a:schemeClr>
                          </a:solidFill>
                          <a:latin typeface="+mn-lt"/>
                          <a:ea typeface="+mj-ea"/>
                          <a:cs typeface="+mj-cs"/>
                        </a:rPr>
                        <a:t>(sólo entre quienes tienen hijos menores en su hogar)</a:t>
                      </a:r>
                    </a:p>
                  </a:txBody>
                  <a:tcPr anchor="ctr">
                    <a:noFill/>
                  </a:tcPr>
                </a:tc>
                <a:tc>
                  <a:txBody>
                    <a:bodyPr/>
                    <a:lstStyle/>
                    <a:p>
                      <a:pPr algn="ctr"/>
                      <a:r>
                        <a:rPr lang="es-ES" sz="1800" b="1" dirty="0">
                          <a:solidFill>
                            <a:schemeClr val="bg1"/>
                          </a:solidFill>
                          <a:effectLst/>
                          <a:latin typeface="Calibri" panose="020F0502020204030204" pitchFamily="34" charset="0"/>
                          <a:ea typeface="Calibri" panose="020F0502020204030204" pitchFamily="34" charset="0"/>
                        </a:rPr>
                        <a:t>EBH </a:t>
                      </a:r>
                    </a:p>
                    <a:p>
                      <a:pPr algn="ctr"/>
                      <a:r>
                        <a:rPr lang="es-ES" sz="1800" b="1" dirty="0">
                          <a:solidFill>
                            <a:schemeClr val="bg1"/>
                          </a:solidFill>
                          <a:effectLst/>
                          <a:latin typeface="Calibri" panose="020F0502020204030204" pitchFamily="34" charset="0"/>
                          <a:ea typeface="Calibri" panose="020F0502020204030204" pitchFamily="34" charset="0"/>
                        </a:rPr>
                        <a:t>2024</a:t>
                      </a:r>
                      <a:endParaRPr lang="es-MX" sz="1800" dirty="0">
                        <a:solidFill>
                          <a:schemeClr val="bg1"/>
                        </a:solidFill>
                        <a:effectLst/>
                        <a:latin typeface="Calibri" panose="020F0502020204030204" pitchFamily="34" charset="0"/>
                        <a:ea typeface="Calibri" panose="020F0502020204030204" pitchFamily="34" charset="0"/>
                      </a:endParaRPr>
                    </a:p>
                  </a:txBody>
                  <a:tcPr marL="68580" marR="68580" marT="0" marB="0" anchor="ctr">
                    <a:solidFill>
                      <a:schemeClr val="bg2">
                        <a:lumMod val="10000"/>
                      </a:schemeClr>
                    </a:solidFill>
                  </a:tcPr>
                </a:tc>
                <a:tc>
                  <a:txBody>
                    <a:bodyPr/>
                    <a:lstStyle/>
                    <a:p>
                      <a:pPr algn="ctr"/>
                      <a:r>
                        <a:rPr lang="es-MX" sz="1800" dirty="0">
                          <a:solidFill>
                            <a:schemeClr val="bg1"/>
                          </a:solidFill>
                          <a:effectLst/>
                          <a:latin typeface="Calibri" panose="020F0502020204030204" pitchFamily="34" charset="0"/>
                          <a:ea typeface="Calibri" panose="020F0502020204030204" pitchFamily="34" charset="0"/>
                        </a:rPr>
                        <a:t>ENCUBOS  2019*</a:t>
                      </a:r>
                    </a:p>
                  </a:txBody>
                  <a:tcPr marL="68580" marR="68580" marT="0" marB="0" anchor="ctr">
                    <a:solidFill>
                      <a:schemeClr val="bg2">
                        <a:lumMod val="10000"/>
                      </a:schemeClr>
                    </a:solidFill>
                  </a:tcPr>
                </a:tc>
                <a:tc>
                  <a:txBody>
                    <a:bodyPr/>
                    <a:lstStyle/>
                    <a:p>
                      <a:pPr algn="ctr"/>
                      <a:r>
                        <a:rPr lang="es-ES" sz="1800" b="1" kern="1200" dirty="0">
                          <a:solidFill>
                            <a:schemeClr val="bg1"/>
                          </a:solidFill>
                          <a:effectLst/>
                          <a:latin typeface="+mn-lt"/>
                          <a:ea typeface="+mn-ea"/>
                          <a:cs typeface="+mn-cs"/>
                        </a:rPr>
                        <a:t>ENCASB </a:t>
                      </a:r>
                    </a:p>
                    <a:p>
                      <a:pPr algn="ctr"/>
                      <a:r>
                        <a:rPr lang="es-ES" sz="1800" b="1" kern="1200" dirty="0">
                          <a:solidFill>
                            <a:schemeClr val="bg1"/>
                          </a:solidFill>
                          <a:effectLst/>
                          <a:latin typeface="+mn-lt"/>
                          <a:ea typeface="+mn-ea"/>
                          <a:cs typeface="+mn-cs"/>
                        </a:rPr>
                        <a:t>2011*</a:t>
                      </a:r>
                      <a:endParaRPr lang="es-MX" sz="1800" dirty="0">
                        <a:solidFill>
                          <a:schemeClr val="bg1"/>
                        </a:solidFill>
                        <a:effectLst/>
                        <a:latin typeface="Calibri" panose="020F0502020204030204" pitchFamily="34" charset="0"/>
                        <a:ea typeface="Calibri" panose="020F0502020204030204" pitchFamily="34" charset="0"/>
                      </a:endParaRPr>
                    </a:p>
                  </a:txBody>
                  <a:tcPr marL="68580" marR="68580" marT="0" marB="0" anchor="ctr">
                    <a:solidFill>
                      <a:schemeClr val="bg2">
                        <a:lumMod val="10000"/>
                      </a:schemeClr>
                    </a:solidFill>
                  </a:tcPr>
                </a:tc>
                <a:extLst>
                  <a:ext uri="{0D108BD9-81ED-4DB2-BD59-A6C34878D82A}">
                    <a16:rowId xmlns:a16="http://schemas.microsoft.com/office/drawing/2014/main" val="2464424806"/>
                  </a:ext>
                </a:extLst>
              </a:tr>
              <a:tr h="553119">
                <a:tc>
                  <a:txBody>
                    <a:bodyPr/>
                    <a:lstStyle/>
                    <a:p>
                      <a:pPr algn="ctr" fontAlgn="b"/>
                      <a:r>
                        <a:rPr lang="es-MX" sz="1100" b="1" kern="1200"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Yo los cuido</a:t>
                      </a:r>
                    </a:p>
                  </a:txBody>
                  <a:tcPr marL="9525" marR="9525" marT="9525" marB="0" anchor="ctr">
                    <a:solidFill>
                      <a:schemeClr val="bg2">
                        <a:lumMod val="10000"/>
                      </a:schemeClr>
                    </a:solidFill>
                  </a:tcPr>
                </a:tc>
                <a:tc>
                  <a:txBody>
                    <a:bodyPr/>
                    <a:lstStyle/>
                    <a:p>
                      <a:endParaRPr lang="es-MX" dirty="0"/>
                    </a:p>
                  </a:txBody>
                  <a:tcPr/>
                </a:tc>
                <a:tc>
                  <a:txBody>
                    <a:bodyPr/>
                    <a:lstStyle/>
                    <a:p>
                      <a:endParaRPr lang="es-MX" dirty="0"/>
                    </a:p>
                  </a:txBody>
                  <a:tcPr>
                    <a:solidFill>
                      <a:schemeClr val="tx1">
                        <a:alpha val="88000"/>
                      </a:schemeClr>
                    </a:solidFill>
                  </a:tcPr>
                </a:tc>
                <a:tc>
                  <a:txBody>
                    <a:bodyPr/>
                    <a:lstStyle/>
                    <a:p>
                      <a:endParaRPr lang="es-MX" dirty="0"/>
                    </a:p>
                  </a:txBody>
                  <a:tcPr>
                    <a:solidFill>
                      <a:schemeClr val="tx1">
                        <a:alpha val="88000"/>
                      </a:schemeClr>
                    </a:solidFill>
                  </a:tcPr>
                </a:tc>
                <a:extLst>
                  <a:ext uri="{0D108BD9-81ED-4DB2-BD59-A6C34878D82A}">
                    <a16:rowId xmlns:a16="http://schemas.microsoft.com/office/drawing/2014/main" val="1810970986"/>
                  </a:ext>
                </a:extLst>
              </a:tr>
              <a:tr h="553119">
                <a:tc>
                  <a:txBody>
                    <a:bodyPr/>
                    <a:lstStyle/>
                    <a:p>
                      <a:pPr algn="ctr"/>
                      <a:r>
                        <a:rPr lang="es-ES" sz="1100" b="1"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 Nadie (se quedan solos)</a:t>
                      </a:r>
                      <a:endParaRPr lang="es-MX" sz="1100" b="1"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endParaRPr>
                    </a:p>
                  </a:txBody>
                  <a:tcPr marL="68580" marR="68580" marT="0" marB="0" anchor="ctr">
                    <a:solidFill>
                      <a:schemeClr val="bg2">
                        <a:lumMod val="10000"/>
                      </a:schemeClr>
                    </a:solidFill>
                  </a:tcPr>
                </a:tc>
                <a:tc>
                  <a:txBody>
                    <a:bodyPr/>
                    <a:lstStyle/>
                    <a:p>
                      <a:endParaRPr lang="es-MX" dirty="0"/>
                    </a:p>
                  </a:txBody>
                  <a:tcPr/>
                </a:tc>
                <a:tc>
                  <a:txBody>
                    <a:bodyPr/>
                    <a:lstStyle/>
                    <a:p>
                      <a:endParaRPr lang="es-MX" dirty="0"/>
                    </a:p>
                  </a:txBody>
                  <a:tcPr/>
                </a:tc>
                <a:tc>
                  <a:txBody>
                    <a:bodyPr/>
                    <a:lstStyle/>
                    <a:p>
                      <a:endParaRPr lang="es-MX" dirty="0"/>
                    </a:p>
                  </a:txBody>
                  <a:tcPr/>
                </a:tc>
                <a:extLst>
                  <a:ext uri="{0D108BD9-81ED-4DB2-BD59-A6C34878D82A}">
                    <a16:rowId xmlns:a16="http://schemas.microsoft.com/office/drawing/2014/main" val="2497487136"/>
                  </a:ext>
                </a:extLst>
              </a:tr>
              <a:tr h="553119">
                <a:tc>
                  <a:txBody>
                    <a:bodyPr/>
                    <a:lstStyle/>
                    <a:p>
                      <a:pPr algn="ctr"/>
                      <a:r>
                        <a:rPr lang="es-MX" sz="1100" b="1"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Un familiar, al que NO se le paga y los cuida en este u otro hogar</a:t>
                      </a:r>
                      <a:endParaRPr lang="es-MX" sz="1100" b="1"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endParaRPr>
                    </a:p>
                  </a:txBody>
                  <a:tcPr marL="68580" marR="68580" marT="0" marB="0" anchor="ctr">
                    <a:solidFill>
                      <a:schemeClr val="bg2">
                        <a:lumMod val="10000"/>
                      </a:schemeClr>
                    </a:solidFill>
                  </a:tcPr>
                </a:tc>
                <a:tc>
                  <a:txBody>
                    <a:bodyPr/>
                    <a:lstStyle/>
                    <a:p>
                      <a:endParaRPr lang="es-MX" dirty="0"/>
                    </a:p>
                  </a:txBody>
                  <a:tcPr/>
                </a:tc>
                <a:tc>
                  <a:txBody>
                    <a:bodyPr/>
                    <a:lstStyle/>
                    <a:p>
                      <a:endParaRPr lang="es-MX" dirty="0">
                        <a:solidFill>
                          <a:schemeClr val="tx1"/>
                        </a:solidFill>
                      </a:endParaRPr>
                    </a:p>
                  </a:txBody>
                  <a:tcPr>
                    <a:solidFill>
                      <a:schemeClr val="accent3">
                        <a:alpha val="18000"/>
                      </a:schemeClr>
                    </a:solidFill>
                  </a:tcPr>
                </a:tc>
                <a:tc>
                  <a:txBody>
                    <a:bodyPr/>
                    <a:lstStyle/>
                    <a:p>
                      <a:endParaRPr lang="es-MX" dirty="0">
                        <a:solidFill>
                          <a:schemeClr val="tx1"/>
                        </a:solidFill>
                      </a:endParaRPr>
                    </a:p>
                  </a:txBody>
                  <a:tcPr>
                    <a:solidFill>
                      <a:schemeClr val="accent3">
                        <a:alpha val="18000"/>
                      </a:schemeClr>
                    </a:solidFill>
                  </a:tcPr>
                </a:tc>
                <a:extLst>
                  <a:ext uri="{0D108BD9-81ED-4DB2-BD59-A6C34878D82A}">
                    <a16:rowId xmlns:a16="http://schemas.microsoft.com/office/drawing/2014/main" val="2662115267"/>
                  </a:ext>
                </a:extLst>
              </a:tr>
              <a:tr h="553119">
                <a:tc>
                  <a:txBody>
                    <a:bodyPr/>
                    <a:lstStyle/>
                    <a:p>
                      <a:pPr algn="ctr"/>
                      <a:r>
                        <a:rPr lang="es-MX" sz="1100" b="1"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Una persona, al que NO se le paga y los cuida en este u otro hogar</a:t>
                      </a:r>
                      <a:r>
                        <a:rPr lang="es-ES" sz="1100" b="1"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Tres</a:t>
                      </a:r>
                      <a:endParaRPr lang="es-MX" sz="1100" b="1"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endParaRPr>
                    </a:p>
                  </a:txBody>
                  <a:tcPr marL="68580" marR="68580" marT="0" marB="0" anchor="ctr">
                    <a:solidFill>
                      <a:schemeClr val="bg2">
                        <a:lumMod val="10000"/>
                      </a:schemeClr>
                    </a:solidFill>
                  </a:tcPr>
                </a:tc>
                <a:tc>
                  <a:txBody>
                    <a:bodyPr/>
                    <a:lstStyle/>
                    <a:p>
                      <a:endParaRPr lang="es-MX" dirty="0"/>
                    </a:p>
                  </a:txBody>
                  <a:tcPr>
                    <a:noFill/>
                  </a:tcPr>
                </a:tc>
                <a:tc>
                  <a:txBody>
                    <a:bodyPr/>
                    <a:lstStyle/>
                    <a:p>
                      <a:endParaRPr lang="es-MX" dirty="0">
                        <a:solidFill>
                          <a:schemeClr val="tx1">
                            <a:alpha val="20000"/>
                          </a:schemeClr>
                        </a:solidFill>
                      </a:endParaRPr>
                    </a:p>
                  </a:txBody>
                  <a:tcPr>
                    <a:noFill/>
                  </a:tcPr>
                </a:tc>
                <a:tc>
                  <a:txBody>
                    <a:bodyPr/>
                    <a:lstStyle/>
                    <a:p>
                      <a:endParaRPr lang="es-MX" dirty="0">
                        <a:solidFill>
                          <a:schemeClr val="tx1">
                            <a:alpha val="20000"/>
                          </a:schemeClr>
                        </a:solidFill>
                      </a:endParaRPr>
                    </a:p>
                  </a:txBody>
                  <a:tcPr>
                    <a:noFill/>
                  </a:tcPr>
                </a:tc>
                <a:extLst>
                  <a:ext uri="{0D108BD9-81ED-4DB2-BD59-A6C34878D82A}">
                    <a16:rowId xmlns:a16="http://schemas.microsoft.com/office/drawing/2014/main" val="1947694456"/>
                  </a:ext>
                </a:extLst>
              </a:tr>
              <a:tr h="553119">
                <a:tc>
                  <a:txBody>
                    <a:bodyPr/>
                    <a:lstStyle/>
                    <a:p>
                      <a:pPr algn="ctr"/>
                      <a:r>
                        <a:rPr lang="es-MX" sz="1100" b="1"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Una guardería o estancia infantil especializada en el cuidado y desarrollo de los menores cuyos servicios son gratuitos</a:t>
                      </a:r>
                      <a:endParaRPr lang="es-MX" sz="1100" b="1"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endParaRPr>
                    </a:p>
                  </a:txBody>
                  <a:tcPr marL="68580" marR="68580" marT="0" marB="0" anchor="ctr">
                    <a:solidFill>
                      <a:schemeClr val="bg2">
                        <a:lumMod val="10000"/>
                      </a:schemeClr>
                    </a:solidFill>
                  </a:tcPr>
                </a:tc>
                <a:tc>
                  <a:txBody>
                    <a:bodyPr/>
                    <a:lstStyle/>
                    <a:p>
                      <a:endParaRPr lang="es-MX" dirty="0"/>
                    </a:p>
                  </a:txBody>
                  <a:tcPr>
                    <a:solidFill>
                      <a:schemeClr val="accent3">
                        <a:lumMod val="40000"/>
                        <a:lumOff val="60000"/>
                      </a:schemeClr>
                    </a:solidFill>
                  </a:tcPr>
                </a:tc>
                <a:tc>
                  <a:txBody>
                    <a:bodyPr/>
                    <a:lstStyle/>
                    <a:p>
                      <a:endParaRPr lang="es-MX" dirty="0">
                        <a:solidFill>
                          <a:schemeClr val="tx1">
                            <a:alpha val="20000"/>
                          </a:schemeClr>
                        </a:solidFill>
                      </a:endParaRPr>
                    </a:p>
                  </a:txBody>
                  <a:tcPr>
                    <a:solidFill>
                      <a:schemeClr val="accent3">
                        <a:alpha val="22000"/>
                      </a:schemeClr>
                    </a:solidFill>
                  </a:tcPr>
                </a:tc>
                <a:tc>
                  <a:txBody>
                    <a:bodyPr/>
                    <a:lstStyle/>
                    <a:p>
                      <a:endParaRPr lang="es-MX" dirty="0">
                        <a:solidFill>
                          <a:schemeClr val="tx1">
                            <a:alpha val="20000"/>
                          </a:schemeClr>
                        </a:solidFill>
                      </a:endParaRPr>
                    </a:p>
                  </a:txBody>
                  <a:tcPr>
                    <a:solidFill>
                      <a:schemeClr val="accent3">
                        <a:alpha val="16000"/>
                      </a:schemeClr>
                    </a:solidFill>
                  </a:tcPr>
                </a:tc>
                <a:extLst>
                  <a:ext uri="{0D108BD9-81ED-4DB2-BD59-A6C34878D82A}">
                    <a16:rowId xmlns:a16="http://schemas.microsoft.com/office/drawing/2014/main" val="938679159"/>
                  </a:ext>
                </a:extLst>
              </a:tr>
              <a:tr h="553119">
                <a:tc>
                  <a:txBody>
                    <a:bodyPr/>
                    <a:lstStyle/>
                    <a:p>
                      <a:pPr algn="ctr"/>
                      <a:r>
                        <a:rPr lang="es-MX" sz="1100" b="1"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rPr>
                        <a:t>Un familiar, al que se le paga y los cuida en este u otro hogar</a:t>
                      </a:r>
                    </a:p>
                  </a:txBody>
                  <a:tcPr marL="68580" marR="68580" marT="0" marB="0" anchor="ctr">
                    <a:solidFill>
                      <a:schemeClr val="bg2">
                        <a:lumMod val="10000"/>
                      </a:schemeClr>
                    </a:solidFill>
                  </a:tcPr>
                </a:tc>
                <a:tc>
                  <a:txBody>
                    <a:bodyPr/>
                    <a:lstStyle/>
                    <a:p>
                      <a:endParaRPr lang="es-MX" dirty="0"/>
                    </a:p>
                  </a:txBody>
                  <a:tcPr>
                    <a:solidFill>
                      <a:schemeClr val="accent3">
                        <a:lumMod val="40000"/>
                        <a:lumOff val="60000"/>
                      </a:schemeClr>
                    </a:solidFill>
                  </a:tcPr>
                </a:tc>
                <a:tc>
                  <a:txBody>
                    <a:bodyPr/>
                    <a:lstStyle/>
                    <a:p>
                      <a:endParaRPr lang="es-MX" dirty="0">
                        <a:solidFill>
                          <a:schemeClr val="tx1">
                            <a:alpha val="20000"/>
                          </a:schemeClr>
                        </a:solidFill>
                      </a:endParaRPr>
                    </a:p>
                  </a:txBody>
                  <a:tcPr>
                    <a:solidFill>
                      <a:schemeClr val="accent3">
                        <a:alpha val="22000"/>
                      </a:schemeClr>
                    </a:solidFill>
                  </a:tcPr>
                </a:tc>
                <a:tc>
                  <a:txBody>
                    <a:bodyPr/>
                    <a:lstStyle/>
                    <a:p>
                      <a:endParaRPr lang="es-MX" dirty="0">
                        <a:solidFill>
                          <a:schemeClr val="tx1">
                            <a:alpha val="20000"/>
                          </a:schemeClr>
                        </a:solidFill>
                      </a:endParaRPr>
                    </a:p>
                  </a:txBody>
                  <a:tcPr>
                    <a:solidFill>
                      <a:schemeClr val="accent3">
                        <a:alpha val="16000"/>
                      </a:schemeClr>
                    </a:solidFill>
                  </a:tcPr>
                </a:tc>
                <a:extLst>
                  <a:ext uri="{0D108BD9-81ED-4DB2-BD59-A6C34878D82A}">
                    <a16:rowId xmlns:a16="http://schemas.microsoft.com/office/drawing/2014/main" val="1780381211"/>
                  </a:ext>
                </a:extLst>
              </a:tr>
              <a:tr h="553119">
                <a:tc>
                  <a:txBody>
                    <a:bodyPr/>
                    <a:lstStyle/>
                    <a:p>
                      <a:pPr algn="ctr"/>
                      <a:r>
                        <a:rPr lang="es-MX" sz="1100" b="1"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rPr>
                        <a:t>Una persona, al que se le paga y los cuida en este u otro hogar</a:t>
                      </a:r>
                    </a:p>
                  </a:txBody>
                  <a:tcPr marL="68580" marR="68580" marT="0" marB="0" anchor="ctr">
                    <a:solidFill>
                      <a:schemeClr val="bg2">
                        <a:lumMod val="10000"/>
                      </a:schemeClr>
                    </a:solidFill>
                  </a:tcPr>
                </a:tc>
                <a:tc>
                  <a:txBody>
                    <a:bodyPr/>
                    <a:lstStyle/>
                    <a:p>
                      <a:endParaRPr lang="es-MX" dirty="0"/>
                    </a:p>
                  </a:txBody>
                  <a:tcPr>
                    <a:solidFill>
                      <a:schemeClr val="accent3">
                        <a:lumMod val="40000"/>
                        <a:lumOff val="60000"/>
                      </a:schemeClr>
                    </a:solidFill>
                  </a:tcPr>
                </a:tc>
                <a:tc>
                  <a:txBody>
                    <a:bodyPr/>
                    <a:lstStyle/>
                    <a:p>
                      <a:endParaRPr lang="es-MX" dirty="0">
                        <a:solidFill>
                          <a:schemeClr val="tx1">
                            <a:alpha val="20000"/>
                          </a:schemeClr>
                        </a:solidFill>
                      </a:endParaRPr>
                    </a:p>
                  </a:txBody>
                  <a:tcPr>
                    <a:solidFill>
                      <a:schemeClr val="accent3">
                        <a:alpha val="22000"/>
                      </a:schemeClr>
                    </a:solidFill>
                  </a:tcPr>
                </a:tc>
                <a:tc>
                  <a:txBody>
                    <a:bodyPr/>
                    <a:lstStyle/>
                    <a:p>
                      <a:endParaRPr lang="es-MX" dirty="0">
                        <a:solidFill>
                          <a:schemeClr val="tx1">
                            <a:alpha val="20000"/>
                          </a:schemeClr>
                        </a:solidFill>
                      </a:endParaRPr>
                    </a:p>
                  </a:txBody>
                  <a:tcPr>
                    <a:solidFill>
                      <a:schemeClr val="accent3">
                        <a:alpha val="16000"/>
                      </a:schemeClr>
                    </a:solidFill>
                  </a:tcPr>
                </a:tc>
                <a:extLst>
                  <a:ext uri="{0D108BD9-81ED-4DB2-BD59-A6C34878D82A}">
                    <a16:rowId xmlns:a16="http://schemas.microsoft.com/office/drawing/2014/main" val="4044567979"/>
                  </a:ext>
                </a:extLst>
              </a:tr>
              <a:tr h="553119">
                <a:tc>
                  <a:txBody>
                    <a:bodyPr/>
                    <a:lstStyle/>
                    <a:p>
                      <a:pPr algn="ctr"/>
                      <a:r>
                        <a:rPr lang="es-MX" sz="1100" b="1"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rPr>
                        <a:t>Una guardería o estancia infantil especializada en el cuidado y desarrollo de los menores cuyos servicios hay que pagar</a:t>
                      </a:r>
                    </a:p>
                  </a:txBody>
                  <a:tcPr marL="68580" marR="68580" marT="0" marB="0" anchor="ctr">
                    <a:solidFill>
                      <a:schemeClr val="bg2">
                        <a:lumMod val="10000"/>
                      </a:schemeClr>
                    </a:solidFill>
                  </a:tcPr>
                </a:tc>
                <a:tc>
                  <a:txBody>
                    <a:bodyPr/>
                    <a:lstStyle/>
                    <a:p>
                      <a:endParaRPr lang="es-MX" dirty="0"/>
                    </a:p>
                  </a:txBody>
                  <a:tcPr>
                    <a:solidFill>
                      <a:schemeClr val="accent3">
                        <a:lumMod val="40000"/>
                        <a:lumOff val="60000"/>
                      </a:schemeClr>
                    </a:solidFill>
                  </a:tcPr>
                </a:tc>
                <a:tc>
                  <a:txBody>
                    <a:bodyPr/>
                    <a:lstStyle/>
                    <a:p>
                      <a:endParaRPr lang="es-MX" dirty="0">
                        <a:solidFill>
                          <a:schemeClr val="tx1">
                            <a:alpha val="20000"/>
                          </a:schemeClr>
                        </a:solidFill>
                      </a:endParaRPr>
                    </a:p>
                  </a:txBody>
                  <a:tcPr>
                    <a:solidFill>
                      <a:schemeClr val="accent3">
                        <a:alpha val="22000"/>
                      </a:schemeClr>
                    </a:solidFill>
                  </a:tcPr>
                </a:tc>
                <a:tc>
                  <a:txBody>
                    <a:bodyPr/>
                    <a:lstStyle/>
                    <a:p>
                      <a:endParaRPr lang="es-MX" dirty="0">
                        <a:solidFill>
                          <a:schemeClr val="tx1">
                            <a:alpha val="20000"/>
                          </a:schemeClr>
                        </a:solidFill>
                      </a:endParaRPr>
                    </a:p>
                  </a:txBody>
                  <a:tcPr>
                    <a:solidFill>
                      <a:schemeClr val="accent3">
                        <a:alpha val="16000"/>
                      </a:schemeClr>
                    </a:solidFill>
                  </a:tcPr>
                </a:tc>
                <a:extLst>
                  <a:ext uri="{0D108BD9-81ED-4DB2-BD59-A6C34878D82A}">
                    <a16:rowId xmlns:a16="http://schemas.microsoft.com/office/drawing/2014/main" val="255296480"/>
                  </a:ext>
                </a:extLst>
              </a:tr>
            </a:tbl>
          </a:graphicData>
        </a:graphic>
      </p:graphicFrame>
      <p:graphicFrame>
        <p:nvGraphicFramePr>
          <p:cNvPr id="5" name="7 Marcador de contenido">
            <a:extLst>
              <a:ext uri="{FF2B5EF4-FFF2-40B4-BE49-F238E27FC236}">
                <a16:creationId xmlns:a16="http://schemas.microsoft.com/office/drawing/2014/main" id="{D1729323-C43E-C051-D860-6438F1362645}"/>
              </a:ext>
            </a:extLst>
          </p:cNvPr>
          <p:cNvGraphicFramePr>
            <a:graphicFrameLocks/>
          </p:cNvGraphicFramePr>
          <p:nvPr>
            <p:extLst>
              <p:ext uri="{D42A27DB-BD31-4B8C-83A1-F6EECF244321}">
                <p14:modId xmlns:p14="http://schemas.microsoft.com/office/powerpoint/2010/main" val="3838844524"/>
              </p:ext>
            </p:extLst>
          </p:nvPr>
        </p:nvGraphicFramePr>
        <p:xfrm>
          <a:off x="3722792" y="1482329"/>
          <a:ext cx="1611207" cy="4602515"/>
        </p:xfrm>
        <a:graphic>
          <a:graphicData uri="http://schemas.openxmlformats.org/drawingml/2006/chart">
            <c:chart xmlns:c="http://schemas.openxmlformats.org/drawingml/2006/chart" xmlns:r="http://schemas.openxmlformats.org/officeDocument/2006/relationships" r:id="rId3"/>
          </a:graphicData>
        </a:graphic>
      </p:graphicFrame>
      <p:sp>
        <p:nvSpPr>
          <p:cNvPr id="11" name="CuadroTexto 10">
            <a:extLst>
              <a:ext uri="{FF2B5EF4-FFF2-40B4-BE49-F238E27FC236}">
                <a16:creationId xmlns:a16="http://schemas.microsoft.com/office/drawing/2014/main" id="{A26BDB27-8B5A-EC2D-8FE3-049125F7B162}"/>
              </a:ext>
            </a:extLst>
          </p:cNvPr>
          <p:cNvSpPr txBox="1"/>
          <p:nvPr/>
        </p:nvSpPr>
        <p:spPr>
          <a:xfrm>
            <a:off x="707436" y="6021051"/>
            <a:ext cx="7641917" cy="707886"/>
          </a:xfrm>
          <a:prstGeom prst="rect">
            <a:avLst/>
          </a:prstGeom>
          <a:noFill/>
        </p:spPr>
        <p:txBody>
          <a:bodyPr wrap="square">
            <a:spAutoFit/>
          </a:bodyPr>
          <a:lstStyle/>
          <a:p>
            <a:r>
              <a:rPr lang="es-ES" sz="1000" dirty="0">
                <a:solidFill>
                  <a:schemeClr val="tx1">
                    <a:lumMod val="65000"/>
                    <a:lumOff val="35000"/>
                  </a:schemeClr>
                </a:solidFill>
                <a:latin typeface="Calibri" panose="020F0502020204030204" pitchFamily="34" charset="0"/>
                <a:ea typeface="Calibri" panose="020F0502020204030204" pitchFamily="34" charset="0"/>
                <a:cs typeface="Calibri" panose="020F0502020204030204" pitchFamily="34" charset="0"/>
              </a:rPr>
              <a:t>Los cuadros negros son opciones de respuesta no incluidas en las preguntas</a:t>
            </a:r>
          </a:p>
          <a:p>
            <a:r>
              <a:rPr lang="es-MX" sz="1000" dirty="0">
                <a:solidFill>
                  <a:schemeClr val="tx1">
                    <a:lumMod val="65000"/>
                    <a:lumOff val="35000"/>
                  </a:schemeClr>
                </a:solidFill>
              </a:rPr>
              <a:t>* Pregunta original “¿Quién cuida a los hijos menores de las personas que trabajan o estudian en esta casa?”. Las respuestas suman 100% con la respuesta NS/ NC.</a:t>
            </a:r>
            <a:endParaRPr lang="es-MX" sz="1000" dirty="0">
              <a:solidFill>
                <a:schemeClr val="tx1">
                  <a:lumMod val="65000"/>
                  <a:lumOff val="35000"/>
                </a:schemeClr>
              </a:solidFill>
              <a:latin typeface="Calibri" panose="020F0502020204030204" pitchFamily="34" charset="0"/>
              <a:ea typeface="Calibri" panose="020F0502020204030204" pitchFamily="34" charset="0"/>
              <a:cs typeface="Calibri" panose="020F0502020204030204" pitchFamily="34" charset="0"/>
            </a:endParaRPr>
          </a:p>
          <a:p>
            <a:endParaRPr lang="es-MX" sz="1000" dirty="0">
              <a:solidFill>
                <a:schemeClr val="tx1">
                  <a:lumMod val="65000"/>
                  <a:lumOff val="35000"/>
                </a:schemeClr>
              </a:solidFill>
            </a:endParaRPr>
          </a:p>
        </p:txBody>
      </p:sp>
      <p:graphicFrame>
        <p:nvGraphicFramePr>
          <p:cNvPr id="8" name="7 Marcador de contenido">
            <a:extLst>
              <a:ext uri="{FF2B5EF4-FFF2-40B4-BE49-F238E27FC236}">
                <a16:creationId xmlns:a16="http://schemas.microsoft.com/office/drawing/2014/main" id="{08371EE6-981B-9CBE-41D5-49C58D2E46DE}"/>
              </a:ext>
            </a:extLst>
          </p:cNvPr>
          <p:cNvGraphicFramePr>
            <a:graphicFrameLocks/>
          </p:cNvGraphicFramePr>
          <p:nvPr>
            <p:extLst>
              <p:ext uri="{D42A27DB-BD31-4B8C-83A1-F6EECF244321}">
                <p14:modId xmlns:p14="http://schemas.microsoft.com/office/powerpoint/2010/main" val="3128911541"/>
              </p:ext>
            </p:extLst>
          </p:nvPr>
        </p:nvGraphicFramePr>
        <p:xfrm>
          <a:off x="5232926" y="1495118"/>
          <a:ext cx="1611207" cy="4645910"/>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9" name="7 Marcador de contenido">
            <a:extLst>
              <a:ext uri="{FF2B5EF4-FFF2-40B4-BE49-F238E27FC236}">
                <a16:creationId xmlns:a16="http://schemas.microsoft.com/office/drawing/2014/main" id="{00784366-159E-63DE-5FA6-437428BF75AC}"/>
              </a:ext>
            </a:extLst>
          </p:cNvPr>
          <p:cNvGraphicFramePr>
            <a:graphicFrameLocks/>
          </p:cNvGraphicFramePr>
          <p:nvPr>
            <p:extLst>
              <p:ext uri="{D42A27DB-BD31-4B8C-83A1-F6EECF244321}">
                <p14:modId xmlns:p14="http://schemas.microsoft.com/office/powerpoint/2010/main" val="3159960853"/>
              </p:ext>
            </p:extLst>
          </p:nvPr>
        </p:nvGraphicFramePr>
        <p:xfrm>
          <a:off x="6738147" y="1461461"/>
          <a:ext cx="1611207" cy="4713223"/>
        </p:xfrm>
        <a:graphic>
          <a:graphicData uri="http://schemas.openxmlformats.org/drawingml/2006/chart">
            <c:chart xmlns:c="http://schemas.openxmlformats.org/drawingml/2006/chart" xmlns:r="http://schemas.openxmlformats.org/officeDocument/2006/relationships" r:id="rId5"/>
          </a:graphicData>
        </a:graphic>
      </p:graphicFrame>
      <p:sp>
        <p:nvSpPr>
          <p:cNvPr id="7" name="CuadroTexto 6">
            <a:extLst>
              <a:ext uri="{FF2B5EF4-FFF2-40B4-BE49-F238E27FC236}">
                <a16:creationId xmlns:a16="http://schemas.microsoft.com/office/drawing/2014/main" id="{EF7E2341-2493-3605-9A97-6DA2BD7E5A6E}"/>
              </a:ext>
            </a:extLst>
          </p:cNvPr>
          <p:cNvSpPr txBox="1"/>
          <p:nvPr/>
        </p:nvSpPr>
        <p:spPr>
          <a:xfrm>
            <a:off x="19017" y="6577799"/>
            <a:ext cx="8604899" cy="253916"/>
          </a:xfrm>
          <a:prstGeom prst="rect">
            <a:avLst/>
          </a:prstGeom>
          <a:noFill/>
        </p:spPr>
        <p:txBody>
          <a:bodyPr wrap="square" rtlCol="0" anchor="ctr">
            <a:spAutoFit/>
          </a:bodyPr>
          <a:lstStyle/>
          <a:p>
            <a:r>
              <a:rPr lang="es-MX" sz="1050" b="1" dirty="0">
                <a:solidFill>
                  <a:schemeClr val="tx1">
                    <a:lumMod val="65000"/>
                    <a:lumOff val="35000"/>
                  </a:schemeClr>
                </a:solidFill>
              </a:rPr>
              <a:t>PARAMETRIA; ENCUESTA CDMX / Del 24 de febrero al 14 de agosto de 2024.</a:t>
            </a:r>
          </a:p>
        </p:txBody>
      </p:sp>
    </p:spTree>
    <p:extLst>
      <p:ext uri="{BB962C8B-B14F-4D97-AF65-F5344CB8AC3E}">
        <p14:creationId xmlns:p14="http://schemas.microsoft.com/office/powerpoint/2010/main" val="33661647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9A8F3B6-FBAA-E5B1-3C27-E3D25504ED36}"/>
              </a:ext>
            </a:extLst>
          </p:cNvPr>
          <p:cNvSpPr>
            <a:spLocks noGrp="1"/>
          </p:cNvSpPr>
          <p:nvPr>
            <p:ph type="title"/>
          </p:nvPr>
        </p:nvSpPr>
        <p:spPr/>
        <p:txBody>
          <a:bodyPr/>
          <a:lstStyle/>
          <a:p>
            <a:r>
              <a:rPr lang="es-MX" dirty="0"/>
              <a:t>SALUD</a:t>
            </a:r>
          </a:p>
        </p:txBody>
      </p:sp>
    </p:spTree>
    <p:extLst>
      <p:ext uri="{BB962C8B-B14F-4D97-AF65-F5344CB8AC3E}">
        <p14:creationId xmlns:p14="http://schemas.microsoft.com/office/powerpoint/2010/main" val="395667728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a16="http://schemas.microsoft.com/office/drawing/2014/main" id="{C5F9901A-9EC0-923A-57CE-EDCB8CFE2216}"/>
              </a:ext>
            </a:extLst>
          </p:cNvPr>
          <p:cNvSpPr>
            <a:spLocks noGrp="1"/>
          </p:cNvSpPr>
          <p:nvPr>
            <p:ph type="body" sz="quarter" idx="13"/>
          </p:nvPr>
        </p:nvSpPr>
        <p:spPr/>
        <p:txBody>
          <a:bodyPr/>
          <a:lstStyle/>
          <a:p>
            <a:r>
              <a:rPr lang="es-MX" dirty="0"/>
              <a:t>SALUD</a:t>
            </a:r>
          </a:p>
        </p:txBody>
      </p:sp>
      <p:sp>
        <p:nvSpPr>
          <p:cNvPr id="3" name="Marcador de número de diapositiva 2">
            <a:extLst>
              <a:ext uri="{FF2B5EF4-FFF2-40B4-BE49-F238E27FC236}">
                <a16:creationId xmlns:a16="http://schemas.microsoft.com/office/drawing/2014/main" id="{BAC63D65-F4A5-E9E4-3FF9-F7867D5C7C45}"/>
              </a:ext>
            </a:extLst>
          </p:cNvPr>
          <p:cNvSpPr>
            <a:spLocks noGrp="1"/>
          </p:cNvSpPr>
          <p:nvPr>
            <p:ph type="sldNum" sz="quarter" idx="12"/>
          </p:nvPr>
        </p:nvSpPr>
        <p:spPr/>
        <p:txBody>
          <a:bodyPr/>
          <a:lstStyle/>
          <a:p>
            <a:fld id="{B056FCF3-97EB-4DA5-BF7E-93EC395BEC37}" type="slidenum">
              <a:rPr lang="es-MX" smtClean="0"/>
              <a:pPr/>
              <a:t>47</a:t>
            </a:fld>
            <a:endParaRPr lang="es-MX" dirty="0"/>
          </a:p>
        </p:txBody>
      </p:sp>
      <p:graphicFrame>
        <p:nvGraphicFramePr>
          <p:cNvPr id="2" name="Tabla 1">
            <a:extLst>
              <a:ext uri="{FF2B5EF4-FFF2-40B4-BE49-F238E27FC236}">
                <a16:creationId xmlns:a16="http://schemas.microsoft.com/office/drawing/2014/main" id="{7BB36A02-072C-17F7-C150-B481955CF4B5}"/>
              </a:ext>
            </a:extLst>
          </p:cNvPr>
          <p:cNvGraphicFramePr>
            <a:graphicFrameLocks noGrp="1"/>
          </p:cNvGraphicFramePr>
          <p:nvPr>
            <p:extLst>
              <p:ext uri="{D42A27DB-BD31-4B8C-83A1-F6EECF244321}">
                <p14:modId xmlns:p14="http://schemas.microsoft.com/office/powerpoint/2010/main" val="3333307274"/>
              </p:ext>
            </p:extLst>
          </p:nvPr>
        </p:nvGraphicFramePr>
        <p:xfrm>
          <a:off x="720000" y="820413"/>
          <a:ext cx="7704001" cy="5184000"/>
        </p:xfrm>
        <a:graphic>
          <a:graphicData uri="http://schemas.openxmlformats.org/drawingml/2006/table">
            <a:tbl>
              <a:tblPr firstRow="1" bandRow="1">
                <a:tableStyleId>{8799B23B-EC83-4686-B30A-512413B5E67A}</a:tableStyleId>
              </a:tblPr>
              <a:tblGrid>
                <a:gridCol w="3002146">
                  <a:extLst>
                    <a:ext uri="{9D8B030D-6E8A-4147-A177-3AD203B41FA5}">
                      <a16:colId xmlns:a16="http://schemas.microsoft.com/office/drawing/2014/main" val="2113801669"/>
                    </a:ext>
                  </a:extLst>
                </a:gridCol>
                <a:gridCol w="1567285">
                  <a:extLst>
                    <a:ext uri="{9D8B030D-6E8A-4147-A177-3AD203B41FA5}">
                      <a16:colId xmlns:a16="http://schemas.microsoft.com/office/drawing/2014/main" val="536585159"/>
                    </a:ext>
                  </a:extLst>
                </a:gridCol>
                <a:gridCol w="1567285">
                  <a:extLst>
                    <a:ext uri="{9D8B030D-6E8A-4147-A177-3AD203B41FA5}">
                      <a16:colId xmlns:a16="http://schemas.microsoft.com/office/drawing/2014/main" val="3227567264"/>
                    </a:ext>
                  </a:extLst>
                </a:gridCol>
                <a:gridCol w="1567285">
                  <a:extLst>
                    <a:ext uri="{9D8B030D-6E8A-4147-A177-3AD203B41FA5}">
                      <a16:colId xmlns:a16="http://schemas.microsoft.com/office/drawing/2014/main" val="1280253535"/>
                    </a:ext>
                  </a:extLst>
                </a:gridCol>
              </a:tblGrid>
              <a:tr h="864000">
                <a:tc>
                  <a:txBody>
                    <a:bodyPr/>
                    <a:lstStyle/>
                    <a:p>
                      <a:pPr algn="ctr"/>
                      <a:r>
                        <a:rPr lang="es-MX" sz="1600" kern="1200" dirty="0">
                          <a:solidFill>
                            <a:schemeClr val="tx1">
                              <a:lumMod val="85000"/>
                              <a:lumOff val="15000"/>
                            </a:schemeClr>
                          </a:solidFill>
                          <a:latin typeface="+mn-lt"/>
                          <a:ea typeface="+mj-ea"/>
                          <a:cs typeface="+mj-cs"/>
                        </a:rPr>
                        <a:t>¿Cuenta con (…)?</a:t>
                      </a:r>
                    </a:p>
                    <a:p>
                      <a:pPr marL="0" marR="0" lvl="0" indent="0" algn="ctr" defTabSz="914400" rtl="0" eaLnBrk="1" fontAlgn="auto" latinLnBrk="0" hangingPunct="1">
                        <a:lnSpc>
                          <a:spcPct val="100000"/>
                        </a:lnSpc>
                        <a:spcBef>
                          <a:spcPts val="0"/>
                        </a:spcBef>
                        <a:spcAft>
                          <a:spcPts val="0"/>
                        </a:spcAft>
                        <a:buClrTx/>
                        <a:buSzTx/>
                        <a:buFontTx/>
                        <a:buNone/>
                        <a:tabLst/>
                        <a:defRPr/>
                      </a:pPr>
                      <a:r>
                        <a:rPr lang="es-MX" sz="900" b="1" kern="1200" dirty="0">
                          <a:solidFill>
                            <a:schemeClr val="bg2">
                              <a:lumMod val="25000"/>
                            </a:schemeClr>
                          </a:solidFill>
                          <a:latin typeface="+mn-lt"/>
                          <a:ea typeface="+mn-ea"/>
                          <a:cs typeface="+mn-cs"/>
                        </a:rPr>
                        <a:t>(sólo quienes respondieron SI)</a:t>
                      </a:r>
                      <a:endParaRPr lang="es-MX" sz="900" b="1" kern="1200" dirty="0">
                        <a:solidFill>
                          <a:schemeClr val="tx1">
                            <a:lumMod val="85000"/>
                            <a:lumOff val="15000"/>
                          </a:schemeClr>
                        </a:solidFill>
                        <a:latin typeface="+mn-lt"/>
                        <a:ea typeface="+mn-ea"/>
                        <a:cs typeface="+mn-cs"/>
                      </a:endParaRPr>
                    </a:p>
                  </a:txBody>
                  <a:tcPr anchor="ctr">
                    <a:noFill/>
                  </a:tcPr>
                </a:tc>
                <a:tc>
                  <a:txBody>
                    <a:bodyPr/>
                    <a:lstStyle/>
                    <a:p>
                      <a:pPr algn="ctr"/>
                      <a:r>
                        <a:rPr lang="es-ES" sz="1800" b="1" dirty="0">
                          <a:solidFill>
                            <a:schemeClr val="bg1"/>
                          </a:solidFill>
                          <a:effectLst/>
                          <a:latin typeface="Calibri" panose="020F0502020204030204" pitchFamily="34" charset="0"/>
                          <a:ea typeface="Calibri" panose="020F0502020204030204" pitchFamily="34" charset="0"/>
                        </a:rPr>
                        <a:t>EBH </a:t>
                      </a:r>
                    </a:p>
                    <a:p>
                      <a:pPr algn="ctr"/>
                      <a:r>
                        <a:rPr lang="es-ES" sz="1800" b="1" dirty="0">
                          <a:solidFill>
                            <a:schemeClr val="bg1"/>
                          </a:solidFill>
                          <a:effectLst/>
                          <a:latin typeface="Calibri" panose="020F0502020204030204" pitchFamily="34" charset="0"/>
                          <a:ea typeface="Calibri" panose="020F0502020204030204" pitchFamily="34" charset="0"/>
                        </a:rPr>
                        <a:t>2024</a:t>
                      </a:r>
                      <a:endParaRPr lang="es-MX" sz="1800" dirty="0">
                        <a:solidFill>
                          <a:schemeClr val="bg1"/>
                        </a:solidFill>
                        <a:effectLst/>
                        <a:latin typeface="Calibri" panose="020F0502020204030204" pitchFamily="34" charset="0"/>
                        <a:ea typeface="Calibri" panose="020F0502020204030204" pitchFamily="34" charset="0"/>
                      </a:endParaRPr>
                    </a:p>
                  </a:txBody>
                  <a:tcPr marL="68580" marR="68580" marT="0" marB="0" anchor="ctr">
                    <a:solidFill>
                      <a:schemeClr val="bg2">
                        <a:lumMod val="10000"/>
                      </a:schemeClr>
                    </a:solidFill>
                  </a:tcPr>
                </a:tc>
                <a:tc>
                  <a:txBody>
                    <a:bodyPr/>
                    <a:lstStyle/>
                    <a:p>
                      <a:pPr algn="ctr"/>
                      <a:r>
                        <a:rPr lang="es-MX" sz="1800" dirty="0">
                          <a:solidFill>
                            <a:schemeClr val="bg1"/>
                          </a:solidFill>
                          <a:effectLst/>
                          <a:latin typeface="Calibri" panose="020F0502020204030204" pitchFamily="34" charset="0"/>
                          <a:ea typeface="Calibri" panose="020F0502020204030204" pitchFamily="34" charset="0"/>
                        </a:rPr>
                        <a:t>ENCUBOS </a:t>
                      </a:r>
                    </a:p>
                    <a:p>
                      <a:pPr algn="ctr"/>
                      <a:r>
                        <a:rPr lang="es-MX" sz="1800" dirty="0">
                          <a:solidFill>
                            <a:schemeClr val="bg1"/>
                          </a:solidFill>
                          <a:effectLst/>
                          <a:latin typeface="Calibri" panose="020F0502020204030204" pitchFamily="34" charset="0"/>
                          <a:ea typeface="Calibri" panose="020F0502020204030204" pitchFamily="34" charset="0"/>
                        </a:rPr>
                        <a:t> 2019</a:t>
                      </a:r>
                    </a:p>
                  </a:txBody>
                  <a:tcPr marL="68580" marR="68580" marT="0" marB="0" anchor="ctr">
                    <a:solidFill>
                      <a:schemeClr val="bg2">
                        <a:lumMod val="10000"/>
                      </a:schemeClr>
                    </a:solidFill>
                  </a:tcPr>
                </a:tc>
                <a:tc>
                  <a:txBody>
                    <a:bodyPr/>
                    <a:lstStyle/>
                    <a:p>
                      <a:pPr algn="ctr"/>
                      <a:r>
                        <a:rPr lang="es-ES" sz="1800" b="1" kern="1200" dirty="0">
                          <a:solidFill>
                            <a:schemeClr val="bg1"/>
                          </a:solidFill>
                          <a:effectLst/>
                          <a:latin typeface="+mn-lt"/>
                          <a:ea typeface="+mn-ea"/>
                          <a:cs typeface="+mn-cs"/>
                        </a:rPr>
                        <a:t>ENCASB </a:t>
                      </a:r>
                    </a:p>
                    <a:p>
                      <a:pPr algn="ctr"/>
                      <a:r>
                        <a:rPr lang="es-ES" sz="1800" b="1" kern="1200" dirty="0">
                          <a:solidFill>
                            <a:schemeClr val="bg1"/>
                          </a:solidFill>
                          <a:effectLst/>
                          <a:latin typeface="+mn-lt"/>
                          <a:ea typeface="+mn-ea"/>
                          <a:cs typeface="+mn-cs"/>
                        </a:rPr>
                        <a:t>2011</a:t>
                      </a:r>
                      <a:endParaRPr lang="es-MX" sz="1800" dirty="0">
                        <a:solidFill>
                          <a:schemeClr val="bg1"/>
                        </a:solidFill>
                        <a:effectLst/>
                        <a:latin typeface="Calibri" panose="020F0502020204030204" pitchFamily="34" charset="0"/>
                        <a:ea typeface="Calibri" panose="020F0502020204030204" pitchFamily="34" charset="0"/>
                      </a:endParaRPr>
                    </a:p>
                  </a:txBody>
                  <a:tcPr marL="68580" marR="68580" marT="0" marB="0" anchor="ctr">
                    <a:solidFill>
                      <a:schemeClr val="bg2">
                        <a:lumMod val="10000"/>
                      </a:schemeClr>
                    </a:solidFill>
                  </a:tcPr>
                </a:tc>
                <a:extLst>
                  <a:ext uri="{0D108BD9-81ED-4DB2-BD59-A6C34878D82A}">
                    <a16:rowId xmlns:a16="http://schemas.microsoft.com/office/drawing/2014/main" val="2464424806"/>
                  </a:ext>
                </a:extLst>
              </a:tr>
              <a:tr h="720000">
                <a:tc>
                  <a:txBody>
                    <a:bodyPr/>
                    <a:lstStyle/>
                    <a:p>
                      <a:pPr algn="ctr" fontAlgn="b"/>
                      <a:r>
                        <a:rPr lang="es-MX" sz="1500" b="1" kern="1200"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Botiquín doméstico </a:t>
                      </a:r>
                    </a:p>
                  </a:txBody>
                  <a:tcPr marL="9525" marR="9525" marT="9525" marB="0" anchor="ctr">
                    <a:solidFill>
                      <a:schemeClr val="bg2">
                        <a:lumMod val="10000"/>
                      </a:schemeClr>
                    </a:solidFill>
                  </a:tcPr>
                </a:tc>
                <a:tc>
                  <a:txBody>
                    <a:bodyPr/>
                    <a:lstStyle/>
                    <a:p>
                      <a:endParaRPr lang="es-MX" dirty="0"/>
                    </a:p>
                  </a:txBody>
                  <a:tcPr/>
                </a:tc>
                <a:tc>
                  <a:txBody>
                    <a:bodyPr/>
                    <a:lstStyle/>
                    <a:p>
                      <a:endParaRPr lang="es-MX" dirty="0"/>
                    </a:p>
                  </a:txBody>
                  <a:tcPr>
                    <a:solidFill>
                      <a:schemeClr val="accent3">
                        <a:alpha val="20000"/>
                      </a:schemeClr>
                    </a:solidFill>
                  </a:tcPr>
                </a:tc>
                <a:tc>
                  <a:txBody>
                    <a:bodyPr/>
                    <a:lstStyle/>
                    <a:p>
                      <a:endParaRPr lang="es-MX" dirty="0"/>
                    </a:p>
                  </a:txBody>
                  <a:tcPr>
                    <a:solidFill>
                      <a:schemeClr val="accent3">
                        <a:alpha val="20000"/>
                      </a:schemeClr>
                    </a:solidFill>
                  </a:tcPr>
                </a:tc>
                <a:extLst>
                  <a:ext uri="{0D108BD9-81ED-4DB2-BD59-A6C34878D82A}">
                    <a16:rowId xmlns:a16="http://schemas.microsoft.com/office/drawing/2014/main" val="1810970986"/>
                  </a:ext>
                </a:extLst>
              </a:tr>
              <a:tr h="720000">
                <a:tc>
                  <a:txBody>
                    <a:bodyPr/>
                    <a:lstStyle/>
                    <a:p>
                      <a:pPr algn="ctr"/>
                      <a:r>
                        <a:rPr lang="es-MX" sz="1500" b="1"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rPr>
                        <a:t>Acceso a programas que fomentan la salud</a:t>
                      </a:r>
                    </a:p>
                  </a:txBody>
                  <a:tcPr marL="68580" marR="68580" marT="0" marB="0" anchor="ctr">
                    <a:solidFill>
                      <a:schemeClr val="bg2">
                        <a:lumMod val="10000"/>
                      </a:schemeClr>
                    </a:solidFill>
                  </a:tcPr>
                </a:tc>
                <a:tc>
                  <a:txBody>
                    <a:bodyPr/>
                    <a:lstStyle/>
                    <a:p>
                      <a:endParaRPr lang="es-MX" dirty="0"/>
                    </a:p>
                  </a:txBody>
                  <a:tcPr/>
                </a:tc>
                <a:tc>
                  <a:txBody>
                    <a:bodyPr/>
                    <a:lstStyle/>
                    <a:p>
                      <a:endParaRPr lang="es-MX" dirty="0"/>
                    </a:p>
                  </a:txBody>
                  <a:tcPr/>
                </a:tc>
                <a:tc>
                  <a:txBody>
                    <a:bodyPr/>
                    <a:lstStyle/>
                    <a:p>
                      <a:endParaRPr lang="es-MX" dirty="0"/>
                    </a:p>
                  </a:txBody>
                  <a:tcPr/>
                </a:tc>
                <a:extLst>
                  <a:ext uri="{0D108BD9-81ED-4DB2-BD59-A6C34878D82A}">
                    <a16:rowId xmlns:a16="http://schemas.microsoft.com/office/drawing/2014/main" val="2497487136"/>
                  </a:ext>
                </a:extLst>
              </a:tr>
              <a:tr h="720000">
                <a:tc>
                  <a:txBody>
                    <a:bodyPr/>
                    <a:lstStyle/>
                    <a:p>
                      <a:pPr algn="ctr"/>
                      <a:r>
                        <a:rPr lang="es-MX" sz="1500" b="1"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rPr>
                        <a:t>Visitas periódicas al médico para detectar oportunamente enfermedades</a:t>
                      </a:r>
                    </a:p>
                  </a:txBody>
                  <a:tcPr marL="68580" marR="68580" marT="0" marB="0" anchor="ctr">
                    <a:solidFill>
                      <a:schemeClr val="bg2">
                        <a:lumMod val="10000"/>
                      </a:schemeClr>
                    </a:solidFill>
                  </a:tcPr>
                </a:tc>
                <a:tc>
                  <a:txBody>
                    <a:bodyPr/>
                    <a:lstStyle/>
                    <a:p>
                      <a:endParaRPr lang="es-MX" dirty="0"/>
                    </a:p>
                  </a:txBody>
                  <a:tcPr/>
                </a:tc>
                <a:tc>
                  <a:txBody>
                    <a:bodyPr/>
                    <a:lstStyle/>
                    <a:p>
                      <a:endParaRPr lang="es-MX" dirty="0">
                        <a:solidFill>
                          <a:schemeClr val="tx1"/>
                        </a:solidFill>
                      </a:endParaRPr>
                    </a:p>
                  </a:txBody>
                  <a:tcPr>
                    <a:solidFill>
                      <a:schemeClr val="accent3">
                        <a:alpha val="18000"/>
                      </a:schemeClr>
                    </a:solidFill>
                  </a:tcPr>
                </a:tc>
                <a:tc>
                  <a:txBody>
                    <a:bodyPr/>
                    <a:lstStyle/>
                    <a:p>
                      <a:endParaRPr lang="es-MX" dirty="0">
                        <a:solidFill>
                          <a:schemeClr val="tx1"/>
                        </a:solidFill>
                      </a:endParaRPr>
                    </a:p>
                  </a:txBody>
                  <a:tcPr>
                    <a:solidFill>
                      <a:schemeClr val="accent3">
                        <a:alpha val="18000"/>
                      </a:schemeClr>
                    </a:solidFill>
                  </a:tcPr>
                </a:tc>
                <a:extLst>
                  <a:ext uri="{0D108BD9-81ED-4DB2-BD59-A6C34878D82A}">
                    <a16:rowId xmlns:a16="http://schemas.microsoft.com/office/drawing/2014/main" val="2662115267"/>
                  </a:ext>
                </a:extLst>
              </a:tr>
              <a:tr h="720000">
                <a:tc>
                  <a:txBody>
                    <a:bodyPr/>
                    <a:lstStyle/>
                    <a:p>
                      <a:pPr algn="ctr"/>
                      <a:r>
                        <a:rPr lang="es-MX" sz="1500" b="1"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rPr>
                        <a:t>Revisiones dentales preventivas de forma periódica</a:t>
                      </a:r>
                    </a:p>
                  </a:txBody>
                  <a:tcPr marL="68580" marR="68580" marT="0" marB="0" anchor="ctr">
                    <a:solidFill>
                      <a:schemeClr val="bg2">
                        <a:lumMod val="10000"/>
                      </a:schemeClr>
                    </a:solidFill>
                  </a:tcPr>
                </a:tc>
                <a:tc>
                  <a:txBody>
                    <a:bodyPr/>
                    <a:lstStyle/>
                    <a:p>
                      <a:endParaRPr lang="es-MX" dirty="0"/>
                    </a:p>
                  </a:txBody>
                  <a:tcPr>
                    <a:noFill/>
                  </a:tcPr>
                </a:tc>
                <a:tc>
                  <a:txBody>
                    <a:bodyPr/>
                    <a:lstStyle/>
                    <a:p>
                      <a:endParaRPr lang="es-MX" dirty="0">
                        <a:solidFill>
                          <a:schemeClr val="tx1">
                            <a:alpha val="20000"/>
                          </a:schemeClr>
                        </a:solidFill>
                      </a:endParaRPr>
                    </a:p>
                  </a:txBody>
                  <a:tcPr>
                    <a:noFill/>
                  </a:tcPr>
                </a:tc>
                <a:tc>
                  <a:txBody>
                    <a:bodyPr/>
                    <a:lstStyle/>
                    <a:p>
                      <a:endParaRPr lang="es-MX" dirty="0">
                        <a:solidFill>
                          <a:schemeClr val="tx1">
                            <a:alpha val="20000"/>
                          </a:schemeClr>
                        </a:solidFill>
                      </a:endParaRPr>
                    </a:p>
                  </a:txBody>
                  <a:tcPr>
                    <a:noFill/>
                  </a:tcPr>
                </a:tc>
                <a:extLst>
                  <a:ext uri="{0D108BD9-81ED-4DB2-BD59-A6C34878D82A}">
                    <a16:rowId xmlns:a16="http://schemas.microsoft.com/office/drawing/2014/main" val="1947694456"/>
                  </a:ext>
                </a:extLst>
              </a:tr>
              <a:tr h="720000">
                <a:tc>
                  <a:txBody>
                    <a:bodyPr/>
                    <a:lstStyle/>
                    <a:p>
                      <a:pPr algn="ctr"/>
                      <a:r>
                        <a:rPr lang="es-MX" sz="1500" b="1"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rPr>
                        <a:t>Radiografías y exámenes de laboratorio (recomendados por el médico)</a:t>
                      </a:r>
                    </a:p>
                  </a:txBody>
                  <a:tcPr marL="68580" marR="68580" marT="0" marB="0" anchor="ctr">
                    <a:solidFill>
                      <a:schemeClr val="bg2">
                        <a:lumMod val="10000"/>
                      </a:schemeClr>
                    </a:solidFill>
                  </a:tcPr>
                </a:tc>
                <a:tc>
                  <a:txBody>
                    <a:bodyPr/>
                    <a:lstStyle/>
                    <a:p>
                      <a:endParaRPr lang="es-MX" dirty="0"/>
                    </a:p>
                  </a:txBody>
                  <a:tcPr>
                    <a:solidFill>
                      <a:schemeClr val="accent3">
                        <a:lumMod val="40000"/>
                        <a:lumOff val="60000"/>
                      </a:schemeClr>
                    </a:solidFill>
                  </a:tcPr>
                </a:tc>
                <a:tc>
                  <a:txBody>
                    <a:bodyPr/>
                    <a:lstStyle/>
                    <a:p>
                      <a:endParaRPr lang="es-MX" dirty="0">
                        <a:solidFill>
                          <a:schemeClr val="tx1">
                            <a:alpha val="20000"/>
                          </a:schemeClr>
                        </a:solidFill>
                      </a:endParaRPr>
                    </a:p>
                  </a:txBody>
                  <a:tcPr>
                    <a:solidFill>
                      <a:schemeClr val="accent3">
                        <a:alpha val="22000"/>
                      </a:schemeClr>
                    </a:solidFill>
                  </a:tcPr>
                </a:tc>
                <a:tc>
                  <a:txBody>
                    <a:bodyPr/>
                    <a:lstStyle/>
                    <a:p>
                      <a:endParaRPr lang="es-MX" dirty="0">
                        <a:solidFill>
                          <a:schemeClr val="tx1">
                            <a:alpha val="20000"/>
                          </a:schemeClr>
                        </a:solidFill>
                      </a:endParaRPr>
                    </a:p>
                  </a:txBody>
                  <a:tcPr>
                    <a:solidFill>
                      <a:schemeClr val="accent3">
                        <a:alpha val="16000"/>
                      </a:schemeClr>
                    </a:solidFill>
                  </a:tcPr>
                </a:tc>
                <a:extLst>
                  <a:ext uri="{0D108BD9-81ED-4DB2-BD59-A6C34878D82A}">
                    <a16:rowId xmlns:a16="http://schemas.microsoft.com/office/drawing/2014/main" val="938679159"/>
                  </a:ext>
                </a:extLst>
              </a:tr>
              <a:tr h="720000">
                <a:tc>
                  <a:txBody>
                    <a:bodyPr/>
                    <a:lstStyle/>
                    <a:p>
                      <a:pPr algn="ctr"/>
                      <a:r>
                        <a:rPr lang="es-MX" sz="1500" b="1"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rPr>
                        <a:t>Acceso a métodos anticonceptivos</a:t>
                      </a:r>
                    </a:p>
                  </a:txBody>
                  <a:tcPr marL="68580" marR="68580" marT="0" marB="0" anchor="ctr">
                    <a:solidFill>
                      <a:schemeClr val="bg2">
                        <a:lumMod val="10000"/>
                      </a:schemeClr>
                    </a:solidFill>
                  </a:tcPr>
                </a:tc>
                <a:tc>
                  <a:txBody>
                    <a:bodyPr/>
                    <a:lstStyle/>
                    <a:p>
                      <a:endParaRPr lang="es-MX" dirty="0"/>
                    </a:p>
                  </a:txBody>
                  <a:tcPr>
                    <a:solidFill>
                      <a:schemeClr val="accent3">
                        <a:lumMod val="40000"/>
                        <a:lumOff val="60000"/>
                      </a:schemeClr>
                    </a:solidFill>
                  </a:tcPr>
                </a:tc>
                <a:tc>
                  <a:txBody>
                    <a:bodyPr/>
                    <a:lstStyle/>
                    <a:p>
                      <a:endParaRPr lang="es-MX" dirty="0">
                        <a:solidFill>
                          <a:schemeClr val="tx1">
                            <a:alpha val="20000"/>
                          </a:schemeClr>
                        </a:solidFill>
                      </a:endParaRPr>
                    </a:p>
                  </a:txBody>
                  <a:tcPr>
                    <a:solidFill>
                      <a:schemeClr val="accent3">
                        <a:alpha val="22000"/>
                      </a:schemeClr>
                    </a:solidFill>
                  </a:tcPr>
                </a:tc>
                <a:tc>
                  <a:txBody>
                    <a:bodyPr/>
                    <a:lstStyle/>
                    <a:p>
                      <a:endParaRPr lang="es-MX" dirty="0">
                        <a:solidFill>
                          <a:schemeClr val="tx1">
                            <a:alpha val="20000"/>
                          </a:schemeClr>
                        </a:solidFill>
                      </a:endParaRPr>
                    </a:p>
                  </a:txBody>
                  <a:tcPr>
                    <a:solidFill>
                      <a:schemeClr val="accent3">
                        <a:alpha val="16000"/>
                      </a:schemeClr>
                    </a:solidFill>
                  </a:tcPr>
                </a:tc>
                <a:extLst>
                  <a:ext uri="{0D108BD9-81ED-4DB2-BD59-A6C34878D82A}">
                    <a16:rowId xmlns:a16="http://schemas.microsoft.com/office/drawing/2014/main" val="1780381211"/>
                  </a:ext>
                </a:extLst>
              </a:tr>
            </a:tbl>
          </a:graphicData>
        </a:graphic>
      </p:graphicFrame>
      <p:graphicFrame>
        <p:nvGraphicFramePr>
          <p:cNvPr id="5" name="7 Marcador de contenido">
            <a:extLst>
              <a:ext uri="{FF2B5EF4-FFF2-40B4-BE49-F238E27FC236}">
                <a16:creationId xmlns:a16="http://schemas.microsoft.com/office/drawing/2014/main" id="{D1729323-C43E-C051-D860-6438F1362645}"/>
              </a:ext>
            </a:extLst>
          </p:cNvPr>
          <p:cNvGraphicFramePr>
            <a:graphicFrameLocks/>
          </p:cNvGraphicFramePr>
          <p:nvPr>
            <p:extLst>
              <p:ext uri="{D42A27DB-BD31-4B8C-83A1-F6EECF244321}">
                <p14:modId xmlns:p14="http://schemas.microsoft.com/office/powerpoint/2010/main" val="3294696482"/>
              </p:ext>
            </p:extLst>
          </p:nvPr>
        </p:nvGraphicFramePr>
        <p:xfrm>
          <a:off x="3652148" y="1647584"/>
          <a:ext cx="1611207" cy="451620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0" name="7 Marcador de contenido">
            <a:extLst>
              <a:ext uri="{FF2B5EF4-FFF2-40B4-BE49-F238E27FC236}">
                <a16:creationId xmlns:a16="http://schemas.microsoft.com/office/drawing/2014/main" id="{0651F550-6EEA-71C1-2C66-B4CA20AF8403}"/>
              </a:ext>
            </a:extLst>
          </p:cNvPr>
          <p:cNvGraphicFramePr>
            <a:graphicFrameLocks/>
          </p:cNvGraphicFramePr>
          <p:nvPr>
            <p:extLst>
              <p:ext uri="{D42A27DB-BD31-4B8C-83A1-F6EECF244321}">
                <p14:modId xmlns:p14="http://schemas.microsoft.com/office/powerpoint/2010/main" val="3407533563"/>
              </p:ext>
            </p:extLst>
          </p:nvPr>
        </p:nvGraphicFramePr>
        <p:xfrm>
          <a:off x="5209042" y="1655324"/>
          <a:ext cx="1611207" cy="4497475"/>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2" name="7 Marcador de contenido">
            <a:extLst>
              <a:ext uri="{FF2B5EF4-FFF2-40B4-BE49-F238E27FC236}">
                <a16:creationId xmlns:a16="http://schemas.microsoft.com/office/drawing/2014/main" id="{9FF0BB44-90B3-AC13-2F50-9154D13EE597}"/>
              </a:ext>
            </a:extLst>
          </p:cNvPr>
          <p:cNvGraphicFramePr>
            <a:graphicFrameLocks/>
          </p:cNvGraphicFramePr>
          <p:nvPr>
            <p:extLst>
              <p:ext uri="{D42A27DB-BD31-4B8C-83A1-F6EECF244321}">
                <p14:modId xmlns:p14="http://schemas.microsoft.com/office/powerpoint/2010/main" val="4214445397"/>
              </p:ext>
            </p:extLst>
          </p:nvPr>
        </p:nvGraphicFramePr>
        <p:xfrm>
          <a:off x="6767988" y="1655324"/>
          <a:ext cx="1611207" cy="4516200"/>
        </p:xfrm>
        <a:graphic>
          <a:graphicData uri="http://schemas.openxmlformats.org/drawingml/2006/chart">
            <c:chart xmlns:c="http://schemas.openxmlformats.org/drawingml/2006/chart" xmlns:r="http://schemas.openxmlformats.org/officeDocument/2006/relationships" r:id="rId5"/>
          </a:graphicData>
        </a:graphic>
      </p:graphicFrame>
      <p:sp>
        <p:nvSpPr>
          <p:cNvPr id="7" name="CuadroTexto 6">
            <a:extLst>
              <a:ext uri="{FF2B5EF4-FFF2-40B4-BE49-F238E27FC236}">
                <a16:creationId xmlns:a16="http://schemas.microsoft.com/office/drawing/2014/main" id="{A03521D0-7E9F-18AA-5E4C-AE7B75BF5E8B}"/>
              </a:ext>
            </a:extLst>
          </p:cNvPr>
          <p:cNvSpPr txBox="1"/>
          <p:nvPr/>
        </p:nvSpPr>
        <p:spPr>
          <a:xfrm>
            <a:off x="19017" y="6577799"/>
            <a:ext cx="8604899" cy="253916"/>
          </a:xfrm>
          <a:prstGeom prst="rect">
            <a:avLst/>
          </a:prstGeom>
          <a:noFill/>
        </p:spPr>
        <p:txBody>
          <a:bodyPr wrap="square" rtlCol="0" anchor="ctr">
            <a:spAutoFit/>
          </a:bodyPr>
          <a:lstStyle/>
          <a:p>
            <a:r>
              <a:rPr lang="es-MX" sz="1050" b="1" dirty="0">
                <a:solidFill>
                  <a:schemeClr val="tx1">
                    <a:lumMod val="65000"/>
                    <a:lumOff val="35000"/>
                  </a:schemeClr>
                </a:solidFill>
              </a:rPr>
              <a:t>PARAMETRIA; ENCUESTA CDMX / Del 24 de febrero al 14 de agosto de 2024.</a:t>
            </a:r>
          </a:p>
        </p:txBody>
      </p:sp>
      <p:sp>
        <p:nvSpPr>
          <p:cNvPr id="6" name="Rectángulo 5"/>
          <p:cNvSpPr/>
          <p:nvPr/>
        </p:nvSpPr>
        <p:spPr>
          <a:xfrm>
            <a:off x="652342" y="6147914"/>
            <a:ext cx="4572000" cy="246221"/>
          </a:xfrm>
          <a:prstGeom prst="rect">
            <a:avLst/>
          </a:prstGeom>
        </p:spPr>
        <p:txBody>
          <a:bodyPr>
            <a:spAutoFit/>
          </a:bodyPr>
          <a:lstStyle/>
          <a:p>
            <a:r>
              <a:rPr lang="es-MX" sz="1000" dirty="0">
                <a:solidFill>
                  <a:schemeClr val="tx1">
                    <a:lumMod val="65000"/>
                    <a:lumOff val="35000"/>
                  </a:schemeClr>
                </a:solidFill>
                <a:latin typeface="Calibri" panose="020F0502020204030204" pitchFamily="34" charset="0"/>
                <a:ea typeface="Calibri" panose="020F0502020204030204" pitchFamily="34" charset="0"/>
                <a:cs typeface="Calibri" panose="020F0502020204030204" pitchFamily="34" charset="0"/>
              </a:rPr>
              <a:t>Las respuestas suman 100% con la respuesta “no tiene” y  NS/ NC.</a:t>
            </a:r>
          </a:p>
        </p:txBody>
      </p:sp>
    </p:spTree>
    <p:extLst>
      <p:ext uri="{BB962C8B-B14F-4D97-AF65-F5344CB8AC3E}">
        <p14:creationId xmlns:p14="http://schemas.microsoft.com/office/powerpoint/2010/main" val="62887437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9A8F3B6-FBAA-E5B1-3C27-E3D25504ED36}"/>
              </a:ext>
            </a:extLst>
          </p:cNvPr>
          <p:cNvSpPr>
            <a:spLocks noGrp="1"/>
          </p:cNvSpPr>
          <p:nvPr>
            <p:ph type="title"/>
          </p:nvPr>
        </p:nvSpPr>
        <p:spPr/>
        <p:txBody>
          <a:bodyPr/>
          <a:lstStyle/>
          <a:p>
            <a:r>
              <a:rPr lang="es-MX" dirty="0"/>
              <a:t>ALIMENTACIÓN</a:t>
            </a:r>
          </a:p>
        </p:txBody>
      </p:sp>
    </p:spTree>
    <p:extLst>
      <p:ext uri="{BB962C8B-B14F-4D97-AF65-F5344CB8AC3E}">
        <p14:creationId xmlns:p14="http://schemas.microsoft.com/office/powerpoint/2010/main" val="258445550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a16="http://schemas.microsoft.com/office/drawing/2014/main" id="{C5F9901A-9EC0-923A-57CE-EDCB8CFE2216}"/>
              </a:ext>
            </a:extLst>
          </p:cNvPr>
          <p:cNvSpPr>
            <a:spLocks noGrp="1"/>
          </p:cNvSpPr>
          <p:nvPr>
            <p:ph type="body" sz="quarter" idx="13"/>
          </p:nvPr>
        </p:nvSpPr>
        <p:spPr/>
        <p:txBody>
          <a:bodyPr/>
          <a:lstStyle/>
          <a:p>
            <a:r>
              <a:rPr lang="es-MX" dirty="0"/>
              <a:t>ALIMENTACIÓN</a:t>
            </a:r>
          </a:p>
        </p:txBody>
      </p:sp>
      <p:sp>
        <p:nvSpPr>
          <p:cNvPr id="3" name="Marcador de número de diapositiva 2">
            <a:extLst>
              <a:ext uri="{FF2B5EF4-FFF2-40B4-BE49-F238E27FC236}">
                <a16:creationId xmlns:a16="http://schemas.microsoft.com/office/drawing/2014/main" id="{BAC63D65-F4A5-E9E4-3FF9-F7867D5C7C45}"/>
              </a:ext>
            </a:extLst>
          </p:cNvPr>
          <p:cNvSpPr>
            <a:spLocks noGrp="1"/>
          </p:cNvSpPr>
          <p:nvPr>
            <p:ph type="sldNum" sz="quarter" idx="12"/>
          </p:nvPr>
        </p:nvSpPr>
        <p:spPr/>
        <p:txBody>
          <a:bodyPr/>
          <a:lstStyle/>
          <a:p>
            <a:fld id="{B056FCF3-97EB-4DA5-BF7E-93EC395BEC37}" type="slidenum">
              <a:rPr lang="es-MX" smtClean="0"/>
              <a:pPr/>
              <a:t>49</a:t>
            </a:fld>
            <a:endParaRPr lang="es-MX" dirty="0"/>
          </a:p>
        </p:txBody>
      </p:sp>
      <p:graphicFrame>
        <p:nvGraphicFramePr>
          <p:cNvPr id="2" name="Tabla 1">
            <a:extLst>
              <a:ext uri="{FF2B5EF4-FFF2-40B4-BE49-F238E27FC236}">
                <a16:creationId xmlns:a16="http://schemas.microsoft.com/office/drawing/2014/main" id="{7BB36A02-072C-17F7-C150-B481955CF4B5}"/>
              </a:ext>
            </a:extLst>
          </p:cNvPr>
          <p:cNvGraphicFramePr>
            <a:graphicFrameLocks noGrp="1"/>
          </p:cNvGraphicFramePr>
          <p:nvPr>
            <p:extLst>
              <p:ext uri="{D42A27DB-BD31-4B8C-83A1-F6EECF244321}">
                <p14:modId xmlns:p14="http://schemas.microsoft.com/office/powerpoint/2010/main" val="1508791275"/>
              </p:ext>
            </p:extLst>
          </p:nvPr>
        </p:nvGraphicFramePr>
        <p:xfrm>
          <a:off x="766394" y="365127"/>
          <a:ext cx="7524000" cy="5277005"/>
        </p:xfrm>
        <a:graphic>
          <a:graphicData uri="http://schemas.openxmlformats.org/drawingml/2006/table">
            <a:tbl>
              <a:tblPr firstRow="1" bandRow="1">
                <a:tableStyleId>{8799B23B-EC83-4686-B30A-512413B5E67A}</a:tableStyleId>
              </a:tblPr>
              <a:tblGrid>
                <a:gridCol w="2588256">
                  <a:extLst>
                    <a:ext uri="{9D8B030D-6E8A-4147-A177-3AD203B41FA5}">
                      <a16:colId xmlns:a16="http://schemas.microsoft.com/office/drawing/2014/main" val="2113801669"/>
                    </a:ext>
                  </a:extLst>
                </a:gridCol>
                <a:gridCol w="1233936">
                  <a:extLst>
                    <a:ext uri="{9D8B030D-6E8A-4147-A177-3AD203B41FA5}">
                      <a16:colId xmlns:a16="http://schemas.microsoft.com/office/drawing/2014/main" val="536585159"/>
                    </a:ext>
                  </a:extLst>
                </a:gridCol>
                <a:gridCol w="1233936">
                  <a:extLst>
                    <a:ext uri="{9D8B030D-6E8A-4147-A177-3AD203B41FA5}">
                      <a16:colId xmlns:a16="http://schemas.microsoft.com/office/drawing/2014/main" val="33703388"/>
                    </a:ext>
                  </a:extLst>
                </a:gridCol>
                <a:gridCol w="1233936">
                  <a:extLst>
                    <a:ext uri="{9D8B030D-6E8A-4147-A177-3AD203B41FA5}">
                      <a16:colId xmlns:a16="http://schemas.microsoft.com/office/drawing/2014/main" val="3227567264"/>
                    </a:ext>
                  </a:extLst>
                </a:gridCol>
                <a:gridCol w="1233936">
                  <a:extLst>
                    <a:ext uri="{9D8B030D-6E8A-4147-A177-3AD203B41FA5}">
                      <a16:colId xmlns:a16="http://schemas.microsoft.com/office/drawing/2014/main" val="1280253535"/>
                    </a:ext>
                  </a:extLst>
                </a:gridCol>
              </a:tblGrid>
              <a:tr h="741005">
                <a:tc>
                  <a:txBody>
                    <a:bodyPr/>
                    <a:lstStyle/>
                    <a:p>
                      <a:pPr algn="ctr"/>
                      <a:r>
                        <a:rPr lang="es-MX" sz="1600" kern="1200" dirty="0">
                          <a:solidFill>
                            <a:schemeClr val="tx1">
                              <a:lumMod val="85000"/>
                              <a:lumOff val="15000"/>
                            </a:schemeClr>
                          </a:solidFill>
                          <a:latin typeface="+mn-lt"/>
                          <a:ea typeface="+mj-ea"/>
                          <a:cs typeface="+mj-cs"/>
                        </a:rPr>
                        <a:t>En el último mes, ¿por falta de dinero o recursos</a:t>
                      </a:r>
                    </a:p>
                    <a:p>
                      <a:pPr marL="0" marR="0" lvl="0" indent="0" algn="ctr" defTabSz="914400" rtl="0" eaLnBrk="1" fontAlgn="auto" latinLnBrk="0" hangingPunct="1">
                        <a:lnSpc>
                          <a:spcPct val="100000"/>
                        </a:lnSpc>
                        <a:spcBef>
                          <a:spcPts val="0"/>
                        </a:spcBef>
                        <a:spcAft>
                          <a:spcPts val="0"/>
                        </a:spcAft>
                        <a:buClrTx/>
                        <a:buSzTx/>
                        <a:buFontTx/>
                        <a:buNone/>
                        <a:tabLst/>
                        <a:defRPr/>
                      </a:pPr>
                      <a:r>
                        <a:rPr lang="es-MX" sz="900" b="1" kern="1200" dirty="0">
                          <a:solidFill>
                            <a:schemeClr val="bg2">
                              <a:lumMod val="25000"/>
                            </a:schemeClr>
                          </a:solidFill>
                          <a:latin typeface="+mn-lt"/>
                          <a:ea typeface="+mn-ea"/>
                          <a:cs typeface="+mn-cs"/>
                        </a:rPr>
                        <a:t>(sólo quienes respondieron SI)</a:t>
                      </a:r>
                      <a:endParaRPr lang="es-MX" sz="900" b="1" kern="1200" dirty="0">
                        <a:solidFill>
                          <a:schemeClr val="tx1">
                            <a:lumMod val="85000"/>
                            <a:lumOff val="15000"/>
                          </a:schemeClr>
                        </a:solidFill>
                        <a:latin typeface="+mn-lt"/>
                        <a:ea typeface="+mn-ea"/>
                        <a:cs typeface="+mn-cs"/>
                      </a:endParaRPr>
                    </a:p>
                  </a:txBody>
                  <a:tcPr anchor="ctr">
                    <a:noFill/>
                  </a:tcPr>
                </a:tc>
                <a:tc>
                  <a:txBody>
                    <a:bodyPr/>
                    <a:lstStyle/>
                    <a:p>
                      <a:pPr algn="ctr"/>
                      <a:r>
                        <a:rPr lang="es-ES" sz="1800" b="1" dirty="0">
                          <a:solidFill>
                            <a:schemeClr val="bg1"/>
                          </a:solidFill>
                          <a:effectLst/>
                          <a:latin typeface="Calibri" panose="020F0502020204030204" pitchFamily="34" charset="0"/>
                          <a:ea typeface="Calibri" panose="020F0502020204030204" pitchFamily="34" charset="0"/>
                        </a:rPr>
                        <a:t>EBH </a:t>
                      </a:r>
                    </a:p>
                    <a:p>
                      <a:pPr algn="ctr"/>
                      <a:r>
                        <a:rPr lang="es-ES" sz="1800" b="1" dirty="0">
                          <a:solidFill>
                            <a:schemeClr val="bg1"/>
                          </a:solidFill>
                          <a:effectLst/>
                          <a:latin typeface="Calibri" panose="020F0502020204030204" pitchFamily="34" charset="0"/>
                          <a:ea typeface="Calibri" panose="020F0502020204030204" pitchFamily="34" charset="0"/>
                        </a:rPr>
                        <a:t>2024</a:t>
                      </a:r>
                      <a:endParaRPr lang="es-MX" sz="1800" dirty="0">
                        <a:solidFill>
                          <a:schemeClr val="bg1"/>
                        </a:solidFill>
                        <a:effectLst/>
                        <a:latin typeface="Calibri" panose="020F0502020204030204" pitchFamily="34" charset="0"/>
                        <a:ea typeface="Calibri" panose="020F0502020204030204" pitchFamily="34" charset="0"/>
                      </a:endParaRPr>
                    </a:p>
                  </a:txBody>
                  <a:tcPr marL="68580" marR="68580" marT="0" marB="0" anchor="ctr">
                    <a:solidFill>
                      <a:schemeClr val="bg2">
                        <a:lumMod val="10000"/>
                      </a:schemeClr>
                    </a:solidFill>
                  </a:tcPr>
                </a:tc>
                <a:tc>
                  <a:txBody>
                    <a:bodyPr/>
                    <a:lstStyle/>
                    <a:p>
                      <a:pPr algn="ctr"/>
                      <a:r>
                        <a:rPr lang="es-MX" sz="1800" dirty="0">
                          <a:solidFill>
                            <a:schemeClr val="bg1"/>
                          </a:solidFill>
                          <a:effectLst/>
                          <a:latin typeface="Calibri" panose="020F0502020204030204" pitchFamily="34" charset="0"/>
                          <a:ea typeface="Calibri" panose="020F0502020204030204" pitchFamily="34" charset="0"/>
                        </a:rPr>
                        <a:t>ENCOVID 2021***</a:t>
                      </a:r>
                    </a:p>
                  </a:txBody>
                  <a:tcPr marL="68580" marR="68580" marT="0" marB="0" anchor="ctr">
                    <a:solidFill>
                      <a:schemeClr val="bg2">
                        <a:lumMod val="10000"/>
                      </a:schemeClr>
                    </a:solidFill>
                  </a:tcPr>
                </a:tc>
                <a:tc>
                  <a:txBody>
                    <a:bodyPr/>
                    <a:lstStyle/>
                    <a:p>
                      <a:pPr algn="ctr"/>
                      <a:r>
                        <a:rPr lang="es-MX" sz="1800" dirty="0">
                          <a:solidFill>
                            <a:schemeClr val="bg1"/>
                          </a:solidFill>
                          <a:effectLst/>
                          <a:latin typeface="Calibri" panose="020F0502020204030204" pitchFamily="34" charset="0"/>
                          <a:ea typeface="Calibri" panose="020F0502020204030204" pitchFamily="34" charset="0"/>
                        </a:rPr>
                        <a:t>ENCUBOS  2019*</a:t>
                      </a:r>
                    </a:p>
                  </a:txBody>
                  <a:tcPr marL="68580" marR="68580" marT="0" marB="0" anchor="ctr">
                    <a:solidFill>
                      <a:schemeClr val="bg2">
                        <a:lumMod val="10000"/>
                      </a:schemeClr>
                    </a:solidFill>
                  </a:tcPr>
                </a:tc>
                <a:tc>
                  <a:txBody>
                    <a:bodyPr/>
                    <a:lstStyle/>
                    <a:p>
                      <a:pPr algn="ctr"/>
                      <a:r>
                        <a:rPr lang="es-ES" sz="1800" b="1" kern="1200" dirty="0">
                          <a:solidFill>
                            <a:schemeClr val="bg1"/>
                          </a:solidFill>
                          <a:effectLst/>
                          <a:latin typeface="+mn-lt"/>
                          <a:ea typeface="+mn-ea"/>
                          <a:cs typeface="+mn-cs"/>
                        </a:rPr>
                        <a:t>ENCASB </a:t>
                      </a:r>
                    </a:p>
                    <a:p>
                      <a:pPr algn="ctr"/>
                      <a:r>
                        <a:rPr lang="es-ES" sz="1800" b="1" kern="1200" dirty="0">
                          <a:solidFill>
                            <a:schemeClr val="bg1"/>
                          </a:solidFill>
                          <a:effectLst/>
                          <a:latin typeface="+mn-lt"/>
                          <a:ea typeface="+mn-ea"/>
                          <a:cs typeface="+mn-cs"/>
                        </a:rPr>
                        <a:t>2011**</a:t>
                      </a:r>
                      <a:endParaRPr lang="es-MX" sz="1800" dirty="0">
                        <a:solidFill>
                          <a:schemeClr val="bg1"/>
                        </a:solidFill>
                        <a:effectLst/>
                        <a:latin typeface="Calibri" panose="020F0502020204030204" pitchFamily="34" charset="0"/>
                        <a:ea typeface="Calibri" panose="020F0502020204030204" pitchFamily="34" charset="0"/>
                      </a:endParaRPr>
                    </a:p>
                  </a:txBody>
                  <a:tcPr marL="68580" marR="68580" marT="0" marB="0" anchor="ctr">
                    <a:solidFill>
                      <a:schemeClr val="bg2">
                        <a:lumMod val="10000"/>
                      </a:schemeClr>
                    </a:solidFill>
                  </a:tcPr>
                </a:tc>
                <a:extLst>
                  <a:ext uri="{0D108BD9-81ED-4DB2-BD59-A6C34878D82A}">
                    <a16:rowId xmlns:a16="http://schemas.microsoft.com/office/drawing/2014/main" val="2464424806"/>
                  </a:ext>
                </a:extLst>
              </a:tr>
              <a:tr h="756000">
                <a:tc>
                  <a:txBody>
                    <a:bodyPr/>
                    <a:lstStyle/>
                    <a:p>
                      <a:pPr algn="ctr" fontAlgn="b"/>
                      <a:r>
                        <a:rPr lang="es-MX" sz="1200" b="1" kern="1200"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alguna vez usted se preocupó de que la comida se acabara</a:t>
                      </a:r>
                    </a:p>
                  </a:txBody>
                  <a:tcPr marL="9525" marR="9525" marT="9525" marB="0" anchor="ctr">
                    <a:solidFill>
                      <a:schemeClr val="bg2">
                        <a:lumMod val="10000"/>
                      </a:schemeClr>
                    </a:solidFill>
                  </a:tcPr>
                </a:tc>
                <a:tc>
                  <a:txBody>
                    <a:bodyPr/>
                    <a:lstStyle/>
                    <a:p>
                      <a:endParaRPr lang="es-MX" dirty="0"/>
                    </a:p>
                  </a:txBody>
                  <a:tcPr/>
                </a:tc>
                <a:tc>
                  <a:txBody>
                    <a:bodyPr/>
                    <a:lstStyle/>
                    <a:p>
                      <a:endParaRPr lang="es-MX" dirty="0"/>
                    </a:p>
                  </a:txBody>
                  <a:tcPr/>
                </a:tc>
                <a:tc>
                  <a:txBody>
                    <a:bodyPr/>
                    <a:lstStyle/>
                    <a:p>
                      <a:endParaRPr lang="es-MX" dirty="0"/>
                    </a:p>
                  </a:txBody>
                  <a:tcPr>
                    <a:solidFill>
                      <a:schemeClr val="accent3">
                        <a:alpha val="20000"/>
                      </a:schemeClr>
                    </a:solidFill>
                  </a:tcPr>
                </a:tc>
                <a:tc>
                  <a:txBody>
                    <a:bodyPr/>
                    <a:lstStyle/>
                    <a:p>
                      <a:endParaRPr lang="es-MX" dirty="0"/>
                    </a:p>
                  </a:txBody>
                  <a:tcPr>
                    <a:solidFill>
                      <a:schemeClr val="accent3">
                        <a:alpha val="20000"/>
                      </a:schemeClr>
                    </a:solidFill>
                  </a:tcPr>
                </a:tc>
                <a:extLst>
                  <a:ext uri="{0D108BD9-81ED-4DB2-BD59-A6C34878D82A}">
                    <a16:rowId xmlns:a16="http://schemas.microsoft.com/office/drawing/2014/main" val="1810970986"/>
                  </a:ext>
                </a:extLst>
              </a:tr>
              <a:tr h="756000">
                <a:tc>
                  <a:txBody>
                    <a:bodyPr/>
                    <a:lstStyle/>
                    <a:p>
                      <a:pPr algn="ctr"/>
                      <a:r>
                        <a:rPr lang="es-MX" sz="1200" b="1"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rPr>
                        <a:t>alguna vez se quedaron sin comida</a:t>
                      </a:r>
                    </a:p>
                  </a:txBody>
                  <a:tcPr marL="68580" marR="68580" marT="0" marB="0" anchor="ctr">
                    <a:solidFill>
                      <a:schemeClr val="bg2">
                        <a:lumMod val="10000"/>
                      </a:schemeClr>
                    </a:solidFill>
                  </a:tcPr>
                </a:tc>
                <a:tc>
                  <a:txBody>
                    <a:bodyPr/>
                    <a:lstStyle/>
                    <a:p>
                      <a:endParaRPr lang="es-MX" dirty="0"/>
                    </a:p>
                  </a:txBody>
                  <a:tcPr/>
                </a:tc>
                <a:tc>
                  <a:txBody>
                    <a:bodyPr/>
                    <a:lstStyle/>
                    <a:p>
                      <a:endParaRPr lang="es-MX" dirty="0"/>
                    </a:p>
                  </a:txBody>
                  <a:tcPr/>
                </a:tc>
                <a:tc>
                  <a:txBody>
                    <a:bodyPr/>
                    <a:lstStyle/>
                    <a:p>
                      <a:endParaRPr lang="es-MX" dirty="0"/>
                    </a:p>
                  </a:txBody>
                  <a:tcPr/>
                </a:tc>
                <a:tc>
                  <a:txBody>
                    <a:bodyPr/>
                    <a:lstStyle/>
                    <a:p>
                      <a:endParaRPr lang="es-MX" dirty="0"/>
                    </a:p>
                  </a:txBody>
                  <a:tcPr/>
                </a:tc>
                <a:extLst>
                  <a:ext uri="{0D108BD9-81ED-4DB2-BD59-A6C34878D82A}">
                    <a16:rowId xmlns:a16="http://schemas.microsoft.com/office/drawing/2014/main" val="2497487136"/>
                  </a:ext>
                </a:extLst>
              </a:tr>
              <a:tr h="756000">
                <a:tc>
                  <a:txBody>
                    <a:bodyPr/>
                    <a:lstStyle/>
                    <a:p>
                      <a:pPr algn="ctr"/>
                      <a:r>
                        <a:rPr lang="es-MX" sz="1200" b="1"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rPr>
                        <a:t>alguna vez se quedaron sin dinero o recursos para obtener una alimentación sana y variada</a:t>
                      </a:r>
                    </a:p>
                  </a:txBody>
                  <a:tcPr marL="68580" marR="68580" marT="0" marB="0" anchor="ctr">
                    <a:solidFill>
                      <a:schemeClr val="bg2">
                        <a:lumMod val="10000"/>
                      </a:schemeClr>
                    </a:solidFill>
                  </a:tcPr>
                </a:tc>
                <a:tc>
                  <a:txBody>
                    <a:bodyPr/>
                    <a:lstStyle/>
                    <a:p>
                      <a:endParaRPr lang="es-MX" dirty="0"/>
                    </a:p>
                  </a:txBody>
                  <a:tcPr/>
                </a:tc>
                <a:tc>
                  <a:txBody>
                    <a:bodyPr/>
                    <a:lstStyle/>
                    <a:p>
                      <a:endParaRPr lang="es-MX" dirty="0"/>
                    </a:p>
                  </a:txBody>
                  <a:tcPr/>
                </a:tc>
                <a:tc>
                  <a:txBody>
                    <a:bodyPr/>
                    <a:lstStyle/>
                    <a:p>
                      <a:endParaRPr lang="es-MX" dirty="0">
                        <a:solidFill>
                          <a:schemeClr val="tx1"/>
                        </a:solidFill>
                      </a:endParaRPr>
                    </a:p>
                  </a:txBody>
                  <a:tcPr>
                    <a:solidFill>
                      <a:schemeClr val="accent3">
                        <a:alpha val="18000"/>
                      </a:schemeClr>
                    </a:solidFill>
                  </a:tcPr>
                </a:tc>
                <a:tc>
                  <a:txBody>
                    <a:bodyPr/>
                    <a:lstStyle/>
                    <a:p>
                      <a:endParaRPr lang="es-MX" dirty="0">
                        <a:solidFill>
                          <a:schemeClr val="tx1"/>
                        </a:solidFill>
                      </a:endParaRPr>
                    </a:p>
                  </a:txBody>
                  <a:tcPr>
                    <a:solidFill>
                      <a:schemeClr val="accent3">
                        <a:alpha val="18000"/>
                      </a:schemeClr>
                    </a:solidFill>
                  </a:tcPr>
                </a:tc>
                <a:extLst>
                  <a:ext uri="{0D108BD9-81ED-4DB2-BD59-A6C34878D82A}">
                    <a16:rowId xmlns:a16="http://schemas.microsoft.com/office/drawing/2014/main" val="2662115267"/>
                  </a:ext>
                </a:extLst>
              </a:tr>
              <a:tr h="756000">
                <a:tc>
                  <a:txBody>
                    <a:bodyPr/>
                    <a:lstStyle/>
                    <a:p>
                      <a:pPr algn="ctr"/>
                      <a:r>
                        <a:rPr lang="es-MX" sz="1200" b="1"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rPr>
                        <a:t>alguna vez usted o algún adulto en su hogar tuvo una alimentación basada en muy poca variedad de alimentos</a:t>
                      </a:r>
                    </a:p>
                  </a:txBody>
                  <a:tcPr marL="68580" marR="68580" marT="0" marB="0" anchor="ctr">
                    <a:solidFill>
                      <a:schemeClr val="bg2">
                        <a:lumMod val="10000"/>
                      </a:schemeClr>
                    </a:solidFill>
                  </a:tcPr>
                </a:tc>
                <a:tc>
                  <a:txBody>
                    <a:bodyPr/>
                    <a:lstStyle/>
                    <a:p>
                      <a:endParaRPr lang="es-MX" dirty="0"/>
                    </a:p>
                  </a:txBody>
                  <a:tcPr>
                    <a:noFill/>
                  </a:tcPr>
                </a:tc>
                <a:tc>
                  <a:txBody>
                    <a:bodyPr/>
                    <a:lstStyle/>
                    <a:p>
                      <a:endParaRPr lang="es-MX" dirty="0"/>
                    </a:p>
                  </a:txBody>
                  <a:tcPr>
                    <a:noFill/>
                  </a:tcPr>
                </a:tc>
                <a:tc>
                  <a:txBody>
                    <a:bodyPr/>
                    <a:lstStyle/>
                    <a:p>
                      <a:endParaRPr lang="es-MX" dirty="0">
                        <a:solidFill>
                          <a:schemeClr val="tx1">
                            <a:alpha val="20000"/>
                          </a:schemeClr>
                        </a:solidFill>
                      </a:endParaRPr>
                    </a:p>
                  </a:txBody>
                  <a:tcPr>
                    <a:noFill/>
                  </a:tcPr>
                </a:tc>
                <a:tc>
                  <a:txBody>
                    <a:bodyPr/>
                    <a:lstStyle/>
                    <a:p>
                      <a:endParaRPr lang="es-MX" dirty="0">
                        <a:solidFill>
                          <a:schemeClr val="tx1">
                            <a:alpha val="20000"/>
                          </a:schemeClr>
                        </a:solidFill>
                      </a:endParaRPr>
                    </a:p>
                  </a:txBody>
                  <a:tcPr>
                    <a:solidFill>
                      <a:schemeClr val="tx1"/>
                    </a:solidFill>
                  </a:tcPr>
                </a:tc>
                <a:extLst>
                  <a:ext uri="{0D108BD9-81ED-4DB2-BD59-A6C34878D82A}">
                    <a16:rowId xmlns:a16="http://schemas.microsoft.com/office/drawing/2014/main" val="1947694456"/>
                  </a:ext>
                </a:extLst>
              </a:tr>
              <a:tr h="756000">
                <a:tc>
                  <a:txBody>
                    <a:bodyPr/>
                    <a:lstStyle/>
                    <a:p>
                      <a:pPr algn="ctr"/>
                      <a:r>
                        <a:rPr lang="es-MX" sz="1200" b="1"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rPr>
                        <a:t>alguna vez usted o algún adulto en su hogar dejó de desayunar, comer o cenar</a:t>
                      </a:r>
                    </a:p>
                  </a:txBody>
                  <a:tcPr marL="68580" marR="68580" marT="0" marB="0" anchor="ctr">
                    <a:solidFill>
                      <a:schemeClr val="bg2">
                        <a:lumMod val="10000"/>
                      </a:schemeClr>
                    </a:solidFill>
                  </a:tcPr>
                </a:tc>
                <a:tc>
                  <a:txBody>
                    <a:bodyPr/>
                    <a:lstStyle/>
                    <a:p>
                      <a:endParaRPr lang="es-MX" dirty="0"/>
                    </a:p>
                  </a:txBody>
                  <a:tcPr>
                    <a:solidFill>
                      <a:schemeClr val="accent3">
                        <a:lumMod val="40000"/>
                        <a:lumOff val="60000"/>
                      </a:schemeClr>
                    </a:solidFill>
                  </a:tcPr>
                </a:tc>
                <a:tc>
                  <a:txBody>
                    <a:bodyPr/>
                    <a:lstStyle/>
                    <a:p>
                      <a:endParaRPr lang="es-MX" dirty="0"/>
                    </a:p>
                  </a:txBody>
                  <a:tcPr>
                    <a:solidFill>
                      <a:schemeClr val="accent3">
                        <a:lumMod val="40000"/>
                        <a:lumOff val="60000"/>
                      </a:schemeClr>
                    </a:solidFill>
                  </a:tcPr>
                </a:tc>
                <a:tc>
                  <a:txBody>
                    <a:bodyPr/>
                    <a:lstStyle/>
                    <a:p>
                      <a:endParaRPr lang="es-MX" dirty="0">
                        <a:solidFill>
                          <a:schemeClr val="tx1">
                            <a:alpha val="20000"/>
                          </a:schemeClr>
                        </a:solidFill>
                      </a:endParaRPr>
                    </a:p>
                  </a:txBody>
                  <a:tcPr>
                    <a:solidFill>
                      <a:schemeClr val="accent3">
                        <a:alpha val="22000"/>
                      </a:schemeClr>
                    </a:solidFill>
                  </a:tcPr>
                </a:tc>
                <a:tc>
                  <a:txBody>
                    <a:bodyPr/>
                    <a:lstStyle/>
                    <a:p>
                      <a:endParaRPr lang="es-MX" dirty="0">
                        <a:solidFill>
                          <a:schemeClr val="tx1">
                            <a:alpha val="20000"/>
                          </a:schemeClr>
                        </a:solidFill>
                      </a:endParaRPr>
                    </a:p>
                  </a:txBody>
                  <a:tcPr>
                    <a:solidFill>
                      <a:schemeClr val="accent3">
                        <a:alpha val="16000"/>
                      </a:schemeClr>
                    </a:solidFill>
                  </a:tcPr>
                </a:tc>
                <a:extLst>
                  <a:ext uri="{0D108BD9-81ED-4DB2-BD59-A6C34878D82A}">
                    <a16:rowId xmlns:a16="http://schemas.microsoft.com/office/drawing/2014/main" val="938679159"/>
                  </a:ext>
                </a:extLst>
              </a:tr>
              <a:tr h="756000">
                <a:tc>
                  <a:txBody>
                    <a:bodyPr/>
                    <a:lstStyle/>
                    <a:p>
                      <a:pPr algn="ctr"/>
                      <a:r>
                        <a:rPr lang="es-MX" sz="1200" b="1"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rPr>
                        <a:t>alguna vez usted o algún adulto en su hogar comió menos de lo que usted piensa debía comer</a:t>
                      </a:r>
                    </a:p>
                  </a:txBody>
                  <a:tcPr marL="68580" marR="68580" marT="0" marB="0" anchor="ctr">
                    <a:solidFill>
                      <a:schemeClr val="bg2">
                        <a:lumMod val="10000"/>
                      </a:schemeClr>
                    </a:solidFill>
                  </a:tcPr>
                </a:tc>
                <a:tc>
                  <a:txBody>
                    <a:bodyPr/>
                    <a:lstStyle/>
                    <a:p>
                      <a:endParaRPr lang="es-MX" dirty="0"/>
                    </a:p>
                  </a:txBody>
                  <a:tcPr>
                    <a:solidFill>
                      <a:schemeClr val="accent3">
                        <a:lumMod val="40000"/>
                        <a:lumOff val="60000"/>
                      </a:schemeClr>
                    </a:solidFill>
                  </a:tcPr>
                </a:tc>
                <a:tc>
                  <a:txBody>
                    <a:bodyPr/>
                    <a:lstStyle/>
                    <a:p>
                      <a:endParaRPr lang="es-MX" dirty="0"/>
                    </a:p>
                  </a:txBody>
                  <a:tcPr>
                    <a:solidFill>
                      <a:schemeClr val="accent3">
                        <a:lumMod val="40000"/>
                        <a:lumOff val="60000"/>
                      </a:schemeClr>
                    </a:solidFill>
                  </a:tcPr>
                </a:tc>
                <a:tc>
                  <a:txBody>
                    <a:bodyPr/>
                    <a:lstStyle/>
                    <a:p>
                      <a:endParaRPr lang="es-MX" dirty="0">
                        <a:solidFill>
                          <a:schemeClr val="tx1">
                            <a:alpha val="20000"/>
                          </a:schemeClr>
                        </a:solidFill>
                      </a:endParaRPr>
                    </a:p>
                  </a:txBody>
                  <a:tcPr>
                    <a:solidFill>
                      <a:schemeClr val="accent3">
                        <a:alpha val="22000"/>
                      </a:schemeClr>
                    </a:solidFill>
                  </a:tcPr>
                </a:tc>
                <a:tc>
                  <a:txBody>
                    <a:bodyPr/>
                    <a:lstStyle/>
                    <a:p>
                      <a:endParaRPr lang="es-MX" dirty="0">
                        <a:solidFill>
                          <a:schemeClr val="tx1">
                            <a:alpha val="20000"/>
                          </a:schemeClr>
                        </a:solidFill>
                      </a:endParaRPr>
                    </a:p>
                  </a:txBody>
                  <a:tcPr>
                    <a:solidFill>
                      <a:schemeClr val="accent3">
                        <a:alpha val="16000"/>
                      </a:schemeClr>
                    </a:solidFill>
                  </a:tcPr>
                </a:tc>
                <a:extLst>
                  <a:ext uri="{0D108BD9-81ED-4DB2-BD59-A6C34878D82A}">
                    <a16:rowId xmlns:a16="http://schemas.microsoft.com/office/drawing/2014/main" val="1780381211"/>
                  </a:ext>
                </a:extLst>
              </a:tr>
            </a:tbl>
          </a:graphicData>
        </a:graphic>
      </p:graphicFrame>
      <p:graphicFrame>
        <p:nvGraphicFramePr>
          <p:cNvPr id="5" name="7 Marcador de contenido">
            <a:extLst>
              <a:ext uri="{FF2B5EF4-FFF2-40B4-BE49-F238E27FC236}">
                <a16:creationId xmlns:a16="http://schemas.microsoft.com/office/drawing/2014/main" id="{D1729323-C43E-C051-D860-6438F1362645}"/>
              </a:ext>
            </a:extLst>
          </p:cNvPr>
          <p:cNvGraphicFramePr>
            <a:graphicFrameLocks/>
          </p:cNvGraphicFramePr>
          <p:nvPr>
            <p:extLst>
              <p:ext uri="{D42A27DB-BD31-4B8C-83A1-F6EECF244321}">
                <p14:modId xmlns:p14="http://schemas.microsoft.com/office/powerpoint/2010/main" val="545388317"/>
              </p:ext>
            </p:extLst>
          </p:nvPr>
        </p:nvGraphicFramePr>
        <p:xfrm>
          <a:off x="3269151" y="1102763"/>
          <a:ext cx="1382608" cy="4736227"/>
        </p:xfrm>
        <a:graphic>
          <a:graphicData uri="http://schemas.openxmlformats.org/drawingml/2006/chart">
            <c:chart xmlns:c="http://schemas.openxmlformats.org/drawingml/2006/chart" xmlns:r="http://schemas.openxmlformats.org/officeDocument/2006/relationships" r:id="rId3"/>
          </a:graphicData>
        </a:graphic>
      </p:graphicFrame>
      <p:sp>
        <p:nvSpPr>
          <p:cNvPr id="11" name="CuadroTexto 10">
            <a:extLst>
              <a:ext uri="{FF2B5EF4-FFF2-40B4-BE49-F238E27FC236}">
                <a16:creationId xmlns:a16="http://schemas.microsoft.com/office/drawing/2014/main" id="{A26BDB27-8B5A-EC2D-8FE3-049125F7B162}"/>
              </a:ext>
            </a:extLst>
          </p:cNvPr>
          <p:cNvSpPr txBox="1"/>
          <p:nvPr/>
        </p:nvSpPr>
        <p:spPr>
          <a:xfrm>
            <a:off x="722998" y="5691768"/>
            <a:ext cx="7857521" cy="884858"/>
          </a:xfrm>
          <a:prstGeom prst="rect">
            <a:avLst/>
          </a:prstGeom>
          <a:noFill/>
        </p:spPr>
        <p:txBody>
          <a:bodyPr wrap="square">
            <a:spAutoFit/>
          </a:bodyPr>
          <a:lstStyle/>
          <a:p>
            <a:pPr algn="just"/>
            <a:r>
              <a:rPr lang="es-ES" sz="900" dirty="0">
                <a:solidFill>
                  <a:schemeClr val="tx1">
                    <a:lumMod val="65000"/>
                    <a:lumOff val="35000"/>
                  </a:schemeClr>
                </a:solidFill>
                <a:latin typeface="Calibri" panose="020F0502020204030204" pitchFamily="34" charset="0"/>
                <a:ea typeface="Calibri" panose="020F0502020204030204" pitchFamily="34" charset="0"/>
                <a:cs typeface="Calibri" panose="020F0502020204030204" pitchFamily="34" charset="0"/>
              </a:rPr>
              <a:t>Los cuadros negros son opciones de respuesta no incluidas en las preguntas</a:t>
            </a:r>
          </a:p>
          <a:p>
            <a:pPr algn="just"/>
            <a:r>
              <a:rPr lang="es-ES" sz="850" dirty="0">
                <a:solidFill>
                  <a:schemeClr val="tx1">
                    <a:lumMod val="65000"/>
                    <a:lumOff val="35000"/>
                  </a:schemeClr>
                </a:solidFill>
                <a:effectLst/>
                <a:latin typeface="Calibri" panose="020F0502020204030204" pitchFamily="34" charset="0"/>
                <a:ea typeface="Calibri" panose="020F0502020204030204" pitchFamily="34" charset="0"/>
              </a:rPr>
              <a:t>* Suma 100% con respuestas “no” y NC. Los incisos incluidos en esta pregunta fueron levantados como preguntas separadas</a:t>
            </a:r>
            <a:endParaRPr lang="es-MX" sz="850" dirty="0">
              <a:solidFill>
                <a:schemeClr val="tx1">
                  <a:lumMod val="65000"/>
                  <a:lumOff val="35000"/>
                </a:schemeClr>
              </a:solidFill>
              <a:effectLst/>
              <a:latin typeface="Calibri" panose="020F0502020204030204" pitchFamily="34" charset="0"/>
              <a:ea typeface="Calibri" panose="020F0502020204030204" pitchFamily="34" charset="0"/>
            </a:endParaRPr>
          </a:p>
          <a:p>
            <a:pPr algn="just"/>
            <a:r>
              <a:rPr lang="es-ES" sz="850" dirty="0">
                <a:solidFill>
                  <a:schemeClr val="tx1">
                    <a:lumMod val="65000"/>
                    <a:lumOff val="35000"/>
                  </a:schemeClr>
                </a:solidFill>
                <a:effectLst/>
                <a:latin typeface="Calibri" panose="020F0502020204030204" pitchFamily="34" charset="0"/>
                <a:ea typeface="Calibri" panose="020F0502020204030204" pitchFamily="34" charset="0"/>
              </a:rPr>
              <a:t>** Suma 100% con respuestas “no” y NC. Los incisos incluidos en esta pregunta fueron levantados como preguntas separadas. Para la respuesta de si cree que ha comido menos, la pregunta original “En el último mes, por falta de dinero o recursos ¿alguna vez tuvieron que disminuir la cantidad servida de comida?”</a:t>
            </a:r>
            <a:endParaRPr lang="es-MX" sz="850" dirty="0">
              <a:solidFill>
                <a:schemeClr val="tx1">
                  <a:lumMod val="65000"/>
                  <a:lumOff val="35000"/>
                </a:schemeClr>
              </a:solidFill>
              <a:effectLst/>
              <a:latin typeface="Calibri" panose="020F0502020204030204" pitchFamily="34" charset="0"/>
              <a:ea typeface="Calibri" panose="020F0502020204030204" pitchFamily="34" charset="0"/>
            </a:endParaRPr>
          </a:p>
          <a:p>
            <a:pPr algn="just"/>
            <a:r>
              <a:rPr lang="es-ES" sz="850" dirty="0">
                <a:solidFill>
                  <a:schemeClr val="tx1">
                    <a:lumMod val="65000"/>
                    <a:lumOff val="35000"/>
                  </a:schemeClr>
                </a:solidFill>
                <a:effectLst/>
                <a:latin typeface="Calibri" panose="020F0502020204030204" pitchFamily="34" charset="0"/>
                <a:ea typeface="Calibri" panose="020F0502020204030204" pitchFamily="34" charset="0"/>
              </a:rPr>
              <a:t>*** Pregunta original “En los últimos 3 meses, por falta de dinero u otros recursos, alguna vez…”. Las opciones sobre alimentación sana y variada están redactadas de forma disímil</a:t>
            </a:r>
            <a:endParaRPr lang="es-MX" sz="850" dirty="0">
              <a:solidFill>
                <a:schemeClr val="tx1">
                  <a:lumMod val="65000"/>
                  <a:lumOff val="35000"/>
                </a:schemeClr>
              </a:solidFill>
              <a:effectLst/>
              <a:latin typeface="Calibri" panose="020F0502020204030204" pitchFamily="34" charset="0"/>
              <a:ea typeface="Calibri" panose="020F0502020204030204" pitchFamily="34" charset="0"/>
            </a:endParaRPr>
          </a:p>
        </p:txBody>
      </p:sp>
      <p:graphicFrame>
        <p:nvGraphicFramePr>
          <p:cNvPr id="6" name="7 Marcador de contenido">
            <a:extLst>
              <a:ext uri="{FF2B5EF4-FFF2-40B4-BE49-F238E27FC236}">
                <a16:creationId xmlns:a16="http://schemas.microsoft.com/office/drawing/2014/main" id="{AD504919-AC55-7ED1-9D22-67BD81A0B1B3}"/>
              </a:ext>
            </a:extLst>
          </p:cNvPr>
          <p:cNvGraphicFramePr>
            <a:graphicFrameLocks/>
          </p:cNvGraphicFramePr>
          <p:nvPr>
            <p:extLst>
              <p:ext uri="{D42A27DB-BD31-4B8C-83A1-F6EECF244321}">
                <p14:modId xmlns:p14="http://schemas.microsoft.com/office/powerpoint/2010/main" val="1089490643"/>
              </p:ext>
            </p:extLst>
          </p:nvPr>
        </p:nvGraphicFramePr>
        <p:xfrm>
          <a:off x="4504687" y="1073175"/>
          <a:ext cx="1382608" cy="4736226"/>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7" name="7 Marcador de contenido">
            <a:extLst>
              <a:ext uri="{FF2B5EF4-FFF2-40B4-BE49-F238E27FC236}">
                <a16:creationId xmlns:a16="http://schemas.microsoft.com/office/drawing/2014/main" id="{5D119A87-BB42-3E23-C490-B68EFC7ADB6D}"/>
              </a:ext>
            </a:extLst>
          </p:cNvPr>
          <p:cNvGraphicFramePr>
            <a:graphicFrameLocks/>
          </p:cNvGraphicFramePr>
          <p:nvPr>
            <p:extLst>
              <p:ext uri="{D42A27DB-BD31-4B8C-83A1-F6EECF244321}">
                <p14:modId xmlns:p14="http://schemas.microsoft.com/office/powerpoint/2010/main" val="1437133881"/>
              </p:ext>
            </p:extLst>
          </p:nvPr>
        </p:nvGraphicFramePr>
        <p:xfrm>
          <a:off x="5740223" y="1067660"/>
          <a:ext cx="1382608" cy="4736226"/>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10" name="7 Marcador de contenido">
            <a:extLst>
              <a:ext uri="{FF2B5EF4-FFF2-40B4-BE49-F238E27FC236}">
                <a16:creationId xmlns:a16="http://schemas.microsoft.com/office/drawing/2014/main" id="{C08DAE5F-C0F7-C29F-0EF0-77213C27C767}"/>
              </a:ext>
            </a:extLst>
          </p:cNvPr>
          <p:cNvGraphicFramePr>
            <a:graphicFrameLocks/>
          </p:cNvGraphicFramePr>
          <p:nvPr>
            <p:extLst>
              <p:ext uri="{D42A27DB-BD31-4B8C-83A1-F6EECF244321}">
                <p14:modId xmlns:p14="http://schemas.microsoft.com/office/powerpoint/2010/main" val="3569695187"/>
              </p:ext>
            </p:extLst>
          </p:nvPr>
        </p:nvGraphicFramePr>
        <p:xfrm>
          <a:off x="6986742" y="1053961"/>
          <a:ext cx="1382608" cy="4740441"/>
        </p:xfrm>
        <a:graphic>
          <a:graphicData uri="http://schemas.openxmlformats.org/drawingml/2006/chart">
            <c:chart xmlns:c="http://schemas.openxmlformats.org/drawingml/2006/chart" xmlns:r="http://schemas.openxmlformats.org/officeDocument/2006/relationships" r:id="rId6"/>
          </a:graphicData>
        </a:graphic>
      </p:graphicFrame>
      <p:sp>
        <p:nvSpPr>
          <p:cNvPr id="9" name="CuadroTexto 8">
            <a:extLst>
              <a:ext uri="{FF2B5EF4-FFF2-40B4-BE49-F238E27FC236}">
                <a16:creationId xmlns:a16="http://schemas.microsoft.com/office/drawing/2014/main" id="{125F85DA-5EAE-65D6-3223-F837D12F18DE}"/>
              </a:ext>
            </a:extLst>
          </p:cNvPr>
          <p:cNvSpPr txBox="1"/>
          <p:nvPr/>
        </p:nvSpPr>
        <p:spPr>
          <a:xfrm>
            <a:off x="19017" y="6597255"/>
            <a:ext cx="8604899" cy="253916"/>
          </a:xfrm>
          <a:prstGeom prst="rect">
            <a:avLst/>
          </a:prstGeom>
          <a:noFill/>
        </p:spPr>
        <p:txBody>
          <a:bodyPr wrap="square" rtlCol="0" anchor="ctr">
            <a:spAutoFit/>
          </a:bodyPr>
          <a:lstStyle/>
          <a:p>
            <a:r>
              <a:rPr lang="es-MX" sz="1050" b="1" dirty="0">
                <a:solidFill>
                  <a:schemeClr val="tx1">
                    <a:lumMod val="65000"/>
                    <a:lumOff val="35000"/>
                  </a:schemeClr>
                </a:solidFill>
              </a:rPr>
              <a:t>PARAMETRIA; ENCUESTA CDMX / Del 24 de febrero al 14 de agosto de 2024.</a:t>
            </a:r>
          </a:p>
        </p:txBody>
      </p:sp>
    </p:spTree>
    <p:extLst>
      <p:ext uri="{BB962C8B-B14F-4D97-AF65-F5344CB8AC3E}">
        <p14:creationId xmlns:p14="http://schemas.microsoft.com/office/powerpoint/2010/main" val="304171545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a16="http://schemas.microsoft.com/office/drawing/2014/main" id="{C5F9901A-9EC0-923A-57CE-EDCB8CFE2216}"/>
              </a:ext>
            </a:extLst>
          </p:cNvPr>
          <p:cNvSpPr>
            <a:spLocks noGrp="1"/>
          </p:cNvSpPr>
          <p:nvPr>
            <p:ph type="body" sz="quarter" idx="13"/>
          </p:nvPr>
        </p:nvSpPr>
        <p:spPr/>
        <p:txBody>
          <a:bodyPr/>
          <a:lstStyle/>
          <a:p>
            <a:r>
              <a:rPr lang="es-MX" dirty="0"/>
              <a:t>CARACTERÍSTICAS DE LA VIVIENDA</a:t>
            </a:r>
          </a:p>
        </p:txBody>
      </p:sp>
      <p:sp>
        <p:nvSpPr>
          <p:cNvPr id="3" name="Marcador de número de diapositiva 2">
            <a:extLst>
              <a:ext uri="{FF2B5EF4-FFF2-40B4-BE49-F238E27FC236}">
                <a16:creationId xmlns:a16="http://schemas.microsoft.com/office/drawing/2014/main" id="{BAC63D65-F4A5-E9E4-3FF9-F7867D5C7C45}"/>
              </a:ext>
            </a:extLst>
          </p:cNvPr>
          <p:cNvSpPr>
            <a:spLocks noGrp="1"/>
          </p:cNvSpPr>
          <p:nvPr>
            <p:ph type="sldNum" sz="quarter" idx="12"/>
          </p:nvPr>
        </p:nvSpPr>
        <p:spPr/>
        <p:txBody>
          <a:bodyPr/>
          <a:lstStyle/>
          <a:p>
            <a:fld id="{B056FCF3-97EB-4DA5-BF7E-93EC395BEC37}" type="slidenum">
              <a:rPr lang="es-MX" smtClean="0"/>
              <a:pPr/>
              <a:t>5</a:t>
            </a:fld>
            <a:endParaRPr lang="es-MX"/>
          </a:p>
        </p:txBody>
      </p:sp>
      <p:graphicFrame>
        <p:nvGraphicFramePr>
          <p:cNvPr id="8" name="Tabla 7">
            <a:extLst>
              <a:ext uri="{FF2B5EF4-FFF2-40B4-BE49-F238E27FC236}">
                <a16:creationId xmlns:a16="http://schemas.microsoft.com/office/drawing/2014/main" id="{80D7B62F-D3BC-1122-B510-7196E0F63E11}"/>
              </a:ext>
            </a:extLst>
          </p:cNvPr>
          <p:cNvGraphicFramePr>
            <a:graphicFrameLocks noGrp="1"/>
          </p:cNvGraphicFramePr>
          <p:nvPr>
            <p:extLst>
              <p:ext uri="{D42A27DB-BD31-4B8C-83A1-F6EECF244321}">
                <p14:modId xmlns:p14="http://schemas.microsoft.com/office/powerpoint/2010/main" val="1367194651"/>
              </p:ext>
            </p:extLst>
          </p:nvPr>
        </p:nvGraphicFramePr>
        <p:xfrm>
          <a:off x="1118516" y="459086"/>
          <a:ext cx="7193213" cy="5598702"/>
        </p:xfrm>
        <a:graphic>
          <a:graphicData uri="http://schemas.openxmlformats.org/drawingml/2006/table">
            <a:tbl>
              <a:tblPr firstRow="1" bandRow="1">
                <a:tableStyleId>{8799B23B-EC83-4686-B30A-512413B5E67A}</a:tableStyleId>
              </a:tblPr>
              <a:tblGrid>
                <a:gridCol w="2314508">
                  <a:extLst>
                    <a:ext uri="{9D8B030D-6E8A-4147-A177-3AD203B41FA5}">
                      <a16:colId xmlns:a16="http://schemas.microsoft.com/office/drawing/2014/main" val="2113801669"/>
                    </a:ext>
                  </a:extLst>
                </a:gridCol>
                <a:gridCol w="1626235">
                  <a:extLst>
                    <a:ext uri="{9D8B030D-6E8A-4147-A177-3AD203B41FA5}">
                      <a16:colId xmlns:a16="http://schemas.microsoft.com/office/drawing/2014/main" val="3062135165"/>
                    </a:ext>
                  </a:extLst>
                </a:gridCol>
                <a:gridCol w="1626235">
                  <a:extLst>
                    <a:ext uri="{9D8B030D-6E8A-4147-A177-3AD203B41FA5}">
                      <a16:colId xmlns:a16="http://schemas.microsoft.com/office/drawing/2014/main" val="1555237464"/>
                    </a:ext>
                  </a:extLst>
                </a:gridCol>
                <a:gridCol w="1626235">
                  <a:extLst>
                    <a:ext uri="{9D8B030D-6E8A-4147-A177-3AD203B41FA5}">
                      <a16:colId xmlns:a16="http://schemas.microsoft.com/office/drawing/2014/main" val="4249374077"/>
                    </a:ext>
                  </a:extLst>
                </a:gridCol>
              </a:tblGrid>
              <a:tr h="975119">
                <a:tc>
                  <a:txBody>
                    <a:bodyPr/>
                    <a:lstStyle/>
                    <a:p>
                      <a:pPr algn="ctr"/>
                      <a:r>
                        <a:rPr lang="es-MX" sz="1600" kern="1200" dirty="0">
                          <a:solidFill>
                            <a:schemeClr val="tx1">
                              <a:lumMod val="85000"/>
                              <a:lumOff val="15000"/>
                            </a:schemeClr>
                          </a:solidFill>
                          <a:latin typeface="+mn-lt"/>
                          <a:ea typeface="+mj-ea"/>
                          <a:cs typeface="+mj-cs"/>
                        </a:rPr>
                        <a:t>¿Qué tipo de acabado tienen la mayor parte de los muros externos de su vivienda?</a:t>
                      </a:r>
                    </a:p>
                  </a:txBody>
                  <a:tcPr anchor="ctr">
                    <a:noFill/>
                  </a:tcPr>
                </a:tc>
                <a:tc>
                  <a:txBody>
                    <a:bodyPr/>
                    <a:lstStyle/>
                    <a:p>
                      <a:pPr algn="ctr"/>
                      <a:r>
                        <a:rPr lang="es-ES" sz="1800" b="1" dirty="0">
                          <a:solidFill>
                            <a:schemeClr val="bg1"/>
                          </a:solidFill>
                          <a:effectLst/>
                          <a:latin typeface="Calibri" panose="020F0502020204030204" pitchFamily="34" charset="0"/>
                          <a:ea typeface="Calibri" panose="020F0502020204030204" pitchFamily="34" charset="0"/>
                        </a:rPr>
                        <a:t>EBH </a:t>
                      </a:r>
                    </a:p>
                    <a:p>
                      <a:pPr algn="ctr"/>
                      <a:r>
                        <a:rPr lang="es-ES" sz="1800" b="1" dirty="0">
                          <a:solidFill>
                            <a:schemeClr val="bg1"/>
                          </a:solidFill>
                          <a:effectLst/>
                          <a:latin typeface="Calibri" panose="020F0502020204030204" pitchFamily="34" charset="0"/>
                          <a:ea typeface="Calibri" panose="020F0502020204030204" pitchFamily="34" charset="0"/>
                        </a:rPr>
                        <a:t>2024</a:t>
                      </a:r>
                      <a:endParaRPr lang="es-MX" sz="1800" dirty="0">
                        <a:solidFill>
                          <a:schemeClr val="bg1"/>
                        </a:solidFill>
                        <a:effectLst/>
                        <a:latin typeface="Calibri" panose="020F0502020204030204" pitchFamily="34" charset="0"/>
                        <a:ea typeface="Calibri" panose="020F0502020204030204" pitchFamily="34" charset="0"/>
                      </a:endParaRPr>
                    </a:p>
                  </a:txBody>
                  <a:tcPr marL="68580" marR="68580" marT="0" marB="0" anchor="ctr">
                    <a:solidFill>
                      <a:schemeClr val="bg2">
                        <a:lumMod val="10000"/>
                      </a:schemeClr>
                    </a:solidFill>
                  </a:tcPr>
                </a:tc>
                <a:tc>
                  <a:txBody>
                    <a:bodyPr/>
                    <a:lstStyle/>
                    <a:p>
                      <a:pPr algn="ctr"/>
                      <a:r>
                        <a:rPr lang="es-MX" sz="1800" dirty="0">
                          <a:solidFill>
                            <a:schemeClr val="bg1"/>
                          </a:solidFill>
                          <a:effectLst/>
                          <a:latin typeface="Calibri" panose="020F0502020204030204" pitchFamily="34" charset="0"/>
                          <a:ea typeface="Calibri" panose="020F0502020204030204" pitchFamily="34" charset="0"/>
                        </a:rPr>
                        <a:t>ENCUBOS </a:t>
                      </a:r>
                    </a:p>
                    <a:p>
                      <a:pPr algn="ctr"/>
                      <a:r>
                        <a:rPr lang="es-MX" sz="1800" dirty="0">
                          <a:solidFill>
                            <a:schemeClr val="bg1"/>
                          </a:solidFill>
                          <a:effectLst/>
                          <a:latin typeface="Calibri" panose="020F0502020204030204" pitchFamily="34" charset="0"/>
                          <a:ea typeface="Calibri" panose="020F0502020204030204" pitchFamily="34" charset="0"/>
                        </a:rPr>
                        <a:t>2019*</a:t>
                      </a:r>
                    </a:p>
                  </a:txBody>
                  <a:tcPr marL="68580" marR="68580" marT="0" marB="0" anchor="ctr">
                    <a:solidFill>
                      <a:schemeClr val="bg2">
                        <a:lumMod val="10000"/>
                      </a:schemeClr>
                    </a:solidFill>
                  </a:tcPr>
                </a:tc>
                <a:tc>
                  <a:txBody>
                    <a:bodyPr/>
                    <a:lstStyle/>
                    <a:p>
                      <a:pPr algn="ctr"/>
                      <a:r>
                        <a:rPr lang="es-ES" sz="1800" b="1" dirty="0">
                          <a:solidFill>
                            <a:schemeClr val="bg1"/>
                          </a:solidFill>
                          <a:effectLst/>
                          <a:latin typeface="Calibri" panose="020F0502020204030204" pitchFamily="34" charset="0"/>
                          <a:ea typeface="Calibri" panose="020F0502020204030204" pitchFamily="34" charset="0"/>
                        </a:rPr>
                        <a:t>ENCASB </a:t>
                      </a:r>
                    </a:p>
                    <a:p>
                      <a:pPr algn="ctr"/>
                      <a:r>
                        <a:rPr lang="es-ES" sz="1800" b="1" dirty="0">
                          <a:solidFill>
                            <a:schemeClr val="bg1"/>
                          </a:solidFill>
                          <a:effectLst/>
                          <a:latin typeface="Calibri" panose="020F0502020204030204" pitchFamily="34" charset="0"/>
                          <a:ea typeface="Calibri" panose="020F0502020204030204" pitchFamily="34" charset="0"/>
                        </a:rPr>
                        <a:t>2011*</a:t>
                      </a:r>
                      <a:endParaRPr lang="es-MX" sz="1800" dirty="0">
                        <a:solidFill>
                          <a:schemeClr val="bg1"/>
                        </a:solidFill>
                        <a:effectLst/>
                        <a:latin typeface="Calibri" panose="020F0502020204030204" pitchFamily="34" charset="0"/>
                        <a:ea typeface="Calibri" panose="020F0502020204030204" pitchFamily="34" charset="0"/>
                      </a:endParaRPr>
                    </a:p>
                  </a:txBody>
                  <a:tcPr anchor="ctr">
                    <a:solidFill>
                      <a:schemeClr val="bg2">
                        <a:lumMod val="10000"/>
                      </a:schemeClr>
                    </a:solidFill>
                  </a:tcPr>
                </a:tc>
                <a:extLst>
                  <a:ext uri="{0D108BD9-81ED-4DB2-BD59-A6C34878D82A}">
                    <a16:rowId xmlns:a16="http://schemas.microsoft.com/office/drawing/2014/main" val="2464424806"/>
                  </a:ext>
                </a:extLst>
              </a:tr>
              <a:tr h="755317">
                <a:tc>
                  <a:txBody>
                    <a:bodyPr/>
                    <a:lstStyle/>
                    <a:p>
                      <a:pPr algn="ctr" fontAlgn="b"/>
                      <a:r>
                        <a:rPr lang="es-MX" sz="1550" b="1" kern="1200"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Ninguno</a:t>
                      </a:r>
                    </a:p>
                    <a:p>
                      <a:pPr algn="ctr" fontAlgn="b"/>
                      <a:r>
                        <a:rPr lang="es-MX" sz="1550" b="1" kern="1200"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 (tabique, ladrillo u obra negra)</a:t>
                      </a:r>
                    </a:p>
                  </a:txBody>
                  <a:tcPr marL="9525" marR="9525" marT="9525" marB="0" anchor="ctr">
                    <a:solidFill>
                      <a:schemeClr val="bg2">
                        <a:lumMod val="10000"/>
                      </a:schemeClr>
                    </a:solidFill>
                  </a:tcPr>
                </a:tc>
                <a:tc>
                  <a:txBody>
                    <a:bodyPr/>
                    <a:lstStyle/>
                    <a:p>
                      <a:endParaRPr lang="es-MX" dirty="0"/>
                    </a:p>
                  </a:txBody>
                  <a:tcPr/>
                </a:tc>
                <a:tc>
                  <a:txBody>
                    <a:bodyPr/>
                    <a:lstStyle/>
                    <a:p>
                      <a:endParaRPr lang="es-MX" dirty="0"/>
                    </a:p>
                  </a:txBody>
                  <a:tcPr/>
                </a:tc>
                <a:tc>
                  <a:txBody>
                    <a:bodyPr/>
                    <a:lstStyle/>
                    <a:p>
                      <a:endParaRPr lang="es-MX" dirty="0"/>
                    </a:p>
                  </a:txBody>
                  <a:tcPr/>
                </a:tc>
                <a:extLst>
                  <a:ext uri="{0D108BD9-81ED-4DB2-BD59-A6C34878D82A}">
                    <a16:rowId xmlns:a16="http://schemas.microsoft.com/office/drawing/2014/main" val="1810970986"/>
                  </a:ext>
                </a:extLst>
              </a:tr>
              <a:tr h="755317">
                <a:tc>
                  <a:txBody>
                    <a:bodyPr/>
                    <a:lstStyle/>
                    <a:p>
                      <a:pPr algn="ctr" fontAlgn="b"/>
                      <a:r>
                        <a:rPr lang="es-MX" sz="1550" b="1" kern="1200"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Aplanado</a:t>
                      </a:r>
                    </a:p>
                  </a:txBody>
                  <a:tcPr marL="9525" marR="9525" marT="9525" marB="0" anchor="ctr">
                    <a:solidFill>
                      <a:schemeClr val="bg2">
                        <a:lumMod val="10000"/>
                      </a:schemeClr>
                    </a:solidFill>
                  </a:tcPr>
                </a:tc>
                <a:tc>
                  <a:txBody>
                    <a:bodyPr/>
                    <a:lstStyle/>
                    <a:p>
                      <a:endParaRPr lang="es-MX" dirty="0"/>
                    </a:p>
                  </a:txBody>
                  <a:tcPr/>
                </a:tc>
                <a:tc>
                  <a:txBody>
                    <a:bodyPr/>
                    <a:lstStyle/>
                    <a:p>
                      <a:endParaRPr lang="es-MX" dirty="0"/>
                    </a:p>
                  </a:txBody>
                  <a:tcPr/>
                </a:tc>
                <a:tc>
                  <a:txBody>
                    <a:bodyPr/>
                    <a:lstStyle/>
                    <a:p>
                      <a:endParaRPr lang="es-MX" dirty="0"/>
                    </a:p>
                  </a:txBody>
                  <a:tcPr/>
                </a:tc>
                <a:extLst>
                  <a:ext uri="{0D108BD9-81ED-4DB2-BD59-A6C34878D82A}">
                    <a16:rowId xmlns:a16="http://schemas.microsoft.com/office/drawing/2014/main" val="2497487136"/>
                  </a:ext>
                </a:extLst>
              </a:tr>
              <a:tr h="755317">
                <a:tc>
                  <a:txBody>
                    <a:bodyPr/>
                    <a:lstStyle/>
                    <a:p>
                      <a:pPr algn="ctr" fontAlgn="b"/>
                      <a:r>
                        <a:rPr lang="es-MX" sz="1550" b="1" kern="1200"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Aplanado y pintado</a:t>
                      </a:r>
                    </a:p>
                  </a:txBody>
                  <a:tcPr marL="9525" marR="9525" marT="9525" marB="0" anchor="ctr">
                    <a:solidFill>
                      <a:schemeClr val="bg2">
                        <a:lumMod val="10000"/>
                      </a:schemeClr>
                    </a:solidFill>
                  </a:tcPr>
                </a:tc>
                <a:tc>
                  <a:txBody>
                    <a:bodyPr/>
                    <a:lstStyle/>
                    <a:p>
                      <a:endParaRPr lang="es-MX" dirty="0"/>
                    </a:p>
                  </a:txBody>
                  <a:tcPr/>
                </a:tc>
                <a:tc>
                  <a:txBody>
                    <a:bodyPr/>
                    <a:lstStyle/>
                    <a:p>
                      <a:endParaRPr lang="es-MX" dirty="0"/>
                    </a:p>
                  </a:txBody>
                  <a:tcPr/>
                </a:tc>
                <a:tc>
                  <a:txBody>
                    <a:bodyPr/>
                    <a:lstStyle/>
                    <a:p>
                      <a:endParaRPr lang="es-MX" dirty="0"/>
                    </a:p>
                  </a:txBody>
                  <a:tcPr/>
                </a:tc>
                <a:extLst>
                  <a:ext uri="{0D108BD9-81ED-4DB2-BD59-A6C34878D82A}">
                    <a16:rowId xmlns:a16="http://schemas.microsoft.com/office/drawing/2014/main" val="2662115267"/>
                  </a:ext>
                </a:extLst>
              </a:tr>
              <a:tr h="755317">
                <a:tc>
                  <a:txBody>
                    <a:bodyPr/>
                    <a:lstStyle/>
                    <a:p>
                      <a:pPr algn="ctr" fontAlgn="b"/>
                      <a:r>
                        <a:rPr lang="es-MX" sz="1550" b="1" kern="1200"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Ladrillo barnizado, vidriado o similar</a:t>
                      </a:r>
                    </a:p>
                  </a:txBody>
                  <a:tcPr marL="9525" marR="9525" marT="9525" marB="0" anchor="ctr">
                    <a:solidFill>
                      <a:schemeClr val="bg2">
                        <a:lumMod val="10000"/>
                      </a:schemeClr>
                    </a:solidFill>
                  </a:tcPr>
                </a:tc>
                <a:tc>
                  <a:txBody>
                    <a:bodyPr/>
                    <a:lstStyle/>
                    <a:p>
                      <a:endParaRPr lang="es-MX" dirty="0"/>
                    </a:p>
                  </a:txBody>
                  <a:tcPr/>
                </a:tc>
                <a:tc>
                  <a:txBody>
                    <a:bodyPr/>
                    <a:lstStyle/>
                    <a:p>
                      <a:endParaRPr lang="es-MX" dirty="0"/>
                    </a:p>
                  </a:txBody>
                  <a:tcPr/>
                </a:tc>
                <a:tc>
                  <a:txBody>
                    <a:bodyPr/>
                    <a:lstStyle/>
                    <a:p>
                      <a:endParaRPr lang="es-MX" dirty="0"/>
                    </a:p>
                  </a:txBody>
                  <a:tcPr/>
                </a:tc>
                <a:extLst>
                  <a:ext uri="{0D108BD9-81ED-4DB2-BD59-A6C34878D82A}">
                    <a16:rowId xmlns:a16="http://schemas.microsoft.com/office/drawing/2014/main" val="2270295421"/>
                  </a:ext>
                </a:extLst>
              </a:tr>
              <a:tr h="755317">
                <a:tc>
                  <a:txBody>
                    <a:bodyPr/>
                    <a:lstStyle/>
                    <a:p>
                      <a:pPr algn="ctr" fontAlgn="b"/>
                      <a:r>
                        <a:rPr lang="es-MX" sz="1550" b="1" kern="1200"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Otro, ¿cuál?</a:t>
                      </a:r>
                    </a:p>
                  </a:txBody>
                  <a:tcPr marL="9525" marR="9525" marT="9525" marB="0" anchor="ctr">
                    <a:solidFill>
                      <a:schemeClr val="bg2">
                        <a:lumMod val="10000"/>
                      </a:schemeClr>
                    </a:solidFill>
                  </a:tcPr>
                </a:tc>
                <a:tc>
                  <a:txBody>
                    <a:bodyPr/>
                    <a:lstStyle/>
                    <a:p>
                      <a:endParaRPr lang="es-MX" dirty="0"/>
                    </a:p>
                  </a:txBody>
                  <a:tcPr/>
                </a:tc>
                <a:tc>
                  <a:txBody>
                    <a:bodyPr/>
                    <a:lstStyle/>
                    <a:p>
                      <a:endParaRPr lang="es-MX" dirty="0"/>
                    </a:p>
                  </a:txBody>
                  <a:tcPr/>
                </a:tc>
                <a:tc>
                  <a:txBody>
                    <a:bodyPr/>
                    <a:lstStyle/>
                    <a:p>
                      <a:endParaRPr lang="es-MX" dirty="0"/>
                    </a:p>
                  </a:txBody>
                  <a:tcPr/>
                </a:tc>
                <a:extLst>
                  <a:ext uri="{0D108BD9-81ED-4DB2-BD59-A6C34878D82A}">
                    <a16:rowId xmlns:a16="http://schemas.microsoft.com/office/drawing/2014/main" val="2707433449"/>
                  </a:ext>
                </a:extLst>
              </a:tr>
              <a:tr h="755317">
                <a:tc>
                  <a:txBody>
                    <a:bodyPr/>
                    <a:lstStyle/>
                    <a:p>
                      <a:pPr algn="ctr" fontAlgn="b"/>
                      <a:r>
                        <a:rPr lang="es-MX" sz="1550" b="1" kern="1200"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NC</a:t>
                      </a:r>
                    </a:p>
                  </a:txBody>
                  <a:tcPr marL="9525" marR="9525" marT="9525" marB="0" anchor="ctr">
                    <a:solidFill>
                      <a:schemeClr val="bg2">
                        <a:lumMod val="10000"/>
                      </a:schemeClr>
                    </a:solidFill>
                  </a:tcPr>
                </a:tc>
                <a:tc>
                  <a:txBody>
                    <a:bodyPr/>
                    <a:lstStyle/>
                    <a:p>
                      <a:endParaRPr lang="es-MX" dirty="0"/>
                    </a:p>
                  </a:txBody>
                  <a:tcPr/>
                </a:tc>
                <a:tc>
                  <a:txBody>
                    <a:bodyPr/>
                    <a:lstStyle/>
                    <a:p>
                      <a:endParaRPr lang="es-MX" dirty="0"/>
                    </a:p>
                  </a:txBody>
                  <a:tcPr/>
                </a:tc>
                <a:tc>
                  <a:txBody>
                    <a:bodyPr/>
                    <a:lstStyle/>
                    <a:p>
                      <a:endParaRPr lang="es-MX" dirty="0"/>
                    </a:p>
                  </a:txBody>
                  <a:tcPr/>
                </a:tc>
                <a:extLst>
                  <a:ext uri="{0D108BD9-81ED-4DB2-BD59-A6C34878D82A}">
                    <a16:rowId xmlns:a16="http://schemas.microsoft.com/office/drawing/2014/main" val="3983221879"/>
                  </a:ext>
                </a:extLst>
              </a:tr>
            </a:tbl>
          </a:graphicData>
        </a:graphic>
      </p:graphicFrame>
      <p:graphicFrame>
        <p:nvGraphicFramePr>
          <p:cNvPr id="2" name="7 Marcador de contenido">
            <a:extLst>
              <a:ext uri="{FF2B5EF4-FFF2-40B4-BE49-F238E27FC236}">
                <a16:creationId xmlns:a16="http://schemas.microsoft.com/office/drawing/2014/main" id="{4EAD8DD6-431C-045A-3FAA-BEEFE1EE0CD0}"/>
              </a:ext>
            </a:extLst>
          </p:cNvPr>
          <p:cNvGraphicFramePr>
            <a:graphicFrameLocks/>
          </p:cNvGraphicFramePr>
          <p:nvPr>
            <p:extLst>
              <p:ext uri="{D42A27DB-BD31-4B8C-83A1-F6EECF244321}">
                <p14:modId xmlns:p14="http://schemas.microsoft.com/office/powerpoint/2010/main" val="3870582590"/>
              </p:ext>
            </p:extLst>
          </p:nvPr>
        </p:nvGraphicFramePr>
        <p:xfrm>
          <a:off x="6616222" y="1439642"/>
          <a:ext cx="1881523" cy="4740573"/>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6" name="7 Marcador de contenido">
            <a:extLst>
              <a:ext uri="{FF2B5EF4-FFF2-40B4-BE49-F238E27FC236}">
                <a16:creationId xmlns:a16="http://schemas.microsoft.com/office/drawing/2014/main" id="{CF1BAF65-9069-D099-0B6C-5203E1A82314}"/>
              </a:ext>
            </a:extLst>
          </p:cNvPr>
          <p:cNvGraphicFramePr>
            <a:graphicFrameLocks/>
          </p:cNvGraphicFramePr>
          <p:nvPr>
            <p:extLst>
              <p:ext uri="{D42A27DB-BD31-4B8C-83A1-F6EECF244321}">
                <p14:modId xmlns:p14="http://schemas.microsoft.com/office/powerpoint/2010/main" val="1149432719"/>
              </p:ext>
            </p:extLst>
          </p:nvPr>
        </p:nvGraphicFramePr>
        <p:xfrm>
          <a:off x="3330546" y="1439642"/>
          <a:ext cx="1707447" cy="4657899"/>
        </p:xfrm>
        <a:graphic>
          <a:graphicData uri="http://schemas.openxmlformats.org/drawingml/2006/chart">
            <c:chart xmlns:c="http://schemas.openxmlformats.org/drawingml/2006/chart" xmlns:r="http://schemas.openxmlformats.org/officeDocument/2006/relationships" r:id="rId4"/>
          </a:graphicData>
        </a:graphic>
      </p:graphicFrame>
      <p:sp>
        <p:nvSpPr>
          <p:cNvPr id="5" name="CuadroTexto 4">
            <a:extLst>
              <a:ext uri="{FF2B5EF4-FFF2-40B4-BE49-F238E27FC236}">
                <a16:creationId xmlns:a16="http://schemas.microsoft.com/office/drawing/2014/main" id="{DB8D34B8-E546-1DC6-9BAE-FF7F73E1E79E}"/>
              </a:ext>
            </a:extLst>
          </p:cNvPr>
          <p:cNvSpPr txBox="1"/>
          <p:nvPr/>
        </p:nvSpPr>
        <p:spPr>
          <a:xfrm>
            <a:off x="19017" y="6577799"/>
            <a:ext cx="8604899" cy="253916"/>
          </a:xfrm>
          <a:prstGeom prst="rect">
            <a:avLst/>
          </a:prstGeom>
          <a:noFill/>
        </p:spPr>
        <p:txBody>
          <a:bodyPr wrap="square" rtlCol="0" anchor="ctr">
            <a:spAutoFit/>
          </a:bodyPr>
          <a:lstStyle/>
          <a:p>
            <a:r>
              <a:rPr lang="es-MX" sz="1050" b="1" dirty="0">
                <a:solidFill>
                  <a:schemeClr val="tx1">
                    <a:lumMod val="65000"/>
                    <a:lumOff val="35000"/>
                  </a:schemeClr>
                </a:solidFill>
              </a:rPr>
              <a:t>PARAMETRIA; ENCUESTA CDMX / Del 24 de febrero al 14 de agosto de 2024.</a:t>
            </a:r>
          </a:p>
        </p:txBody>
      </p:sp>
      <p:graphicFrame>
        <p:nvGraphicFramePr>
          <p:cNvPr id="9" name="7 Marcador de contenido">
            <a:extLst>
              <a:ext uri="{FF2B5EF4-FFF2-40B4-BE49-F238E27FC236}">
                <a16:creationId xmlns:a16="http://schemas.microsoft.com/office/drawing/2014/main" id="{4EAD8DD6-431C-045A-3FAA-BEEFE1EE0CD0}"/>
              </a:ext>
            </a:extLst>
          </p:cNvPr>
          <p:cNvGraphicFramePr>
            <a:graphicFrameLocks/>
          </p:cNvGraphicFramePr>
          <p:nvPr>
            <p:extLst>
              <p:ext uri="{D42A27DB-BD31-4B8C-83A1-F6EECF244321}">
                <p14:modId xmlns:p14="http://schemas.microsoft.com/office/powerpoint/2010/main" val="2101013322"/>
              </p:ext>
            </p:extLst>
          </p:nvPr>
        </p:nvGraphicFramePr>
        <p:xfrm>
          <a:off x="4973384" y="1438635"/>
          <a:ext cx="1881523" cy="4740573"/>
        </p:xfrm>
        <a:graphic>
          <a:graphicData uri="http://schemas.openxmlformats.org/drawingml/2006/chart">
            <c:chart xmlns:c="http://schemas.openxmlformats.org/drawingml/2006/chart" xmlns:r="http://schemas.openxmlformats.org/officeDocument/2006/relationships" r:id="rId5"/>
          </a:graphicData>
        </a:graphic>
      </p:graphicFrame>
      <p:sp>
        <p:nvSpPr>
          <p:cNvPr id="10" name="CuadroTexto 9">
            <a:extLst>
              <a:ext uri="{FF2B5EF4-FFF2-40B4-BE49-F238E27FC236}">
                <a16:creationId xmlns:a16="http://schemas.microsoft.com/office/drawing/2014/main" id="{1E3E58DA-ABC3-5026-4AA9-C1241712CDD3}"/>
              </a:ext>
            </a:extLst>
          </p:cNvPr>
          <p:cNvSpPr txBox="1"/>
          <p:nvPr/>
        </p:nvSpPr>
        <p:spPr>
          <a:xfrm>
            <a:off x="355174" y="6260876"/>
            <a:ext cx="7789433" cy="246221"/>
          </a:xfrm>
          <a:prstGeom prst="rect">
            <a:avLst/>
          </a:prstGeom>
          <a:noFill/>
        </p:spPr>
        <p:txBody>
          <a:bodyPr wrap="square">
            <a:spAutoFit/>
          </a:bodyPr>
          <a:lstStyle>
            <a:defPPr>
              <a:defRPr lang="en-US"/>
            </a:defPPr>
            <a:lvl1pPr>
              <a:defRPr sz="1000">
                <a:solidFill>
                  <a:schemeClr val="tx1">
                    <a:lumMod val="65000"/>
                    <a:lumOff val="35000"/>
                  </a:schemeClr>
                </a:solidFill>
                <a:ea typeface="+mj-ea"/>
                <a:cs typeface="+mj-cs"/>
              </a:defRPr>
            </a:lvl1pPr>
          </a:lstStyle>
          <a:p>
            <a:r>
              <a:rPr lang="es-ES" dirty="0"/>
              <a:t>* Pregunta original ¿Qué tipo de acabado tienen la mayor parte de los muros externos de su casa?”</a:t>
            </a:r>
            <a:endParaRPr lang="es-MX" dirty="0"/>
          </a:p>
        </p:txBody>
      </p:sp>
    </p:spTree>
    <p:extLst>
      <p:ext uri="{BB962C8B-B14F-4D97-AF65-F5344CB8AC3E}">
        <p14:creationId xmlns:p14="http://schemas.microsoft.com/office/powerpoint/2010/main" val="3653514450"/>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a16="http://schemas.microsoft.com/office/drawing/2014/main" id="{C5F9901A-9EC0-923A-57CE-EDCB8CFE2216}"/>
              </a:ext>
            </a:extLst>
          </p:cNvPr>
          <p:cNvSpPr>
            <a:spLocks noGrp="1"/>
          </p:cNvSpPr>
          <p:nvPr>
            <p:ph type="body" sz="quarter" idx="13"/>
          </p:nvPr>
        </p:nvSpPr>
        <p:spPr/>
        <p:txBody>
          <a:bodyPr/>
          <a:lstStyle/>
          <a:p>
            <a:r>
              <a:rPr lang="es-MX" dirty="0"/>
              <a:t>ALIMENTACIÓN</a:t>
            </a:r>
          </a:p>
        </p:txBody>
      </p:sp>
      <p:sp>
        <p:nvSpPr>
          <p:cNvPr id="3" name="Marcador de número de diapositiva 2">
            <a:extLst>
              <a:ext uri="{FF2B5EF4-FFF2-40B4-BE49-F238E27FC236}">
                <a16:creationId xmlns:a16="http://schemas.microsoft.com/office/drawing/2014/main" id="{BAC63D65-F4A5-E9E4-3FF9-F7867D5C7C45}"/>
              </a:ext>
            </a:extLst>
          </p:cNvPr>
          <p:cNvSpPr>
            <a:spLocks noGrp="1"/>
          </p:cNvSpPr>
          <p:nvPr>
            <p:ph type="sldNum" sz="quarter" idx="12"/>
          </p:nvPr>
        </p:nvSpPr>
        <p:spPr/>
        <p:txBody>
          <a:bodyPr/>
          <a:lstStyle/>
          <a:p>
            <a:fld id="{B056FCF3-97EB-4DA5-BF7E-93EC395BEC37}" type="slidenum">
              <a:rPr lang="es-MX" smtClean="0"/>
              <a:pPr/>
              <a:t>50</a:t>
            </a:fld>
            <a:endParaRPr lang="es-MX" dirty="0"/>
          </a:p>
        </p:txBody>
      </p:sp>
      <p:graphicFrame>
        <p:nvGraphicFramePr>
          <p:cNvPr id="2" name="Tabla 1">
            <a:extLst>
              <a:ext uri="{FF2B5EF4-FFF2-40B4-BE49-F238E27FC236}">
                <a16:creationId xmlns:a16="http://schemas.microsoft.com/office/drawing/2014/main" id="{7BB36A02-072C-17F7-C150-B481955CF4B5}"/>
              </a:ext>
            </a:extLst>
          </p:cNvPr>
          <p:cNvGraphicFramePr>
            <a:graphicFrameLocks noGrp="1"/>
          </p:cNvGraphicFramePr>
          <p:nvPr>
            <p:extLst>
              <p:ext uri="{D42A27DB-BD31-4B8C-83A1-F6EECF244321}">
                <p14:modId xmlns:p14="http://schemas.microsoft.com/office/powerpoint/2010/main" val="3472835882"/>
              </p:ext>
            </p:extLst>
          </p:nvPr>
        </p:nvGraphicFramePr>
        <p:xfrm>
          <a:off x="720000" y="963067"/>
          <a:ext cx="7703999" cy="4428000"/>
        </p:xfrm>
        <a:graphic>
          <a:graphicData uri="http://schemas.openxmlformats.org/drawingml/2006/table">
            <a:tbl>
              <a:tblPr firstRow="1" bandRow="1">
                <a:tableStyleId>{8799B23B-EC83-4686-B30A-512413B5E67A}</a:tableStyleId>
              </a:tblPr>
              <a:tblGrid>
                <a:gridCol w="2749271">
                  <a:extLst>
                    <a:ext uri="{9D8B030D-6E8A-4147-A177-3AD203B41FA5}">
                      <a16:colId xmlns:a16="http://schemas.microsoft.com/office/drawing/2014/main" val="2113801669"/>
                    </a:ext>
                  </a:extLst>
                </a:gridCol>
                <a:gridCol w="1238682">
                  <a:extLst>
                    <a:ext uri="{9D8B030D-6E8A-4147-A177-3AD203B41FA5}">
                      <a16:colId xmlns:a16="http://schemas.microsoft.com/office/drawing/2014/main" val="536585159"/>
                    </a:ext>
                  </a:extLst>
                </a:gridCol>
                <a:gridCol w="1238682">
                  <a:extLst>
                    <a:ext uri="{9D8B030D-6E8A-4147-A177-3AD203B41FA5}">
                      <a16:colId xmlns:a16="http://schemas.microsoft.com/office/drawing/2014/main" val="3011047498"/>
                    </a:ext>
                  </a:extLst>
                </a:gridCol>
                <a:gridCol w="1238682">
                  <a:extLst>
                    <a:ext uri="{9D8B030D-6E8A-4147-A177-3AD203B41FA5}">
                      <a16:colId xmlns:a16="http://schemas.microsoft.com/office/drawing/2014/main" val="3227567264"/>
                    </a:ext>
                  </a:extLst>
                </a:gridCol>
                <a:gridCol w="1238682">
                  <a:extLst>
                    <a:ext uri="{9D8B030D-6E8A-4147-A177-3AD203B41FA5}">
                      <a16:colId xmlns:a16="http://schemas.microsoft.com/office/drawing/2014/main" val="1280253535"/>
                    </a:ext>
                  </a:extLst>
                </a:gridCol>
              </a:tblGrid>
              <a:tr h="972000">
                <a:tc>
                  <a:txBody>
                    <a:bodyPr/>
                    <a:lstStyle/>
                    <a:p>
                      <a:pPr algn="ctr"/>
                      <a:r>
                        <a:rPr lang="es-MX" sz="1600" kern="1200" dirty="0">
                          <a:solidFill>
                            <a:schemeClr val="tx1">
                              <a:lumMod val="85000"/>
                              <a:lumOff val="15000"/>
                            </a:schemeClr>
                          </a:solidFill>
                          <a:latin typeface="+mn-lt"/>
                          <a:ea typeface="+mj-ea"/>
                          <a:cs typeface="+mj-cs"/>
                        </a:rPr>
                        <a:t>En el último mes, </a:t>
                      </a:r>
                    </a:p>
                    <a:p>
                      <a:pPr algn="ctr"/>
                      <a:r>
                        <a:rPr lang="es-MX" sz="1600" kern="1200" dirty="0">
                          <a:solidFill>
                            <a:schemeClr val="tx1">
                              <a:lumMod val="85000"/>
                              <a:lumOff val="15000"/>
                            </a:schemeClr>
                          </a:solidFill>
                          <a:latin typeface="+mn-lt"/>
                          <a:ea typeface="+mj-ea"/>
                          <a:cs typeface="+mj-cs"/>
                        </a:rPr>
                        <a:t>¿por falta de dinero o recursos (…)?</a:t>
                      </a:r>
                    </a:p>
                    <a:p>
                      <a:pPr marL="0" marR="0" lvl="0" indent="0" algn="ctr" defTabSz="914400" rtl="0" eaLnBrk="1" fontAlgn="auto" latinLnBrk="0" hangingPunct="1">
                        <a:lnSpc>
                          <a:spcPct val="100000"/>
                        </a:lnSpc>
                        <a:spcBef>
                          <a:spcPts val="0"/>
                        </a:spcBef>
                        <a:spcAft>
                          <a:spcPts val="0"/>
                        </a:spcAft>
                        <a:buClrTx/>
                        <a:buSzTx/>
                        <a:buFontTx/>
                        <a:buNone/>
                        <a:tabLst/>
                        <a:defRPr/>
                      </a:pPr>
                      <a:r>
                        <a:rPr lang="es-MX" sz="900" b="1" kern="1200" dirty="0">
                          <a:solidFill>
                            <a:schemeClr val="bg2">
                              <a:lumMod val="25000"/>
                            </a:schemeClr>
                          </a:solidFill>
                          <a:latin typeface="+mn-lt"/>
                          <a:ea typeface="+mn-ea"/>
                          <a:cs typeface="+mn-cs"/>
                        </a:rPr>
                        <a:t>(sólo quienes respondieron SI)</a:t>
                      </a:r>
                      <a:endParaRPr lang="es-MX" sz="900" b="1" kern="1200" dirty="0">
                        <a:solidFill>
                          <a:schemeClr val="tx1">
                            <a:lumMod val="85000"/>
                            <a:lumOff val="15000"/>
                          </a:schemeClr>
                        </a:solidFill>
                        <a:latin typeface="+mn-lt"/>
                        <a:ea typeface="+mn-ea"/>
                        <a:cs typeface="+mn-cs"/>
                      </a:endParaRPr>
                    </a:p>
                  </a:txBody>
                  <a:tcPr anchor="ctr">
                    <a:noFill/>
                  </a:tcPr>
                </a:tc>
                <a:tc>
                  <a:txBody>
                    <a:bodyPr/>
                    <a:lstStyle/>
                    <a:p>
                      <a:pPr algn="ctr"/>
                      <a:r>
                        <a:rPr lang="es-ES" sz="1800" b="1" dirty="0">
                          <a:solidFill>
                            <a:schemeClr val="bg1"/>
                          </a:solidFill>
                          <a:effectLst/>
                          <a:latin typeface="Calibri" panose="020F0502020204030204" pitchFamily="34" charset="0"/>
                          <a:ea typeface="Calibri" panose="020F0502020204030204" pitchFamily="34" charset="0"/>
                        </a:rPr>
                        <a:t>EBH </a:t>
                      </a:r>
                    </a:p>
                    <a:p>
                      <a:pPr algn="ctr"/>
                      <a:r>
                        <a:rPr lang="es-ES" sz="1800" b="1" dirty="0">
                          <a:solidFill>
                            <a:schemeClr val="bg1"/>
                          </a:solidFill>
                          <a:effectLst/>
                          <a:latin typeface="Calibri" panose="020F0502020204030204" pitchFamily="34" charset="0"/>
                          <a:ea typeface="Calibri" panose="020F0502020204030204" pitchFamily="34" charset="0"/>
                        </a:rPr>
                        <a:t>2024</a:t>
                      </a:r>
                      <a:endParaRPr lang="es-MX" sz="1800" dirty="0">
                        <a:solidFill>
                          <a:schemeClr val="bg1"/>
                        </a:solidFill>
                        <a:effectLst/>
                        <a:latin typeface="Calibri" panose="020F0502020204030204" pitchFamily="34" charset="0"/>
                        <a:ea typeface="Calibri" panose="020F0502020204030204" pitchFamily="34" charset="0"/>
                      </a:endParaRPr>
                    </a:p>
                  </a:txBody>
                  <a:tcPr marL="68580" marR="68580" marT="0" marB="0" anchor="ctr">
                    <a:solidFill>
                      <a:schemeClr val="bg2">
                        <a:lumMod val="10000"/>
                      </a:schemeClr>
                    </a:solidFill>
                  </a:tcPr>
                </a:tc>
                <a:tc>
                  <a:txBody>
                    <a:bodyPr/>
                    <a:lstStyle/>
                    <a:p>
                      <a:pPr algn="ctr"/>
                      <a:r>
                        <a:rPr lang="es-MX" sz="1800" dirty="0">
                          <a:solidFill>
                            <a:schemeClr val="bg1"/>
                          </a:solidFill>
                          <a:effectLst/>
                          <a:latin typeface="Calibri" panose="020F0502020204030204" pitchFamily="34" charset="0"/>
                          <a:ea typeface="Calibri" panose="020F0502020204030204" pitchFamily="34" charset="0"/>
                        </a:rPr>
                        <a:t>ENCOVID 2021</a:t>
                      </a:r>
                    </a:p>
                  </a:txBody>
                  <a:tcPr marL="68580" marR="68580" marT="0" marB="0" anchor="ctr">
                    <a:solidFill>
                      <a:schemeClr val="bg2">
                        <a:lumMod val="10000"/>
                      </a:schemeClr>
                    </a:solidFill>
                  </a:tcPr>
                </a:tc>
                <a:tc>
                  <a:txBody>
                    <a:bodyPr/>
                    <a:lstStyle/>
                    <a:p>
                      <a:pPr algn="ctr"/>
                      <a:r>
                        <a:rPr lang="es-MX" sz="1800" dirty="0">
                          <a:solidFill>
                            <a:schemeClr val="bg1"/>
                          </a:solidFill>
                          <a:effectLst/>
                          <a:latin typeface="Calibri" panose="020F0502020204030204" pitchFamily="34" charset="0"/>
                          <a:ea typeface="Calibri" panose="020F0502020204030204" pitchFamily="34" charset="0"/>
                        </a:rPr>
                        <a:t>ENCUBOS </a:t>
                      </a:r>
                    </a:p>
                    <a:p>
                      <a:pPr algn="ctr"/>
                      <a:r>
                        <a:rPr lang="es-MX" sz="1800" dirty="0">
                          <a:solidFill>
                            <a:schemeClr val="bg1"/>
                          </a:solidFill>
                          <a:effectLst/>
                          <a:latin typeface="Calibri" panose="020F0502020204030204" pitchFamily="34" charset="0"/>
                          <a:ea typeface="Calibri" panose="020F0502020204030204" pitchFamily="34" charset="0"/>
                        </a:rPr>
                        <a:t> 2019</a:t>
                      </a:r>
                    </a:p>
                  </a:txBody>
                  <a:tcPr marL="68580" marR="68580" marT="0" marB="0" anchor="ctr">
                    <a:solidFill>
                      <a:schemeClr val="bg2">
                        <a:lumMod val="10000"/>
                      </a:schemeClr>
                    </a:solidFill>
                  </a:tcPr>
                </a:tc>
                <a:tc>
                  <a:txBody>
                    <a:bodyPr/>
                    <a:lstStyle/>
                    <a:p>
                      <a:pPr algn="ctr"/>
                      <a:r>
                        <a:rPr lang="es-ES" sz="1800" b="1" kern="1200" dirty="0">
                          <a:solidFill>
                            <a:schemeClr val="bg1"/>
                          </a:solidFill>
                          <a:effectLst/>
                          <a:latin typeface="+mn-lt"/>
                          <a:ea typeface="+mn-ea"/>
                          <a:cs typeface="+mn-cs"/>
                        </a:rPr>
                        <a:t>ENCASB </a:t>
                      </a:r>
                    </a:p>
                    <a:p>
                      <a:pPr algn="ctr"/>
                      <a:r>
                        <a:rPr lang="es-ES" sz="1800" b="1" kern="1200" dirty="0">
                          <a:solidFill>
                            <a:schemeClr val="bg1"/>
                          </a:solidFill>
                          <a:effectLst/>
                          <a:latin typeface="+mn-lt"/>
                          <a:ea typeface="+mn-ea"/>
                          <a:cs typeface="+mn-cs"/>
                        </a:rPr>
                        <a:t>2011</a:t>
                      </a:r>
                      <a:endParaRPr lang="es-MX" sz="1800" dirty="0">
                        <a:solidFill>
                          <a:schemeClr val="bg1"/>
                        </a:solidFill>
                        <a:effectLst/>
                        <a:latin typeface="Calibri" panose="020F0502020204030204" pitchFamily="34" charset="0"/>
                        <a:ea typeface="Calibri" panose="020F0502020204030204" pitchFamily="34" charset="0"/>
                      </a:endParaRPr>
                    </a:p>
                  </a:txBody>
                  <a:tcPr marL="68580" marR="68580" marT="0" marB="0" anchor="ctr">
                    <a:solidFill>
                      <a:schemeClr val="bg2">
                        <a:lumMod val="10000"/>
                      </a:schemeClr>
                    </a:solidFill>
                  </a:tcPr>
                </a:tc>
                <a:extLst>
                  <a:ext uri="{0D108BD9-81ED-4DB2-BD59-A6C34878D82A}">
                    <a16:rowId xmlns:a16="http://schemas.microsoft.com/office/drawing/2014/main" val="2464424806"/>
                  </a:ext>
                </a:extLst>
              </a:tr>
              <a:tr h="1152000">
                <a:tc>
                  <a:txBody>
                    <a:bodyPr/>
                    <a:lstStyle/>
                    <a:p>
                      <a:pPr algn="ctr" fontAlgn="b"/>
                      <a:r>
                        <a:rPr lang="es-MX" sz="1200" b="1" kern="1200"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alguna vez usted o algún adulto en su hogar sintió hambre, pero no comió</a:t>
                      </a:r>
                    </a:p>
                  </a:txBody>
                  <a:tcPr marL="9525" marR="9525" marT="9525" marB="0" anchor="ctr">
                    <a:solidFill>
                      <a:schemeClr val="bg2">
                        <a:lumMod val="10000"/>
                      </a:schemeClr>
                    </a:solidFill>
                  </a:tcPr>
                </a:tc>
                <a:tc>
                  <a:txBody>
                    <a:bodyPr/>
                    <a:lstStyle/>
                    <a:p>
                      <a:endParaRPr lang="es-MX" dirty="0"/>
                    </a:p>
                  </a:txBody>
                  <a:tcPr/>
                </a:tc>
                <a:tc>
                  <a:txBody>
                    <a:bodyPr/>
                    <a:lstStyle/>
                    <a:p>
                      <a:endParaRPr lang="es-MX" dirty="0"/>
                    </a:p>
                  </a:txBody>
                  <a:tcPr/>
                </a:tc>
                <a:tc>
                  <a:txBody>
                    <a:bodyPr/>
                    <a:lstStyle/>
                    <a:p>
                      <a:endParaRPr lang="es-MX" dirty="0"/>
                    </a:p>
                  </a:txBody>
                  <a:tcPr>
                    <a:solidFill>
                      <a:schemeClr val="tx1"/>
                    </a:solidFill>
                  </a:tcPr>
                </a:tc>
                <a:tc>
                  <a:txBody>
                    <a:bodyPr/>
                    <a:lstStyle/>
                    <a:p>
                      <a:endParaRPr lang="es-MX" dirty="0"/>
                    </a:p>
                  </a:txBody>
                  <a:tcPr>
                    <a:solidFill>
                      <a:schemeClr val="tx1">
                        <a:alpha val="96000"/>
                      </a:schemeClr>
                    </a:solidFill>
                  </a:tcPr>
                </a:tc>
                <a:extLst>
                  <a:ext uri="{0D108BD9-81ED-4DB2-BD59-A6C34878D82A}">
                    <a16:rowId xmlns:a16="http://schemas.microsoft.com/office/drawing/2014/main" val="1810970986"/>
                  </a:ext>
                </a:extLst>
              </a:tr>
              <a:tr h="1152000">
                <a:tc>
                  <a:txBody>
                    <a:bodyPr/>
                    <a:lstStyle/>
                    <a:p>
                      <a:pPr algn="ctr"/>
                      <a:r>
                        <a:rPr lang="es-MX" sz="1200" b="1"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rPr>
                        <a:t>alguna vez usted o algún adulto en su hogar sólo comió una vez al día o dejó de comer todo un día</a:t>
                      </a:r>
                    </a:p>
                  </a:txBody>
                  <a:tcPr marL="68580" marR="68580" marT="0" marB="0" anchor="ctr">
                    <a:solidFill>
                      <a:schemeClr val="bg2">
                        <a:lumMod val="10000"/>
                      </a:schemeClr>
                    </a:solidFill>
                  </a:tcPr>
                </a:tc>
                <a:tc>
                  <a:txBody>
                    <a:bodyPr/>
                    <a:lstStyle/>
                    <a:p>
                      <a:endParaRPr lang="es-MX" dirty="0"/>
                    </a:p>
                  </a:txBody>
                  <a:tcPr/>
                </a:tc>
                <a:tc>
                  <a:txBody>
                    <a:bodyPr/>
                    <a:lstStyle/>
                    <a:p>
                      <a:endParaRPr lang="es-MX" dirty="0"/>
                    </a:p>
                  </a:txBody>
                  <a:tcPr/>
                </a:tc>
                <a:tc>
                  <a:txBody>
                    <a:bodyPr/>
                    <a:lstStyle/>
                    <a:p>
                      <a:endParaRPr lang="es-MX" dirty="0"/>
                    </a:p>
                  </a:txBody>
                  <a:tcPr>
                    <a:solidFill>
                      <a:schemeClr val="tx1"/>
                    </a:solidFill>
                  </a:tcPr>
                </a:tc>
                <a:tc>
                  <a:txBody>
                    <a:bodyPr/>
                    <a:lstStyle/>
                    <a:p>
                      <a:endParaRPr lang="es-MX" dirty="0"/>
                    </a:p>
                  </a:txBody>
                  <a:tcPr/>
                </a:tc>
                <a:extLst>
                  <a:ext uri="{0D108BD9-81ED-4DB2-BD59-A6C34878D82A}">
                    <a16:rowId xmlns:a16="http://schemas.microsoft.com/office/drawing/2014/main" val="2497487136"/>
                  </a:ext>
                </a:extLst>
              </a:tr>
              <a:tr h="1152000">
                <a:tc>
                  <a:txBody>
                    <a:bodyPr/>
                    <a:lstStyle/>
                    <a:p>
                      <a:pPr algn="ctr"/>
                      <a:r>
                        <a:rPr lang="es-MX" sz="1200" b="1"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rPr>
                        <a:t>alguna vez tuvieron que hacer algo que hubieran preferido no hacer para conseguir comida, tal como mendigar (pedir limosna) o mandar a los niños a trabajar</a:t>
                      </a:r>
                    </a:p>
                  </a:txBody>
                  <a:tcPr marL="68580" marR="68580" marT="0" marB="0" anchor="ctr">
                    <a:solidFill>
                      <a:schemeClr val="bg2">
                        <a:lumMod val="10000"/>
                      </a:schemeClr>
                    </a:solidFill>
                  </a:tcPr>
                </a:tc>
                <a:tc>
                  <a:txBody>
                    <a:bodyPr/>
                    <a:lstStyle/>
                    <a:p>
                      <a:endParaRPr lang="es-MX" dirty="0"/>
                    </a:p>
                  </a:txBody>
                  <a:tcPr/>
                </a:tc>
                <a:tc>
                  <a:txBody>
                    <a:bodyPr/>
                    <a:lstStyle/>
                    <a:p>
                      <a:endParaRPr lang="es-MX" dirty="0"/>
                    </a:p>
                  </a:txBody>
                  <a:tcPr>
                    <a:solidFill>
                      <a:schemeClr val="tx1">
                        <a:alpha val="96000"/>
                      </a:schemeClr>
                    </a:solidFill>
                  </a:tcPr>
                </a:tc>
                <a:tc>
                  <a:txBody>
                    <a:bodyPr/>
                    <a:lstStyle/>
                    <a:p>
                      <a:endParaRPr lang="es-MX" dirty="0">
                        <a:solidFill>
                          <a:schemeClr val="tx1"/>
                        </a:solidFill>
                      </a:endParaRPr>
                    </a:p>
                  </a:txBody>
                  <a:tcPr>
                    <a:solidFill>
                      <a:schemeClr val="accent3">
                        <a:alpha val="18000"/>
                      </a:schemeClr>
                    </a:solidFill>
                  </a:tcPr>
                </a:tc>
                <a:tc>
                  <a:txBody>
                    <a:bodyPr/>
                    <a:lstStyle/>
                    <a:p>
                      <a:endParaRPr lang="es-MX" dirty="0">
                        <a:solidFill>
                          <a:schemeClr val="tx1"/>
                        </a:solidFill>
                      </a:endParaRPr>
                    </a:p>
                  </a:txBody>
                  <a:tcPr>
                    <a:solidFill>
                      <a:schemeClr val="tx1">
                        <a:alpha val="94000"/>
                      </a:schemeClr>
                    </a:solidFill>
                  </a:tcPr>
                </a:tc>
                <a:extLst>
                  <a:ext uri="{0D108BD9-81ED-4DB2-BD59-A6C34878D82A}">
                    <a16:rowId xmlns:a16="http://schemas.microsoft.com/office/drawing/2014/main" val="2662115267"/>
                  </a:ext>
                </a:extLst>
              </a:tr>
            </a:tbl>
          </a:graphicData>
        </a:graphic>
      </p:graphicFrame>
      <p:graphicFrame>
        <p:nvGraphicFramePr>
          <p:cNvPr id="5" name="7 Marcador de contenido">
            <a:extLst>
              <a:ext uri="{FF2B5EF4-FFF2-40B4-BE49-F238E27FC236}">
                <a16:creationId xmlns:a16="http://schemas.microsoft.com/office/drawing/2014/main" id="{D1729323-C43E-C051-D860-6438F1362645}"/>
              </a:ext>
            </a:extLst>
          </p:cNvPr>
          <p:cNvGraphicFramePr>
            <a:graphicFrameLocks/>
          </p:cNvGraphicFramePr>
          <p:nvPr>
            <p:extLst>
              <p:ext uri="{D42A27DB-BD31-4B8C-83A1-F6EECF244321}">
                <p14:modId xmlns:p14="http://schemas.microsoft.com/office/powerpoint/2010/main" val="2998266037"/>
              </p:ext>
            </p:extLst>
          </p:nvPr>
        </p:nvGraphicFramePr>
        <p:xfrm>
          <a:off x="3385038" y="1855805"/>
          <a:ext cx="1606802" cy="3706796"/>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6" name="7 Marcador de contenido">
            <a:extLst>
              <a:ext uri="{FF2B5EF4-FFF2-40B4-BE49-F238E27FC236}">
                <a16:creationId xmlns:a16="http://schemas.microsoft.com/office/drawing/2014/main" id="{61D5AAD3-2FF8-5289-0675-4AC4FEB6B187}"/>
              </a:ext>
            </a:extLst>
          </p:cNvPr>
          <p:cNvGraphicFramePr>
            <a:graphicFrameLocks/>
          </p:cNvGraphicFramePr>
          <p:nvPr>
            <p:extLst>
              <p:ext uri="{D42A27DB-BD31-4B8C-83A1-F6EECF244321}">
                <p14:modId xmlns:p14="http://schemas.microsoft.com/office/powerpoint/2010/main" val="342741474"/>
              </p:ext>
            </p:extLst>
          </p:nvPr>
        </p:nvGraphicFramePr>
        <p:xfrm>
          <a:off x="4628408" y="1855805"/>
          <a:ext cx="1611207" cy="3706796"/>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8" name="7 Marcador de contenido">
            <a:extLst>
              <a:ext uri="{FF2B5EF4-FFF2-40B4-BE49-F238E27FC236}">
                <a16:creationId xmlns:a16="http://schemas.microsoft.com/office/drawing/2014/main" id="{3F7A1236-A3DF-39DF-F2BD-5E34E41CF0CA}"/>
              </a:ext>
            </a:extLst>
          </p:cNvPr>
          <p:cNvGraphicFramePr>
            <a:graphicFrameLocks/>
          </p:cNvGraphicFramePr>
          <p:nvPr>
            <p:extLst>
              <p:ext uri="{D42A27DB-BD31-4B8C-83A1-F6EECF244321}">
                <p14:modId xmlns:p14="http://schemas.microsoft.com/office/powerpoint/2010/main" val="2277997215"/>
              </p:ext>
            </p:extLst>
          </p:nvPr>
        </p:nvGraphicFramePr>
        <p:xfrm>
          <a:off x="5857133" y="1855805"/>
          <a:ext cx="1611207" cy="3706796"/>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9" name="7 Marcador de contenido">
            <a:extLst>
              <a:ext uri="{FF2B5EF4-FFF2-40B4-BE49-F238E27FC236}">
                <a16:creationId xmlns:a16="http://schemas.microsoft.com/office/drawing/2014/main" id="{B189C8FD-C287-46AD-8B69-654F9D8477D7}"/>
              </a:ext>
            </a:extLst>
          </p:cNvPr>
          <p:cNvGraphicFramePr>
            <a:graphicFrameLocks/>
          </p:cNvGraphicFramePr>
          <p:nvPr>
            <p:extLst>
              <p:ext uri="{D42A27DB-BD31-4B8C-83A1-F6EECF244321}">
                <p14:modId xmlns:p14="http://schemas.microsoft.com/office/powerpoint/2010/main" val="229309235"/>
              </p:ext>
            </p:extLst>
          </p:nvPr>
        </p:nvGraphicFramePr>
        <p:xfrm>
          <a:off x="7099380" y="1842894"/>
          <a:ext cx="1611207" cy="3706796"/>
        </p:xfrm>
        <a:graphic>
          <a:graphicData uri="http://schemas.openxmlformats.org/drawingml/2006/chart">
            <c:chart xmlns:c="http://schemas.openxmlformats.org/drawingml/2006/chart" xmlns:r="http://schemas.openxmlformats.org/officeDocument/2006/relationships" r:id="rId6"/>
          </a:graphicData>
        </a:graphic>
      </p:graphicFrame>
      <p:sp>
        <p:nvSpPr>
          <p:cNvPr id="10" name="CuadroTexto 9">
            <a:extLst>
              <a:ext uri="{FF2B5EF4-FFF2-40B4-BE49-F238E27FC236}">
                <a16:creationId xmlns:a16="http://schemas.microsoft.com/office/drawing/2014/main" id="{D58337C9-695C-5D0A-751E-9EE4ACA8332D}"/>
              </a:ext>
            </a:extLst>
          </p:cNvPr>
          <p:cNvSpPr txBox="1"/>
          <p:nvPr/>
        </p:nvSpPr>
        <p:spPr>
          <a:xfrm>
            <a:off x="19017" y="6577799"/>
            <a:ext cx="8604899" cy="253916"/>
          </a:xfrm>
          <a:prstGeom prst="rect">
            <a:avLst/>
          </a:prstGeom>
          <a:noFill/>
        </p:spPr>
        <p:txBody>
          <a:bodyPr wrap="square" rtlCol="0" anchor="ctr">
            <a:spAutoFit/>
          </a:bodyPr>
          <a:lstStyle/>
          <a:p>
            <a:r>
              <a:rPr lang="es-MX" sz="1050" b="1" dirty="0">
                <a:solidFill>
                  <a:schemeClr val="tx1">
                    <a:lumMod val="65000"/>
                    <a:lumOff val="35000"/>
                  </a:schemeClr>
                </a:solidFill>
              </a:rPr>
              <a:t>PARAMETRIA; ENCUESTA CDMX / Del 24 de febrero al 14 de agosto de 2024.</a:t>
            </a:r>
          </a:p>
        </p:txBody>
      </p:sp>
      <p:sp>
        <p:nvSpPr>
          <p:cNvPr id="7" name="Rectángulo 6"/>
          <p:cNvSpPr/>
          <p:nvPr/>
        </p:nvSpPr>
        <p:spPr>
          <a:xfrm>
            <a:off x="656465" y="5602354"/>
            <a:ext cx="7831068" cy="353943"/>
          </a:xfrm>
          <a:prstGeom prst="rect">
            <a:avLst/>
          </a:prstGeom>
        </p:spPr>
        <p:txBody>
          <a:bodyPr wrap="square">
            <a:spAutoFit/>
          </a:bodyPr>
          <a:lstStyle/>
          <a:p>
            <a:r>
              <a:rPr lang="es-ES" sz="850" dirty="0">
                <a:solidFill>
                  <a:schemeClr val="tx1">
                    <a:lumMod val="65000"/>
                    <a:lumOff val="35000"/>
                  </a:schemeClr>
                </a:solidFill>
                <a:latin typeface="Calibri" panose="020F0502020204030204" pitchFamily="34" charset="0"/>
                <a:ea typeface="Calibri" panose="020F0502020204030204" pitchFamily="34" charset="0"/>
              </a:rPr>
              <a:t>Los cuadros negros son opciones de respuesta no incluidas en las preguntas</a:t>
            </a:r>
          </a:p>
          <a:p>
            <a:r>
              <a:rPr lang="es-MX" sz="850" dirty="0">
                <a:solidFill>
                  <a:schemeClr val="tx1">
                    <a:lumMod val="65000"/>
                    <a:lumOff val="35000"/>
                  </a:schemeClr>
                </a:solidFill>
                <a:latin typeface="Calibri" panose="020F0502020204030204" pitchFamily="34" charset="0"/>
                <a:ea typeface="Calibri" panose="020F0502020204030204" pitchFamily="34" charset="0"/>
              </a:rPr>
              <a:t>Las respuestas suman 100% con la respuesta “no”, y NS/ NC.</a:t>
            </a:r>
          </a:p>
        </p:txBody>
      </p:sp>
    </p:spTree>
    <p:extLst>
      <p:ext uri="{BB962C8B-B14F-4D97-AF65-F5344CB8AC3E}">
        <p14:creationId xmlns:p14="http://schemas.microsoft.com/office/powerpoint/2010/main" val="315371437"/>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9A8F3B6-FBAA-E5B1-3C27-E3D25504ED36}"/>
              </a:ext>
            </a:extLst>
          </p:cNvPr>
          <p:cNvSpPr>
            <a:spLocks noGrp="1"/>
          </p:cNvSpPr>
          <p:nvPr>
            <p:ph type="title"/>
          </p:nvPr>
        </p:nvSpPr>
        <p:spPr>
          <a:xfrm>
            <a:off x="1449705" y="1925638"/>
            <a:ext cx="7694295" cy="3006724"/>
          </a:xfrm>
        </p:spPr>
        <p:txBody>
          <a:bodyPr/>
          <a:lstStyle/>
          <a:p>
            <a:r>
              <a:rPr lang="es-ES" dirty="0"/>
              <a:t>PROGRAMAS SOCIALES </a:t>
            </a:r>
            <a:br>
              <a:rPr lang="es-ES" dirty="0"/>
            </a:br>
            <a:r>
              <a:rPr lang="es-ES" dirty="0"/>
              <a:t>(para los menores de 13 años)</a:t>
            </a:r>
            <a:endParaRPr lang="es-MX" dirty="0"/>
          </a:p>
        </p:txBody>
      </p:sp>
    </p:spTree>
    <p:extLst>
      <p:ext uri="{BB962C8B-B14F-4D97-AF65-F5344CB8AC3E}">
        <p14:creationId xmlns:p14="http://schemas.microsoft.com/office/powerpoint/2010/main" val="3578735615"/>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a16="http://schemas.microsoft.com/office/drawing/2014/main" id="{C5F9901A-9EC0-923A-57CE-EDCB8CFE2216}"/>
              </a:ext>
            </a:extLst>
          </p:cNvPr>
          <p:cNvSpPr>
            <a:spLocks noGrp="1"/>
          </p:cNvSpPr>
          <p:nvPr>
            <p:ph type="body" sz="quarter" idx="13"/>
          </p:nvPr>
        </p:nvSpPr>
        <p:spPr/>
        <p:txBody>
          <a:bodyPr/>
          <a:lstStyle/>
          <a:p>
            <a:r>
              <a:rPr lang="es-ES" dirty="0"/>
              <a:t>PROGRAMAS SOCIALES   (para los menores de 13 años)</a:t>
            </a:r>
            <a:endParaRPr lang="es-MX" dirty="0"/>
          </a:p>
        </p:txBody>
      </p:sp>
      <p:sp>
        <p:nvSpPr>
          <p:cNvPr id="3" name="Marcador de número de diapositiva 2">
            <a:extLst>
              <a:ext uri="{FF2B5EF4-FFF2-40B4-BE49-F238E27FC236}">
                <a16:creationId xmlns:a16="http://schemas.microsoft.com/office/drawing/2014/main" id="{BAC63D65-F4A5-E9E4-3FF9-F7867D5C7C45}"/>
              </a:ext>
            </a:extLst>
          </p:cNvPr>
          <p:cNvSpPr>
            <a:spLocks noGrp="1"/>
          </p:cNvSpPr>
          <p:nvPr>
            <p:ph type="sldNum" sz="quarter" idx="12"/>
          </p:nvPr>
        </p:nvSpPr>
        <p:spPr/>
        <p:txBody>
          <a:bodyPr/>
          <a:lstStyle/>
          <a:p>
            <a:fld id="{B056FCF3-97EB-4DA5-BF7E-93EC395BEC37}" type="slidenum">
              <a:rPr lang="es-MX" smtClean="0"/>
              <a:pPr/>
              <a:t>52</a:t>
            </a:fld>
            <a:endParaRPr lang="es-MX" dirty="0"/>
          </a:p>
        </p:txBody>
      </p:sp>
      <p:graphicFrame>
        <p:nvGraphicFramePr>
          <p:cNvPr id="2" name="Tabla 1">
            <a:extLst>
              <a:ext uri="{FF2B5EF4-FFF2-40B4-BE49-F238E27FC236}">
                <a16:creationId xmlns:a16="http://schemas.microsoft.com/office/drawing/2014/main" id="{7BB36A02-072C-17F7-C150-B481955CF4B5}"/>
              </a:ext>
            </a:extLst>
          </p:cNvPr>
          <p:cNvGraphicFramePr>
            <a:graphicFrameLocks noGrp="1"/>
          </p:cNvGraphicFramePr>
          <p:nvPr>
            <p:extLst>
              <p:ext uri="{D42A27DB-BD31-4B8C-83A1-F6EECF244321}">
                <p14:modId xmlns:p14="http://schemas.microsoft.com/office/powerpoint/2010/main" val="3563174613"/>
              </p:ext>
            </p:extLst>
          </p:nvPr>
        </p:nvGraphicFramePr>
        <p:xfrm>
          <a:off x="720000" y="963067"/>
          <a:ext cx="7703999" cy="4068000"/>
        </p:xfrm>
        <a:graphic>
          <a:graphicData uri="http://schemas.openxmlformats.org/drawingml/2006/table">
            <a:tbl>
              <a:tblPr firstRow="1" bandRow="1">
                <a:tableStyleId>{8799B23B-EC83-4686-B30A-512413B5E67A}</a:tableStyleId>
              </a:tblPr>
              <a:tblGrid>
                <a:gridCol w="2749271">
                  <a:extLst>
                    <a:ext uri="{9D8B030D-6E8A-4147-A177-3AD203B41FA5}">
                      <a16:colId xmlns:a16="http://schemas.microsoft.com/office/drawing/2014/main" val="2113801669"/>
                    </a:ext>
                  </a:extLst>
                </a:gridCol>
                <a:gridCol w="1238682">
                  <a:extLst>
                    <a:ext uri="{9D8B030D-6E8A-4147-A177-3AD203B41FA5}">
                      <a16:colId xmlns:a16="http://schemas.microsoft.com/office/drawing/2014/main" val="536585159"/>
                    </a:ext>
                  </a:extLst>
                </a:gridCol>
                <a:gridCol w="1238682">
                  <a:extLst>
                    <a:ext uri="{9D8B030D-6E8A-4147-A177-3AD203B41FA5}">
                      <a16:colId xmlns:a16="http://schemas.microsoft.com/office/drawing/2014/main" val="3011047498"/>
                    </a:ext>
                  </a:extLst>
                </a:gridCol>
                <a:gridCol w="1238682">
                  <a:extLst>
                    <a:ext uri="{9D8B030D-6E8A-4147-A177-3AD203B41FA5}">
                      <a16:colId xmlns:a16="http://schemas.microsoft.com/office/drawing/2014/main" val="3227567264"/>
                    </a:ext>
                  </a:extLst>
                </a:gridCol>
                <a:gridCol w="1238682">
                  <a:extLst>
                    <a:ext uri="{9D8B030D-6E8A-4147-A177-3AD203B41FA5}">
                      <a16:colId xmlns:a16="http://schemas.microsoft.com/office/drawing/2014/main" val="1280253535"/>
                    </a:ext>
                  </a:extLst>
                </a:gridCol>
              </a:tblGrid>
              <a:tr h="1044000">
                <a:tc>
                  <a:txBody>
                    <a:bodyPr/>
                    <a:lstStyle/>
                    <a:p>
                      <a:pPr algn="ctr"/>
                      <a:r>
                        <a:rPr lang="es-MX" sz="1600" kern="1200" dirty="0">
                          <a:solidFill>
                            <a:schemeClr val="tx1">
                              <a:lumMod val="85000"/>
                              <a:lumOff val="15000"/>
                            </a:schemeClr>
                          </a:solidFill>
                          <a:latin typeface="+mn-lt"/>
                          <a:ea typeface="+mj-ea"/>
                          <a:cs typeface="+mj-cs"/>
                        </a:rPr>
                        <a:t>¿Algún miembro de su hogar menor de 13 años recibe (…)?</a:t>
                      </a:r>
                    </a:p>
                    <a:p>
                      <a:pPr marL="0" marR="0" indent="0" algn="ctr" defTabSz="914400" rtl="0" eaLnBrk="1" fontAlgn="auto" latinLnBrk="0" hangingPunct="1">
                        <a:lnSpc>
                          <a:spcPct val="100000"/>
                        </a:lnSpc>
                        <a:spcBef>
                          <a:spcPts val="0"/>
                        </a:spcBef>
                        <a:spcAft>
                          <a:spcPts val="0"/>
                        </a:spcAft>
                        <a:buClrTx/>
                        <a:buSzTx/>
                        <a:buFontTx/>
                        <a:buNone/>
                        <a:tabLst/>
                        <a:defRPr/>
                      </a:pPr>
                      <a:r>
                        <a:rPr lang="es-MX" sz="900" b="1" kern="1200" dirty="0">
                          <a:solidFill>
                            <a:schemeClr val="bg2">
                              <a:lumMod val="25000"/>
                            </a:schemeClr>
                          </a:solidFill>
                          <a:latin typeface="+mn-lt"/>
                          <a:ea typeface="+mn-ea"/>
                          <a:cs typeface="+mn-cs"/>
                        </a:rPr>
                        <a:t>(sólo quienes sí tienen) </a:t>
                      </a:r>
                      <a:r>
                        <a:rPr lang="es-MX" sz="900" kern="1200" dirty="0">
                          <a:solidFill>
                            <a:schemeClr val="tx1">
                              <a:lumMod val="85000"/>
                              <a:lumOff val="15000"/>
                            </a:schemeClr>
                          </a:solidFill>
                          <a:latin typeface="+mn-lt"/>
                          <a:ea typeface="+mj-ea"/>
                          <a:cs typeface="+mj-cs"/>
                        </a:rPr>
                        <a:t> </a:t>
                      </a:r>
                    </a:p>
                  </a:txBody>
                  <a:tcPr anchor="ctr">
                    <a:noFill/>
                  </a:tcPr>
                </a:tc>
                <a:tc>
                  <a:txBody>
                    <a:bodyPr/>
                    <a:lstStyle/>
                    <a:p>
                      <a:pPr algn="ctr"/>
                      <a:r>
                        <a:rPr lang="es-ES" sz="1800" b="1" dirty="0">
                          <a:solidFill>
                            <a:schemeClr val="bg1"/>
                          </a:solidFill>
                          <a:effectLst/>
                          <a:latin typeface="Calibri" panose="020F0502020204030204" pitchFamily="34" charset="0"/>
                          <a:ea typeface="Calibri" panose="020F0502020204030204" pitchFamily="34" charset="0"/>
                        </a:rPr>
                        <a:t>EBH </a:t>
                      </a:r>
                    </a:p>
                    <a:p>
                      <a:pPr algn="ctr"/>
                      <a:r>
                        <a:rPr lang="es-ES" sz="1800" b="1" dirty="0">
                          <a:solidFill>
                            <a:schemeClr val="bg1"/>
                          </a:solidFill>
                          <a:effectLst/>
                          <a:latin typeface="Calibri" panose="020F0502020204030204" pitchFamily="34" charset="0"/>
                          <a:ea typeface="Calibri" panose="020F0502020204030204" pitchFamily="34" charset="0"/>
                        </a:rPr>
                        <a:t>2024</a:t>
                      </a:r>
                      <a:endParaRPr lang="es-MX" sz="1800" dirty="0">
                        <a:solidFill>
                          <a:schemeClr val="bg1"/>
                        </a:solidFill>
                        <a:effectLst/>
                        <a:latin typeface="Calibri" panose="020F0502020204030204" pitchFamily="34" charset="0"/>
                        <a:ea typeface="Calibri" panose="020F0502020204030204" pitchFamily="34" charset="0"/>
                      </a:endParaRPr>
                    </a:p>
                  </a:txBody>
                  <a:tcPr marL="68580" marR="68580" marT="0" marB="0" anchor="ctr">
                    <a:solidFill>
                      <a:schemeClr val="bg2">
                        <a:lumMod val="10000"/>
                      </a:schemeClr>
                    </a:solidFill>
                  </a:tcPr>
                </a:tc>
                <a:tc>
                  <a:txBody>
                    <a:bodyPr/>
                    <a:lstStyle/>
                    <a:p>
                      <a:pPr algn="ctr"/>
                      <a:r>
                        <a:rPr lang="es-MX" sz="1800" dirty="0">
                          <a:solidFill>
                            <a:schemeClr val="bg1"/>
                          </a:solidFill>
                          <a:effectLst/>
                          <a:latin typeface="Calibri" panose="020F0502020204030204" pitchFamily="34" charset="0"/>
                          <a:ea typeface="Calibri" panose="020F0502020204030204" pitchFamily="34" charset="0"/>
                        </a:rPr>
                        <a:t>ENCOVID 2021**</a:t>
                      </a:r>
                    </a:p>
                  </a:txBody>
                  <a:tcPr marL="68580" marR="68580" marT="0" marB="0" anchor="ctr">
                    <a:solidFill>
                      <a:schemeClr val="bg2">
                        <a:lumMod val="10000"/>
                      </a:schemeClr>
                    </a:solidFill>
                  </a:tcPr>
                </a:tc>
                <a:tc>
                  <a:txBody>
                    <a:bodyPr/>
                    <a:lstStyle/>
                    <a:p>
                      <a:pPr algn="ctr"/>
                      <a:r>
                        <a:rPr lang="es-MX" sz="1800" dirty="0">
                          <a:solidFill>
                            <a:schemeClr val="bg1"/>
                          </a:solidFill>
                          <a:effectLst/>
                          <a:latin typeface="Calibri" panose="020F0502020204030204" pitchFamily="34" charset="0"/>
                          <a:ea typeface="Calibri" panose="020F0502020204030204" pitchFamily="34" charset="0"/>
                        </a:rPr>
                        <a:t>EBH </a:t>
                      </a:r>
                    </a:p>
                    <a:p>
                      <a:pPr algn="ctr"/>
                      <a:r>
                        <a:rPr lang="es-MX" sz="1800" dirty="0">
                          <a:solidFill>
                            <a:schemeClr val="bg1"/>
                          </a:solidFill>
                          <a:effectLst/>
                          <a:latin typeface="Calibri" panose="020F0502020204030204" pitchFamily="34" charset="0"/>
                          <a:ea typeface="Calibri" panose="020F0502020204030204" pitchFamily="34" charset="0"/>
                        </a:rPr>
                        <a:t> 2021</a:t>
                      </a:r>
                    </a:p>
                  </a:txBody>
                  <a:tcPr marL="68580" marR="68580" marT="0" marB="0" anchor="ctr">
                    <a:solidFill>
                      <a:schemeClr val="bg2">
                        <a:lumMod val="10000"/>
                      </a:schemeClr>
                    </a:solidFill>
                  </a:tcPr>
                </a:tc>
                <a:tc>
                  <a:txBody>
                    <a:bodyPr/>
                    <a:lstStyle/>
                    <a:p>
                      <a:pPr algn="ctr"/>
                      <a:r>
                        <a:rPr lang="es-ES" sz="1800" b="1" kern="1200" dirty="0">
                          <a:solidFill>
                            <a:schemeClr val="bg1"/>
                          </a:solidFill>
                          <a:effectLst/>
                          <a:latin typeface="+mn-lt"/>
                          <a:ea typeface="+mn-ea"/>
                          <a:cs typeface="+mn-cs"/>
                        </a:rPr>
                        <a:t>ENCUBOS 2019*</a:t>
                      </a:r>
                      <a:endParaRPr lang="es-MX" sz="1800" dirty="0">
                        <a:solidFill>
                          <a:schemeClr val="bg1"/>
                        </a:solidFill>
                        <a:effectLst/>
                        <a:latin typeface="Calibri" panose="020F0502020204030204" pitchFamily="34" charset="0"/>
                        <a:ea typeface="Calibri" panose="020F0502020204030204" pitchFamily="34" charset="0"/>
                      </a:endParaRPr>
                    </a:p>
                  </a:txBody>
                  <a:tcPr marL="68580" marR="68580" marT="0" marB="0" anchor="ctr">
                    <a:solidFill>
                      <a:schemeClr val="bg2">
                        <a:lumMod val="10000"/>
                      </a:schemeClr>
                    </a:solidFill>
                  </a:tcPr>
                </a:tc>
                <a:extLst>
                  <a:ext uri="{0D108BD9-81ED-4DB2-BD59-A6C34878D82A}">
                    <a16:rowId xmlns:a16="http://schemas.microsoft.com/office/drawing/2014/main" val="2464424806"/>
                  </a:ext>
                </a:extLst>
              </a:tr>
              <a:tr h="1512000">
                <a:tc>
                  <a:txBody>
                    <a:bodyPr/>
                    <a:lstStyle/>
                    <a:p>
                      <a:pPr algn="ctr" fontAlgn="b"/>
                      <a:r>
                        <a:rPr lang="es-MX" sz="1200" b="1" kern="1200"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la Pensión para el Bienestar de las Personas con Discapacidad Permanente</a:t>
                      </a:r>
                    </a:p>
                    <a:p>
                      <a:pPr algn="ctr" fontAlgn="b"/>
                      <a:r>
                        <a:rPr lang="es-MX" sz="1200" b="1" kern="1200"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 de parte del gobierno federal</a:t>
                      </a:r>
                    </a:p>
                  </a:txBody>
                  <a:tcPr marL="9525" marR="9525" marT="9525" marB="0" anchor="ctr">
                    <a:solidFill>
                      <a:schemeClr val="bg2">
                        <a:lumMod val="10000"/>
                      </a:schemeClr>
                    </a:solidFill>
                  </a:tcPr>
                </a:tc>
                <a:tc>
                  <a:txBody>
                    <a:bodyPr/>
                    <a:lstStyle/>
                    <a:p>
                      <a:endParaRPr lang="es-MX" dirty="0"/>
                    </a:p>
                  </a:txBody>
                  <a:tcPr/>
                </a:tc>
                <a:tc>
                  <a:txBody>
                    <a:bodyPr/>
                    <a:lstStyle/>
                    <a:p>
                      <a:endParaRPr lang="es-MX" dirty="0"/>
                    </a:p>
                  </a:txBody>
                  <a:tcPr/>
                </a:tc>
                <a:tc>
                  <a:txBody>
                    <a:bodyPr/>
                    <a:lstStyle/>
                    <a:p>
                      <a:endParaRPr lang="es-MX" dirty="0"/>
                    </a:p>
                  </a:txBody>
                  <a:tcPr>
                    <a:solidFill>
                      <a:schemeClr val="accent3">
                        <a:alpha val="18000"/>
                      </a:schemeClr>
                    </a:solidFill>
                  </a:tcPr>
                </a:tc>
                <a:tc>
                  <a:txBody>
                    <a:bodyPr/>
                    <a:lstStyle/>
                    <a:p>
                      <a:endParaRPr lang="es-MX" dirty="0"/>
                    </a:p>
                  </a:txBody>
                  <a:tcPr>
                    <a:solidFill>
                      <a:schemeClr val="accent3">
                        <a:alpha val="18000"/>
                      </a:schemeClr>
                    </a:solidFill>
                  </a:tcPr>
                </a:tc>
                <a:extLst>
                  <a:ext uri="{0D108BD9-81ED-4DB2-BD59-A6C34878D82A}">
                    <a16:rowId xmlns:a16="http://schemas.microsoft.com/office/drawing/2014/main" val="1810970986"/>
                  </a:ext>
                </a:extLst>
              </a:tr>
              <a:tr h="1512000">
                <a:tc>
                  <a:txBody>
                    <a:bodyPr/>
                    <a:lstStyle/>
                    <a:p>
                      <a:pPr algn="ctr"/>
                      <a:r>
                        <a:rPr lang="es-MX" sz="1200" b="1"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rPr>
                        <a:t>el Apoyo para el Bienestar de las Niñas y Niños, Hijos de Madres Trabajadoras (antes Estancias infantiles) de parte del gobierno federal</a:t>
                      </a:r>
                    </a:p>
                  </a:txBody>
                  <a:tcPr marL="68580" marR="68580" marT="0" marB="0" anchor="ctr">
                    <a:solidFill>
                      <a:schemeClr val="bg2">
                        <a:lumMod val="10000"/>
                      </a:schemeClr>
                    </a:solidFill>
                  </a:tcPr>
                </a:tc>
                <a:tc>
                  <a:txBody>
                    <a:bodyPr/>
                    <a:lstStyle/>
                    <a:p>
                      <a:endParaRPr lang="es-MX" dirty="0"/>
                    </a:p>
                  </a:txBody>
                  <a:tcPr/>
                </a:tc>
                <a:tc>
                  <a:txBody>
                    <a:bodyPr/>
                    <a:lstStyle/>
                    <a:p>
                      <a:endParaRPr lang="es-MX" dirty="0"/>
                    </a:p>
                  </a:txBody>
                  <a:tcPr>
                    <a:solidFill>
                      <a:schemeClr val="tx1"/>
                    </a:solidFill>
                  </a:tcPr>
                </a:tc>
                <a:tc>
                  <a:txBody>
                    <a:bodyPr/>
                    <a:lstStyle/>
                    <a:p>
                      <a:endParaRPr lang="es-MX" dirty="0"/>
                    </a:p>
                  </a:txBody>
                  <a:tcPr>
                    <a:solidFill>
                      <a:schemeClr val="tx1"/>
                    </a:solidFill>
                  </a:tcPr>
                </a:tc>
                <a:tc>
                  <a:txBody>
                    <a:bodyPr/>
                    <a:lstStyle/>
                    <a:p>
                      <a:endParaRPr lang="es-MX" dirty="0"/>
                    </a:p>
                  </a:txBody>
                  <a:tcPr>
                    <a:solidFill>
                      <a:schemeClr val="tx1"/>
                    </a:solidFill>
                  </a:tcPr>
                </a:tc>
                <a:extLst>
                  <a:ext uri="{0D108BD9-81ED-4DB2-BD59-A6C34878D82A}">
                    <a16:rowId xmlns:a16="http://schemas.microsoft.com/office/drawing/2014/main" val="2497487136"/>
                  </a:ext>
                </a:extLst>
              </a:tr>
            </a:tbl>
          </a:graphicData>
        </a:graphic>
      </p:graphicFrame>
      <p:graphicFrame>
        <p:nvGraphicFramePr>
          <p:cNvPr id="5" name="7 Marcador de contenido">
            <a:extLst>
              <a:ext uri="{FF2B5EF4-FFF2-40B4-BE49-F238E27FC236}">
                <a16:creationId xmlns:a16="http://schemas.microsoft.com/office/drawing/2014/main" id="{D1729323-C43E-C051-D860-6438F1362645}"/>
              </a:ext>
            </a:extLst>
          </p:cNvPr>
          <p:cNvGraphicFramePr>
            <a:graphicFrameLocks/>
          </p:cNvGraphicFramePr>
          <p:nvPr>
            <p:extLst>
              <p:ext uri="{D42A27DB-BD31-4B8C-83A1-F6EECF244321}">
                <p14:modId xmlns:p14="http://schemas.microsoft.com/office/powerpoint/2010/main" val="4037246760"/>
              </p:ext>
            </p:extLst>
          </p:nvPr>
        </p:nvGraphicFramePr>
        <p:xfrm>
          <a:off x="3380633" y="1893905"/>
          <a:ext cx="1611207" cy="3278169"/>
        </p:xfrm>
        <a:graphic>
          <a:graphicData uri="http://schemas.openxmlformats.org/drawingml/2006/chart">
            <c:chart xmlns:c="http://schemas.openxmlformats.org/drawingml/2006/chart" xmlns:r="http://schemas.openxmlformats.org/officeDocument/2006/relationships" r:id="rId3"/>
          </a:graphicData>
        </a:graphic>
      </p:graphicFrame>
      <p:sp>
        <p:nvSpPr>
          <p:cNvPr id="10" name="CuadroTexto 9">
            <a:extLst>
              <a:ext uri="{FF2B5EF4-FFF2-40B4-BE49-F238E27FC236}">
                <a16:creationId xmlns:a16="http://schemas.microsoft.com/office/drawing/2014/main" id="{5A4AE528-C862-21BA-96C2-323B15B9CD6E}"/>
              </a:ext>
            </a:extLst>
          </p:cNvPr>
          <p:cNvSpPr txBox="1"/>
          <p:nvPr/>
        </p:nvSpPr>
        <p:spPr>
          <a:xfrm>
            <a:off x="720000" y="5303042"/>
            <a:ext cx="7895325" cy="861774"/>
          </a:xfrm>
          <a:prstGeom prst="rect">
            <a:avLst/>
          </a:prstGeom>
          <a:noFill/>
        </p:spPr>
        <p:txBody>
          <a:bodyPr wrap="square">
            <a:spAutoFit/>
          </a:bodyPr>
          <a:lstStyle/>
          <a:p>
            <a:r>
              <a:rPr lang="es-ES" sz="1000" dirty="0">
                <a:solidFill>
                  <a:schemeClr val="tx1">
                    <a:lumMod val="65000"/>
                    <a:lumOff val="35000"/>
                  </a:schemeClr>
                </a:solidFill>
                <a:latin typeface="Calibri" panose="020F0502020204030204" pitchFamily="34" charset="0"/>
                <a:ea typeface="Calibri" panose="020F0502020204030204" pitchFamily="34" charset="0"/>
              </a:rPr>
              <a:t>Los cuadros negros son opciones de respuesta no incluidas en las preguntas</a:t>
            </a:r>
          </a:p>
          <a:p>
            <a:r>
              <a:rPr lang="es-MX" sz="1000" dirty="0">
                <a:solidFill>
                  <a:schemeClr val="tx1">
                    <a:lumMod val="65000"/>
                    <a:lumOff val="35000"/>
                  </a:schemeClr>
                </a:solidFill>
                <a:latin typeface="Calibri" panose="020F0502020204030204" pitchFamily="34" charset="0"/>
                <a:ea typeface="Calibri" panose="020F0502020204030204" pitchFamily="34" charset="0"/>
              </a:rPr>
              <a:t>Las respuestas suman 100% con la respuesta “no”, y NS/ NC.</a:t>
            </a:r>
          </a:p>
          <a:p>
            <a:pPr algn="just"/>
            <a:r>
              <a:rPr lang="es-ES" sz="1000" dirty="0">
                <a:solidFill>
                  <a:schemeClr val="tx1">
                    <a:lumMod val="65000"/>
                    <a:lumOff val="35000"/>
                  </a:schemeClr>
                </a:solidFill>
                <a:effectLst/>
                <a:latin typeface="Calibri" panose="020F0502020204030204" pitchFamily="34" charset="0"/>
                <a:ea typeface="Calibri" panose="020F0502020204030204" pitchFamily="34" charset="0"/>
              </a:rPr>
              <a:t>* Los datos se obtuvieron de la pregunta “Actualmente algún integrante del hogar recibe apoyo del programa…..(LEA CADA NOMBRE Y ESPERE RESPUESTA) del Gobierno de la Ciudad de México...”</a:t>
            </a:r>
            <a:endParaRPr lang="es-MX" sz="1000" dirty="0">
              <a:solidFill>
                <a:schemeClr val="tx1">
                  <a:lumMod val="65000"/>
                  <a:lumOff val="35000"/>
                </a:schemeClr>
              </a:solidFill>
              <a:effectLst/>
              <a:latin typeface="Calibri" panose="020F0502020204030204" pitchFamily="34" charset="0"/>
              <a:ea typeface="Calibri" panose="020F0502020204030204" pitchFamily="34" charset="0"/>
            </a:endParaRPr>
          </a:p>
          <a:p>
            <a:pPr algn="just"/>
            <a:r>
              <a:rPr lang="es-ES" sz="1000" dirty="0">
                <a:solidFill>
                  <a:schemeClr val="tx1">
                    <a:lumMod val="65000"/>
                    <a:lumOff val="35000"/>
                  </a:schemeClr>
                </a:solidFill>
                <a:effectLst/>
                <a:latin typeface="Calibri" panose="020F0502020204030204" pitchFamily="34" charset="0"/>
                <a:ea typeface="Calibri" panose="020F0502020204030204" pitchFamily="34" charset="0"/>
              </a:rPr>
              <a:t>** Pregunta original “¿Usted o alguien de su hogar recibe alguno de los siguientes programas sociales?”</a:t>
            </a:r>
            <a:endParaRPr lang="es-MX" sz="1000" dirty="0">
              <a:solidFill>
                <a:schemeClr val="tx1">
                  <a:lumMod val="65000"/>
                  <a:lumOff val="35000"/>
                </a:schemeClr>
              </a:solidFill>
              <a:effectLst/>
              <a:latin typeface="Calibri" panose="020F0502020204030204" pitchFamily="34" charset="0"/>
              <a:ea typeface="Calibri" panose="020F0502020204030204" pitchFamily="34" charset="0"/>
            </a:endParaRPr>
          </a:p>
        </p:txBody>
      </p:sp>
      <p:graphicFrame>
        <p:nvGraphicFramePr>
          <p:cNvPr id="11" name="7 Marcador de contenido">
            <a:extLst>
              <a:ext uri="{FF2B5EF4-FFF2-40B4-BE49-F238E27FC236}">
                <a16:creationId xmlns:a16="http://schemas.microsoft.com/office/drawing/2014/main" id="{961D3C1B-175D-EBBC-C2CE-053272A17033}"/>
              </a:ext>
            </a:extLst>
          </p:cNvPr>
          <p:cNvGraphicFramePr>
            <a:graphicFrameLocks/>
          </p:cNvGraphicFramePr>
          <p:nvPr>
            <p:extLst>
              <p:ext uri="{D42A27DB-BD31-4B8C-83A1-F6EECF244321}">
                <p14:modId xmlns:p14="http://schemas.microsoft.com/office/powerpoint/2010/main" val="1732961385"/>
              </p:ext>
            </p:extLst>
          </p:nvPr>
        </p:nvGraphicFramePr>
        <p:xfrm>
          <a:off x="4620037" y="1893905"/>
          <a:ext cx="1611207" cy="3085995"/>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2" name="7 Marcador de contenido">
            <a:extLst>
              <a:ext uri="{FF2B5EF4-FFF2-40B4-BE49-F238E27FC236}">
                <a16:creationId xmlns:a16="http://schemas.microsoft.com/office/drawing/2014/main" id="{31A4D640-F700-82C4-E12E-1B907C7DCA76}"/>
              </a:ext>
            </a:extLst>
          </p:cNvPr>
          <p:cNvGraphicFramePr>
            <a:graphicFrameLocks/>
          </p:cNvGraphicFramePr>
          <p:nvPr>
            <p:extLst>
              <p:ext uri="{D42A27DB-BD31-4B8C-83A1-F6EECF244321}">
                <p14:modId xmlns:p14="http://schemas.microsoft.com/office/powerpoint/2010/main" val="1777113848"/>
              </p:ext>
            </p:extLst>
          </p:nvPr>
        </p:nvGraphicFramePr>
        <p:xfrm>
          <a:off x="5859441" y="1893905"/>
          <a:ext cx="1611207" cy="3085995"/>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13" name="7 Marcador de contenido">
            <a:extLst>
              <a:ext uri="{FF2B5EF4-FFF2-40B4-BE49-F238E27FC236}">
                <a16:creationId xmlns:a16="http://schemas.microsoft.com/office/drawing/2014/main" id="{A39AA24D-612E-562D-9A88-E86CE53C25FC}"/>
              </a:ext>
            </a:extLst>
          </p:cNvPr>
          <p:cNvGraphicFramePr>
            <a:graphicFrameLocks/>
          </p:cNvGraphicFramePr>
          <p:nvPr>
            <p:extLst>
              <p:ext uri="{D42A27DB-BD31-4B8C-83A1-F6EECF244321}">
                <p14:modId xmlns:p14="http://schemas.microsoft.com/office/powerpoint/2010/main" val="1743910059"/>
              </p:ext>
            </p:extLst>
          </p:nvPr>
        </p:nvGraphicFramePr>
        <p:xfrm>
          <a:off x="7098845" y="1893906"/>
          <a:ext cx="1611207" cy="3085994"/>
        </p:xfrm>
        <a:graphic>
          <a:graphicData uri="http://schemas.openxmlformats.org/drawingml/2006/chart">
            <c:chart xmlns:c="http://schemas.openxmlformats.org/drawingml/2006/chart" xmlns:r="http://schemas.openxmlformats.org/officeDocument/2006/relationships" r:id="rId6"/>
          </a:graphicData>
        </a:graphic>
      </p:graphicFrame>
      <p:sp>
        <p:nvSpPr>
          <p:cNvPr id="7" name="CuadroTexto 6">
            <a:extLst>
              <a:ext uri="{FF2B5EF4-FFF2-40B4-BE49-F238E27FC236}">
                <a16:creationId xmlns:a16="http://schemas.microsoft.com/office/drawing/2014/main" id="{DA1B5FB1-FA32-8822-00AE-6BDE922A57FA}"/>
              </a:ext>
            </a:extLst>
          </p:cNvPr>
          <p:cNvSpPr txBox="1"/>
          <p:nvPr/>
        </p:nvSpPr>
        <p:spPr>
          <a:xfrm>
            <a:off x="19017" y="6577799"/>
            <a:ext cx="8604899" cy="253916"/>
          </a:xfrm>
          <a:prstGeom prst="rect">
            <a:avLst/>
          </a:prstGeom>
          <a:noFill/>
        </p:spPr>
        <p:txBody>
          <a:bodyPr wrap="square" rtlCol="0" anchor="ctr">
            <a:spAutoFit/>
          </a:bodyPr>
          <a:lstStyle/>
          <a:p>
            <a:r>
              <a:rPr lang="es-MX" sz="1050" b="1" dirty="0">
                <a:solidFill>
                  <a:schemeClr val="tx1">
                    <a:lumMod val="65000"/>
                    <a:lumOff val="35000"/>
                  </a:schemeClr>
                </a:solidFill>
              </a:rPr>
              <a:t>PARAMETRIA; ENCUESTA CDMX / Del 24 de febrero al 14 de agosto de 2024.</a:t>
            </a:r>
          </a:p>
        </p:txBody>
      </p:sp>
    </p:spTree>
    <p:extLst>
      <p:ext uri="{BB962C8B-B14F-4D97-AF65-F5344CB8AC3E}">
        <p14:creationId xmlns:p14="http://schemas.microsoft.com/office/powerpoint/2010/main" val="2918152805"/>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a16="http://schemas.microsoft.com/office/drawing/2014/main" id="{C5F9901A-9EC0-923A-57CE-EDCB8CFE2216}"/>
              </a:ext>
            </a:extLst>
          </p:cNvPr>
          <p:cNvSpPr>
            <a:spLocks noGrp="1"/>
          </p:cNvSpPr>
          <p:nvPr>
            <p:ph type="body" sz="quarter" idx="13"/>
          </p:nvPr>
        </p:nvSpPr>
        <p:spPr/>
        <p:txBody>
          <a:bodyPr/>
          <a:lstStyle/>
          <a:p>
            <a:r>
              <a:rPr lang="es-ES" dirty="0"/>
              <a:t>PROGRAMAS SOCIALES   (para los menores de 13 años)</a:t>
            </a:r>
            <a:endParaRPr lang="es-MX" dirty="0"/>
          </a:p>
        </p:txBody>
      </p:sp>
      <p:sp>
        <p:nvSpPr>
          <p:cNvPr id="3" name="Marcador de número de diapositiva 2">
            <a:extLst>
              <a:ext uri="{FF2B5EF4-FFF2-40B4-BE49-F238E27FC236}">
                <a16:creationId xmlns:a16="http://schemas.microsoft.com/office/drawing/2014/main" id="{BAC63D65-F4A5-E9E4-3FF9-F7867D5C7C45}"/>
              </a:ext>
            </a:extLst>
          </p:cNvPr>
          <p:cNvSpPr>
            <a:spLocks noGrp="1"/>
          </p:cNvSpPr>
          <p:nvPr>
            <p:ph type="sldNum" sz="quarter" idx="12"/>
          </p:nvPr>
        </p:nvSpPr>
        <p:spPr/>
        <p:txBody>
          <a:bodyPr/>
          <a:lstStyle/>
          <a:p>
            <a:fld id="{B056FCF3-97EB-4DA5-BF7E-93EC395BEC37}" type="slidenum">
              <a:rPr lang="es-MX" smtClean="0"/>
              <a:pPr/>
              <a:t>53</a:t>
            </a:fld>
            <a:endParaRPr lang="es-MX" dirty="0"/>
          </a:p>
        </p:txBody>
      </p:sp>
      <p:graphicFrame>
        <p:nvGraphicFramePr>
          <p:cNvPr id="2" name="Tabla 1">
            <a:extLst>
              <a:ext uri="{FF2B5EF4-FFF2-40B4-BE49-F238E27FC236}">
                <a16:creationId xmlns:a16="http://schemas.microsoft.com/office/drawing/2014/main" id="{7BB36A02-072C-17F7-C150-B481955CF4B5}"/>
              </a:ext>
            </a:extLst>
          </p:cNvPr>
          <p:cNvGraphicFramePr>
            <a:graphicFrameLocks noGrp="1"/>
          </p:cNvGraphicFramePr>
          <p:nvPr>
            <p:extLst>
              <p:ext uri="{D42A27DB-BD31-4B8C-83A1-F6EECF244321}">
                <p14:modId xmlns:p14="http://schemas.microsoft.com/office/powerpoint/2010/main" val="2532949089"/>
              </p:ext>
            </p:extLst>
          </p:nvPr>
        </p:nvGraphicFramePr>
        <p:xfrm>
          <a:off x="1570515" y="487938"/>
          <a:ext cx="6228000" cy="5430576"/>
        </p:xfrm>
        <a:graphic>
          <a:graphicData uri="http://schemas.openxmlformats.org/drawingml/2006/table">
            <a:tbl>
              <a:tblPr firstRow="1" bandRow="1">
                <a:tableStyleId>{8799B23B-EC83-4686-B30A-512413B5E67A}</a:tableStyleId>
              </a:tblPr>
              <a:tblGrid>
                <a:gridCol w="3060000">
                  <a:extLst>
                    <a:ext uri="{9D8B030D-6E8A-4147-A177-3AD203B41FA5}">
                      <a16:colId xmlns:a16="http://schemas.microsoft.com/office/drawing/2014/main" val="2113801669"/>
                    </a:ext>
                  </a:extLst>
                </a:gridCol>
                <a:gridCol w="1584000">
                  <a:extLst>
                    <a:ext uri="{9D8B030D-6E8A-4147-A177-3AD203B41FA5}">
                      <a16:colId xmlns:a16="http://schemas.microsoft.com/office/drawing/2014/main" val="536585159"/>
                    </a:ext>
                  </a:extLst>
                </a:gridCol>
                <a:gridCol w="1584000">
                  <a:extLst>
                    <a:ext uri="{9D8B030D-6E8A-4147-A177-3AD203B41FA5}">
                      <a16:colId xmlns:a16="http://schemas.microsoft.com/office/drawing/2014/main" val="3227567264"/>
                    </a:ext>
                  </a:extLst>
                </a:gridCol>
              </a:tblGrid>
              <a:tr h="1035366">
                <a:tc>
                  <a:txBody>
                    <a:bodyPr/>
                    <a:lstStyle/>
                    <a:p>
                      <a:pPr algn="ctr"/>
                      <a:r>
                        <a:rPr lang="es-MX" sz="1400" kern="1200" dirty="0">
                          <a:solidFill>
                            <a:schemeClr val="tx1">
                              <a:lumMod val="85000"/>
                              <a:lumOff val="15000"/>
                            </a:schemeClr>
                          </a:solidFill>
                          <a:latin typeface="+mn-lt"/>
                          <a:ea typeface="+mj-ea"/>
                          <a:cs typeface="+mj-cs"/>
                        </a:rPr>
                        <a:t>¿Algún miembro de su hogar menor de 13 años es beneficiario de alguno de los siguientes programas sociales del Gobierno de la Ciudad de México?</a:t>
                      </a:r>
                    </a:p>
                    <a:p>
                      <a:pPr marL="0" marR="0" indent="0" algn="ctr" defTabSz="914400" rtl="0" eaLnBrk="1" fontAlgn="auto" latinLnBrk="0" hangingPunct="1">
                        <a:lnSpc>
                          <a:spcPct val="100000"/>
                        </a:lnSpc>
                        <a:spcBef>
                          <a:spcPts val="0"/>
                        </a:spcBef>
                        <a:spcAft>
                          <a:spcPts val="0"/>
                        </a:spcAft>
                        <a:buClrTx/>
                        <a:buSzTx/>
                        <a:buFontTx/>
                        <a:buNone/>
                        <a:tabLst/>
                        <a:defRPr/>
                      </a:pPr>
                      <a:r>
                        <a:rPr lang="es-MX" sz="900" b="1" kern="1200" dirty="0">
                          <a:solidFill>
                            <a:schemeClr val="bg2">
                              <a:lumMod val="25000"/>
                            </a:schemeClr>
                          </a:solidFill>
                          <a:latin typeface="+mn-lt"/>
                          <a:ea typeface="+mn-ea"/>
                          <a:cs typeface="+mn-cs"/>
                        </a:rPr>
                        <a:t>(sólo quienes sí tienen) </a:t>
                      </a:r>
                    </a:p>
                  </a:txBody>
                  <a:tcPr anchor="ctr">
                    <a:noFill/>
                  </a:tcPr>
                </a:tc>
                <a:tc>
                  <a:txBody>
                    <a:bodyPr/>
                    <a:lstStyle/>
                    <a:p>
                      <a:pPr algn="ctr"/>
                      <a:r>
                        <a:rPr lang="es-ES" sz="1800" b="1" dirty="0">
                          <a:solidFill>
                            <a:schemeClr val="bg1"/>
                          </a:solidFill>
                          <a:effectLst/>
                          <a:latin typeface="Calibri" panose="020F0502020204030204" pitchFamily="34" charset="0"/>
                          <a:ea typeface="Calibri" panose="020F0502020204030204" pitchFamily="34" charset="0"/>
                        </a:rPr>
                        <a:t>EBH </a:t>
                      </a:r>
                    </a:p>
                    <a:p>
                      <a:pPr algn="ctr"/>
                      <a:r>
                        <a:rPr lang="es-ES" sz="1800" b="1" dirty="0">
                          <a:solidFill>
                            <a:schemeClr val="bg1"/>
                          </a:solidFill>
                          <a:effectLst/>
                          <a:latin typeface="Calibri" panose="020F0502020204030204" pitchFamily="34" charset="0"/>
                          <a:ea typeface="Calibri" panose="020F0502020204030204" pitchFamily="34" charset="0"/>
                        </a:rPr>
                        <a:t>2024</a:t>
                      </a:r>
                      <a:endParaRPr lang="es-MX" sz="1800" dirty="0">
                        <a:solidFill>
                          <a:schemeClr val="bg1"/>
                        </a:solidFill>
                        <a:effectLst/>
                        <a:latin typeface="Calibri" panose="020F0502020204030204" pitchFamily="34" charset="0"/>
                        <a:ea typeface="Calibri" panose="020F0502020204030204" pitchFamily="34" charset="0"/>
                      </a:endParaRPr>
                    </a:p>
                  </a:txBody>
                  <a:tcPr marL="68580" marR="68580" marT="0" marB="0" anchor="ctr">
                    <a:solidFill>
                      <a:schemeClr val="bg2">
                        <a:lumMod val="10000"/>
                      </a:schemeClr>
                    </a:solidFill>
                  </a:tcPr>
                </a:tc>
                <a:tc>
                  <a:txBody>
                    <a:bodyPr/>
                    <a:lstStyle/>
                    <a:p>
                      <a:pPr algn="ctr"/>
                      <a:r>
                        <a:rPr lang="es-MX" sz="1800" dirty="0">
                          <a:solidFill>
                            <a:schemeClr val="bg1"/>
                          </a:solidFill>
                          <a:effectLst/>
                          <a:latin typeface="Calibri" panose="020F0502020204030204" pitchFamily="34" charset="0"/>
                          <a:ea typeface="Calibri" panose="020F0502020204030204" pitchFamily="34" charset="0"/>
                        </a:rPr>
                        <a:t>ENCUBOS  2019*</a:t>
                      </a:r>
                    </a:p>
                  </a:txBody>
                  <a:tcPr marL="68580" marR="68580" marT="0" marB="0" anchor="ctr">
                    <a:solidFill>
                      <a:schemeClr val="bg2">
                        <a:lumMod val="10000"/>
                      </a:schemeClr>
                    </a:solidFill>
                  </a:tcPr>
                </a:tc>
                <a:extLst>
                  <a:ext uri="{0D108BD9-81ED-4DB2-BD59-A6C34878D82A}">
                    <a16:rowId xmlns:a16="http://schemas.microsoft.com/office/drawing/2014/main" val="2464424806"/>
                  </a:ext>
                </a:extLst>
              </a:tr>
              <a:tr h="724756">
                <a:tc>
                  <a:txBody>
                    <a:bodyPr/>
                    <a:lstStyle/>
                    <a:p>
                      <a:pPr algn="ctr" fontAlgn="b"/>
                      <a:r>
                        <a:rPr lang="es-MX" sz="1400" b="1" kern="1200"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Alimentos escolares (desayunos)</a:t>
                      </a:r>
                    </a:p>
                  </a:txBody>
                  <a:tcPr marL="9525" marR="9525" marT="9525" marB="0" anchor="ctr">
                    <a:solidFill>
                      <a:schemeClr val="bg2">
                        <a:lumMod val="10000"/>
                      </a:schemeClr>
                    </a:solidFill>
                  </a:tcPr>
                </a:tc>
                <a:tc>
                  <a:txBody>
                    <a:bodyPr/>
                    <a:lstStyle/>
                    <a:p>
                      <a:endParaRPr lang="es-MX" dirty="0"/>
                    </a:p>
                  </a:txBody>
                  <a:tcPr/>
                </a:tc>
                <a:tc>
                  <a:txBody>
                    <a:bodyPr/>
                    <a:lstStyle/>
                    <a:p>
                      <a:endParaRPr lang="es-MX" dirty="0"/>
                    </a:p>
                  </a:txBody>
                  <a:tcPr>
                    <a:solidFill>
                      <a:schemeClr val="accent3">
                        <a:alpha val="20000"/>
                      </a:schemeClr>
                    </a:solidFill>
                  </a:tcPr>
                </a:tc>
                <a:extLst>
                  <a:ext uri="{0D108BD9-81ED-4DB2-BD59-A6C34878D82A}">
                    <a16:rowId xmlns:a16="http://schemas.microsoft.com/office/drawing/2014/main" val="1810970986"/>
                  </a:ext>
                </a:extLst>
              </a:tr>
              <a:tr h="724756">
                <a:tc>
                  <a:txBody>
                    <a:bodyPr/>
                    <a:lstStyle/>
                    <a:p>
                      <a:pPr algn="ctr"/>
                      <a:r>
                        <a:rPr lang="es-MX" sz="1400" b="1"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rPr>
                        <a:t>Comedores de la Ciudad de México</a:t>
                      </a:r>
                    </a:p>
                  </a:txBody>
                  <a:tcPr marL="68580" marR="68580" marT="0" marB="0" anchor="ctr">
                    <a:solidFill>
                      <a:schemeClr val="bg2">
                        <a:lumMod val="10000"/>
                      </a:schemeClr>
                    </a:solidFill>
                  </a:tcPr>
                </a:tc>
                <a:tc>
                  <a:txBody>
                    <a:bodyPr/>
                    <a:lstStyle/>
                    <a:p>
                      <a:endParaRPr lang="es-MX" dirty="0"/>
                    </a:p>
                  </a:txBody>
                  <a:tcPr/>
                </a:tc>
                <a:tc>
                  <a:txBody>
                    <a:bodyPr/>
                    <a:lstStyle/>
                    <a:p>
                      <a:endParaRPr lang="es-MX" dirty="0"/>
                    </a:p>
                  </a:txBody>
                  <a:tcPr/>
                </a:tc>
                <a:extLst>
                  <a:ext uri="{0D108BD9-81ED-4DB2-BD59-A6C34878D82A}">
                    <a16:rowId xmlns:a16="http://schemas.microsoft.com/office/drawing/2014/main" val="2497487136"/>
                  </a:ext>
                </a:extLst>
              </a:tr>
              <a:tr h="724756">
                <a:tc>
                  <a:txBody>
                    <a:bodyPr/>
                    <a:lstStyle/>
                    <a:p>
                      <a:pPr algn="ctr"/>
                      <a:r>
                        <a:rPr lang="es-MX" sz="1400" b="1"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rPr>
                        <a:t>Los jóvenes unen al barrio </a:t>
                      </a:r>
                    </a:p>
                  </a:txBody>
                  <a:tcPr marL="68580" marR="68580" marT="0" marB="0" anchor="ctr">
                    <a:solidFill>
                      <a:schemeClr val="bg2">
                        <a:lumMod val="10000"/>
                      </a:schemeClr>
                    </a:solidFill>
                  </a:tcPr>
                </a:tc>
                <a:tc>
                  <a:txBody>
                    <a:bodyPr/>
                    <a:lstStyle/>
                    <a:p>
                      <a:endParaRPr lang="es-MX" dirty="0"/>
                    </a:p>
                  </a:txBody>
                  <a:tcPr/>
                </a:tc>
                <a:tc>
                  <a:txBody>
                    <a:bodyPr/>
                    <a:lstStyle/>
                    <a:p>
                      <a:endParaRPr lang="es-MX" dirty="0">
                        <a:solidFill>
                          <a:schemeClr val="tx1"/>
                        </a:solidFill>
                      </a:endParaRPr>
                    </a:p>
                  </a:txBody>
                  <a:tcPr>
                    <a:solidFill>
                      <a:schemeClr val="tx1"/>
                    </a:solidFill>
                  </a:tcPr>
                </a:tc>
                <a:extLst>
                  <a:ext uri="{0D108BD9-81ED-4DB2-BD59-A6C34878D82A}">
                    <a16:rowId xmlns:a16="http://schemas.microsoft.com/office/drawing/2014/main" val="2662115267"/>
                  </a:ext>
                </a:extLst>
              </a:tr>
              <a:tr h="724756">
                <a:tc>
                  <a:txBody>
                    <a:bodyPr/>
                    <a:lstStyle/>
                    <a:p>
                      <a:pPr algn="ctr"/>
                      <a:r>
                        <a:rPr lang="es-MX" sz="1400" b="1"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rPr>
                        <a:t>Barrio Adentro </a:t>
                      </a:r>
                    </a:p>
                  </a:txBody>
                  <a:tcPr marL="68580" marR="68580" marT="0" marB="0" anchor="ctr">
                    <a:solidFill>
                      <a:schemeClr val="bg2">
                        <a:lumMod val="10000"/>
                      </a:schemeClr>
                    </a:solidFill>
                  </a:tcPr>
                </a:tc>
                <a:tc>
                  <a:txBody>
                    <a:bodyPr/>
                    <a:lstStyle/>
                    <a:p>
                      <a:endParaRPr lang="es-MX" dirty="0"/>
                    </a:p>
                  </a:txBody>
                  <a:tcPr>
                    <a:noFill/>
                  </a:tcPr>
                </a:tc>
                <a:tc>
                  <a:txBody>
                    <a:bodyPr/>
                    <a:lstStyle/>
                    <a:p>
                      <a:endParaRPr lang="es-MX" dirty="0">
                        <a:solidFill>
                          <a:schemeClr val="tx1">
                            <a:alpha val="20000"/>
                          </a:schemeClr>
                        </a:solidFill>
                      </a:endParaRPr>
                    </a:p>
                  </a:txBody>
                  <a:tcPr>
                    <a:solidFill>
                      <a:schemeClr val="tx1"/>
                    </a:solidFill>
                  </a:tcPr>
                </a:tc>
                <a:extLst>
                  <a:ext uri="{0D108BD9-81ED-4DB2-BD59-A6C34878D82A}">
                    <a16:rowId xmlns:a16="http://schemas.microsoft.com/office/drawing/2014/main" val="1947694456"/>
                  </a:ext>
                </a:extLst>
              </a:tr>
              <a:tr h="724756">
                <a:tc>
                  <a:txBody>
                    <a:bodyPr/>
                    <a:lstStyle/>
                    <a:p>
                      <a:pPr algn="ctr"/>
                      <a:r>
                        <a:rPr lang="es-MX" sz="1400" b="1"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rPr>
                        <a:t>Beca Leona Vicario</a:t>
                      </a:r>
                    </a:p>
                  </a:txBody>
                  <a:tcPr marL="68580" marR="68580" marT="0" marB="0" anchor="ctr">
                    <a:solidFill>
                      <a:schemeClr val="bg2">
                        <a:lumMod val="10000"/>
                      </a:schemeClr>
                    </a:solidFill>
                  </a:tcPr>
                </a:tc>
                <a:tc>
                  <a:txBody>
                    <a:bodyPr/>
                    <a:lstStyle/>
                    <a:p>
                      <a:endParaRPr lang="es-MX" dirty="0"/>
                    </a:p>
                  </a:txBody>
                  <a:tcPr>
                    <a:solidFill>
                      <a:schemeClr val="accent3">
                        <a:lumMod val="40000"/>
                        <a:lumOff val="60000"/>
                      </a:schemeClr>
                    </a:solidFill>
                  </a:tcPr>
                </a:tc>
                <a:tc>
                  <a:txBody>
                    <a:bodyPr/>
                    <a:lstStyle/>
                    <a:p>
                      <a:endParaRPr lang="es-MX" dirty="0">
                        <a:solidFill>
                          <a:schemeClr val="tx1">
                            <a:alpha val="20000"/>
                          </a:schemeClr>
                        </a:solidFill>
                      </a:endParaRPr>
                    </a:p>
                  </a:txBody>
                  <a:tcPr>
                    <a:solidFill>
                      <a:schemeClr val="tx1"/>
                    </a:solidFill>
                  </a:tcPr>
                </a:tc>
                <a:extLst>
                  <a:ext uri="{0D108BD9-81ED-4DB2-BD59-A6C34878D82A}">
                    <a16:rowId xmlns:a16="http://schemas.microsoft.com/office/drawing/2014/main" val="938679159"/>
                  </a:ext>
                </a:extLst>
              </a:tr>
              <a:tr h="724756">
                <a:tc>
                  <a:txBody>
                    <a:bodyPr/>
                    <a:lstStyle/>
                    <a:p>
                      <a:pPr algn="ctr"/>
                      <a:r>
                        <a:rPr lang="es-MX" sz="1400" b="1"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rPr>
                        <a:t>Beneficios de otros programas sociales de la Ciudad de México o de las alcaldías </a:t>
                      </a:r>
                    </a:p>
                  </a:txBody>
                  <a:tcPr marL="68580" marR="68580" marT="0" marB="0" anchor="ctr">
                    <a:solidFill>
                      <a:schemeClr val="bg2">
                        <a:lumMod val="10000"/>
                      </a:schemeClr>
                    </a:solidFill>
                  </a:tcPr>
                </a:tc>
                <a:tc>
                  <a:txBody>
                    <a:bodyPr/>
                    <a:lstStyle/>
                    <a:p>
                      <a:endParaRPr lang="es-MX" dirty="0"/>
                    </a:p>
                  </a:txBody>
                  <a:tcPr>
                    <a:solidFill>
                      <a:schemeClr val="accent3">
                        <a:lumMod val="40000"/>
                        <a:lumOff val="60000"/>
                      </a:schemeClr>
                    </a:solidFill>
                  </a:tcPr>
                </a:tc>
                <a:tc>
                  <a:txBody>
                    <a:bodyPr/>
                    <a:lstStyle/>
                    <a:p>
                      <a:endParaRPr lang="es-MX" dirty="0">
                        <a:solidFill>
                          <a:schemeClr val="tx1">
                            <a:alpha val="20000"/>
                          </a:schemeClr>
                        </a:solidFill>
                      </a:endParaRPr>
                    </a:p>
                  </a:txBody>
                  <a:tcPr>
                    <a:solidFill>
                      <a:schemeClr val="tx1"/>
                    </a:solidFill>
                  </a:tcPr>
                </a:tc>
                <a:extLst>
                  <a:ext uri="{0D108BD9-81ED-4DB2-BD59-A6C34878D82A}">
                    <a16:rowId xmlns:a16="http://schemas.microsoft.com/office/drawing/2014/main" val="1780381211"/>
                  </a:ext>
                </a:extLst>
              </a:tr>
            </a:tbl>
          </a:graphicData>
        </a:graphic>
      </p:graphicFrame>
      <p:graphicFrame>
        <p:nvGraphicFramePr>
          <p:cNvPr id="5" name="7 Marcador de contenido">
            <a:extLst>
              <a:ext uri="{FF2B5EF4-FFF2-40B4-BE49-F238E27FC236}">
                <a16:creationId xmlns:a16="http://schemas.microsoft.com/office/drawing/2014/main" id="{D1729323-C43E-C051-D860-6438F1362645}"/>
              </a:ext>
            </a:extLst>
          </p:cNvPr>
          <p:cNvGraphicFramePr>
            <a:graphicFrameLocks/>
          </p:cNvGraphicFramePr>
          <p:nvPr>
            <p:extLst>
              <p:ext uri="{D42A27DB-BD31-4B8C-83A1-F6EECF244321}">
                <p14:modId xmlns:p14="http://schemas.microsoft.com/office/powerpoint/2010/main" val="2926546487"/>
              </p:ext>
            </p:extLst>
          </p:nvPr>
        </p:nvGraphicFramePr>
        <p:xfrm>
          <a:off x="4455270" y="1521069"/>
          <a:ext cx="1751912" cy="4582868"/>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8" name="7 Marcador de contenido">
            <a:extLst>
              <a:ext uri="{FF2B5EF4-FFF2-40B4-BE49-F238E27FC236}">
                <a16:creationId xmlns:a16="http://schemas.microsoft.com/office/drawing/2014/main" id="{A1A15355-6184-E743-D177-F9C48D6292F8}"/>
              </a:ext>
            </a:extLst>
          </p:cNvPr>
          <p:cNvGraphicFramePr>
            <a:graphicFrameLocks/>
          </p:cNvGraphicFramePr>
          <p:nvPr>
            <p:extLst>
              <p:ext uri="{D42A27DB-BD31-4B8C-83A1-F6EECF244321}">
                <p14:modId xmlns:p14="http://schemas.microsoft.com/office/powerpoint/2010/main" val="1616136383"/>
              </p:ext>
            </p:extLst>
          </p:nvPr>
        </p:nvGraphicFramePr>
        <p:xfrm>
          <a:off x="6119751" y="1521069"/>
          <a:ext cx="1678764" cy="4535895"/>
        </p:xfrm>
        <a:graphic>
          <a:graphicData uri="http://schemas.openxmlformats.org/drawingml/2006/chart">
            <c:chart xmlns:c="http://schemas.openxmlformats.org/drawingml/2006/chart" xmlns:r="http://schemas.openxmlformats.org/officeDocument/2006/relationships" r:id="rId4"/>
          </a:graphicData>
        </a:graphic>
      </p:graphicFrame>
      <p:sp>
        <p:nvSpPr>
          <p:cNvPr id="7" name="CuadroTexto 6">
            <a:extLst>
              <a:ext uri="{FF2B5EF4-FFF2-40B4-BE49-F238E27FC236}">
                <a16:creationId xmlns:a16="http://schemas.microsoft.com/office/drawing/2014/main" id="{577E7A21-662C-FAE2-5599-6AA0F7E1089B}"/>
              </a:ext>
            </a:extLst>
          </p:cNvPr>
          <p:cNvSpPr txBox="1"/>
          <p:nvPr/>
        </p:nvSpPr>
        <p:spPr>
          <a:xfrm>
            <a:off x="19017" y="6577799"/>
            <a:ext cx="8604899" cy="253916"/>
          </a:xfrm>
          <a:prstGeom prst="rect">
            <a:avLst/>
          </a:prstGeom>
          <a:noFill/>
        </p:spPr>
        <p:txBody>
          <a:bodyPr wrap="square" rtlCol="0" anchor="ctr">
            <a:spAutoFit/>
          </a:bodyPr>
          <a:lstStyle/>
          <a:p>
            <a:r>
              <a:rPr lang="es-MX" sz="1050" b="1" dirty="0">
                <a:solidFill>
                  <a:schemeClr val="tx1">
                    <a:lumMod val="65000"/>
                    <a:lumOff val="35000"/>
                  </a:schemeClr>
                </a:solidFill>
              </a:rPr>
              <a:t>PARAMETRIA; ENCUESTA CDMX / Del 24 de febrero al 14 de agosto de 2024.</a:t>
            </a:r>
          </a:p>
        </p:txBody>
      </p:sp>
      <p:sp>
        <p:nvSpPr>
          <p:cNvPr id="9" name="Rectángulo 8"/>
          <p:cNvSpPr/>
          <p:nvPr/>
        </p:nvSpPr>
        <p:spPr>
          <a:xfrm>
            <a:off x="1170904" y="6003925"/>
            <a:ext cx="7973096" cy="553998"/>
          </a:xfrm>
          <a:prstGeom prst="rect">
            <a:avLst/>
          </a:prstGeom>
        </p:spPr>
        <p:txBody>
          <a:bodyPr wrap="square">
            <a:spAutoFit/>
          </a:bodyPr>
          <a:lstStyle/>
          <a:p>
            <a:r>
              <a:rPr lang="es-ES" sz="1000" dirty="0">
                <a:solidFill>
                  <a:schemeClr val="tx1">
                    <a:lumMod val="65000"/>
                    <a:lumOff val="35000"/>
                  </a:schemeClr>
                </a:solidFill>
                <a:latin typeface="Calibri" panose="020F0502020204030204" pitchFamily="34" charset="0"/>
                <a:ea typeface="Calibri" panose="020F0502020204030204" pitchFamily="34" charset="0"/>
              </a:rPr>
              <a:t>Los cuadros negros son opciones de respuesta no incluidas en las preguntas</a:t>
            </a:r>
          </a:p>
          <a:p>
            <a:r>
              <a:rPr lang="es-MX" sz="1000" dirty="0">
                <a:solidFill>
                  <a:schemeClr val="tx1">
                    <a:lumMod val="65000"/>
                    <a:lumOff val="35000"/>
                  </a:schemeClr>
                </a:solidFill>
                <a:latin typeface="Calibri" panose="020F0502020204030204" pitchFamily="34" charset="0"/>
                <a:ea typeface="Calibri" panose="020F0502020204030204" pitchFamily="34" charset="0"/>
              </a:rPr>
              <a:t>Las respuestas suman 100% con la respuesta “no”, y NS/ NC.</a:t>
            </a:r>
          </a:p>
          <a:p>
            <a:r>
              <a:rPr lang="es-MX" sz="1000" dirty="0">
                <a:solidFill>
                  <a:schemeClr val="tx1">
                    <a:lumMod val="65000"/>
                    <a:lumOff val="35000"/>
                  </a:schemeClr>
                </a:solidFill>
                <a:latin typeface="Calibri" panose="020F0502020204030204" pitchFamily="34" charset="0"/>
                <a:ea typeface="Calibri" panose="020F0502020204030204" pitchFamily="34" charset="0"/>
              </a:rPr>
              <a:t>* La pregunta no refiere exclusivamente a los menores de 13 años</a:t>
            </a:r>
          </a:p>
        </p:txBody>
      </p:sp>
    </p:spTree>
    <p:extLst>
      <p:ext uri="{BB962C8B-B14F-4D97-AF65-F5344CB8AC3E}">
        <p14:creationId xmlns:p14="http://schemas.microsoft.com/office/powerpoint/2010/main" val="164724113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a16="http://schemas.microsoft.com/office/drawing/2014/main" id="{C5F9901A-9EC0-923A-57CE-EDCB8CFE2216}"/>
              </a:ext>
            </a:extLst>
          </p:cNvPr>
          <p:cNvSpPr>
            <a:spLocks noGrp="1"/>
          </p:cNvSpPr>
          <p:nvPr>
            <p:ph type="body" sz="quarter" idx="13"/>
          </p:nvPr>
        </p:nvSpPr>
        <p:spPr/>
        <p:txBody>
          <a:bodyPr/>
          <a:lstStyle/>
          <a:p>
            <a:r>
              <a:rPr lang="es-MX" dirty="0"/>
              <a:t>CARACTERÍSTICAS DE LA VIVIENDA</a:t>
            </a:r>
          </a:p>
        </p:txBody>
      </p:sp>
      <p:sp>
        <p:nvSpPr>
          <p:cNvPr id="3" name="Marcador de número de diapositiva 2">
            <a:extLst>
              <a:ext uri="{FF2B5EF4-FFF2-40B4-BE49-F238E27FC236}">
                <a16:creationId xmlns:a16="http://schemas.microsoft.com/office/drawing/2014/main" id="{BAC63D65-F4A5-E9E4-3FF9-F7867D5C7C45}"/>
              </a:ext>
            </a:extLst>
          </p:cNvPr>
          <p:cNvSpPr>
            <a:spLocks noGrp="1"/>
          </p:cNvSpPr>
          <p:nvPr>
            <p:ph type="sldNum" sz="quarter" idx="12"/>
          </p:nvPr>
        </p:nvSpPr>
        <p:spPr/>
        <p:txBody>
          <a:bodyPr/>
          <a:lstStyle/>
          <a:p>
            <a:fld id="{B056FCF3-97EB-4DA5-BF7E-93EC395BEC37}" type="slidenum">
              <a:rPr lang="es-MX" smtClean="0"/>
              <a:pPr/>
              <a:t>6</a:t>
            </a:fld>
            <a:endParaRPr lang="es-MX"/>
          </a:p>
        </p:txBody>
      </p:sp>
      <p:graphicFrame>
        <p:nvGraphicFramePr>
          <p:cNvPr id="8" name="Tabla 7">
            <a:extLst>
              <a:ext uri="{FF2B5EF4-FFF2-40B4-BE49-F238E27FC236}">
                <a16:creationId xmlns:a16="http://schemas.microsoft.com/office/drawing/2014/main" id="{80D7B62F-D3BC-1122-B510-7196E0F63E11}"/>
              </a:ext>
            </a:extLst>
          </p:cNvPr>
          <p:cNvGraphicFramePr>
            <a:graphicFrameLocks noGrp="1"/>
          </p:cNvGraphicFramePr>
          <p:nvPr>
            <p:extLst>
              <p:ext uri="{D42A27DB-BD31-4B8C-83A1-F6EECF244321}">
                <p14:modId xmlns:p14="http://schemas.microsoft.com/office/powerpoint/2010/main" val="3280324542"/>
              </p:ext>
            </p:extLst>
          </p:nvPr>
        </p:nvGraphicFramePr>
        <p:xfrm>
          <a:off x="394448" y="493181"/>
          <a:ext cx="8351519" cy="5651891"/>
        </p:xfrm>
        <a:graphic>
          <a:graphicData uri="http://schemas.openxmlformats.org/drawingml/2006/table">
            <a:tbl>
              <a:tblPr firstRow="1" bandRow="1">
                <a:tableStyleId>{8799B23B-EC83-4686-B30A-512413B5E67A}</a:tableStyleId>
              </a:tblPr>
              <a:tblGrid>
                <a:gridCol w="2208903">
                  <a:extLst>
                    <a:ext uri="{9D8B030D-6E8A-4147-A177-3AD203B41FA5}">
                      <a16:colId xmlns:a16="http://schemas.microsoft.com/office/drawing/2014/main" val="2113801669"/>
                    </a:ext>
                  </a:extLst>
                </a:gridCol>
                <a:gridCol w="1535654">
                  <a:extLst>
                    <a:ext uri="{9D8B030D-6E8A-4147-A177-3AD203B41FA5}">
                      <a16:colId xmlns:a16="http://schemas.microsoft.com/office/drawing/2014/main" val="1351054386"/>
                    </a:ext>
                  </a:extLst>
                </a:gridCol>
                <a:gridCol w="1535654">
                  <a:extLst>
                    <a:ext uri="{9D8B030D-6E8A-4147-A177-3AD203B41FA5}">
                      <a16:colId xmlns:a16="http://schemas.microsoft.com/office/drawing/2014/main" val="3062135165"/>
                    </a:ext>
                  </a:extLst>
                </a:gridCol>
                <a:gridCol w="1535654">
                  <a:extLst>
                    <a:ext uri="{9D8B030D-6E8A-4147-A177-3AD203B41FA5}">
                      <a16:colId xmlns:a16="http://schemas.microsoft.com/office/drawing/2014/main" val="4249374077"/>
                    </a:ext>
                  </a:extLst>
                </a:gridCol>
                <a:gridCol w="1535654">
                  <a:extLst>
                    <a:ext uri="{9D8B030D-6E8A-4147-A177-3AD203B41FA5}">
                      <a16:colId xmlns:a16="http://schemas.microsoft.com/office/drawing/2014/main" val="2908491992"/>
                    </a:ext>
                  </a:extLst>
                </a:gridCol>
              </a:tblGrid>
              <a:tr h="832101">
                <a:tc>
                  <a:txBody>
                    <a:bodyPr/>
                    <a:lstStyle/>
                    <a:p>
                      <a:pPr algn="ctr"/>
                      <a:r>
                        <a:rPr lang="es-MX" sz="1400" kern="1200" dirty="0">
                          <a:solidFill>
                            <a:schemeClr val="tx1">
                              <a:lumMod val="85000"/>
                              <a:lumOff val="15000"/>
                            </a:schemeClr>
                          </a:solidFill>
                          <a:latin typeface="+mn-lt"/>
                          <a:ea typeface="+mj-ea"/>
                          <a:cs typeface="+mj-cs"/>
                        </a:rPr>
                        <a:t>¿De qué material es la mayor parte de las paredes o muros de esta vivienda?</a:t>
                      </a:r>
                    </a:p>
                  </a:txBody>
                  <a:tcPr anchor="ctr">
                    <a:noFill/>
                  </a:tcPr>
                </a:tc>
                <a:tc>
                  <a:txBody>
                    <a:bodyPr/>
                    <a:lstStyle/>
                    <a:p>
                      <a:pPr algn="ctr"/>
                      <a:r>
                        <a:rPr lang="es-ES" sz="1800" b="1" dirty="0">
                          <a:solidFill>
                            <a:schemeClr val="bg1"/>
                          </a:solidFill>
                          <a:effectLst/>
                          <a:latin typeface="Calibri" panose="020F0502020204030204" pitchFamily="34" charset="0"/>
                          <a:ea typeface="Calibri" panose="020F0502020204030204" pitchFamily="34" charset="0"/>
                        </a:rPr>
                        <a:t>EBH </a:t>
                      </a:r>
                    </a:p>
                    <a:p>
                      <a:pPr algn="ctr"/>
                      <a:r>
                        <a:rPr lang="es-ES" sz="1800" b="1" dirty="0">
                          <a:solidFill>
                            <a:schemeClr val="bg1"/>
                          </a:solidFill>
                          <a:effectLst/>
                          <a:latin typeface="Calibri" panose="020F0502020204030204" pitchFamily="34" charset="0"/>
                          <a:ea typeface="Calibri" panose="020F0502020204030204" pitchFamily="34" charset="0"/>
                        </a:rPr>
                        <a:t>2024</a:t>
                      </a:r>
                      <a:endParaRPr lang="es-MX" sz="1800" dirty="0">
                        <a:solidFill>
                          <a:schemeClr val="bg1"/>
                        </a:solidFill>
                        <a:effectLst/>
                        <a:latin typeface="Calibri" panose="020F0502020204030204" pitchFamily="34" charset="0"/>
                        <a:ea typeface="Calibri" panose="020F0502020204030204" pitchFamily="34" charset="0"/>
                      </a:endParaRPr>
                    </a:p>
                  </a:txBody>
                  <a:tcPr marL="68580" marR="68580" marT="0" marB="0" anchor="ctr">
                    <a:solidFill>
                      <a:schemeClr val="bg2">
                        <a:lumMod val="10000"/>
                      </a:schemeClr>
                    </a:solidFill>
                  </a:tcPr>
                </a:tc>
                <a:tc>
                  <a:txBody>
                    <a:bodyPr/>
                    <a:lstStyle/>
                    <a:p>
                      <a:pPr algn="ctr"/>
                      <a:r>
                        <a:rPr lang="es-ES" sz="1800" b="1" dirty="0">
                          <a:solidFill>
                            <a:schemeClr val="bg1"/>
                          </a:solidFill>
                          <a:effectLst/>
                          <a:latin typeface="Calibri" panose="020F0502020204030204" pitchFamily="34" charset="0"/>
                          <a:ea typeface="Calibri" panose="020F0502020204030204" pitchFamily="34" charset="0"/>
                        </a:rPr>
                        <a:t>EBH </a:t>
                      </a:r>
                    </a:p>
                    <a:p>
                      <a:pPr algn="ctr"/>
                      <a:r>
                        <a:rPr lang="es-ES" sz="1800" b="1" dirty="0">
                          <a:solidFill>
                            <a:schemeClr val="bg1"/>
                          </a:solidFill>
                          <a:effectLst/>
                          <a:latin typeface="Calibri" panose="020F0502020204030204" pitchFamily="34" charset="0"/>
                          <a:ea typeface="Calibri" panose="020F0502020204030204" pitchFamily="34" charset="0"/>
                        </a:rPr>
                        <a:t>2021</a:t>
                      </a:r>
                      <a:endParaRPr lang="es-MX" sz="1800" dirty="0">
                        <a:solidFill>
                          <a:schemeClr val="bg1"/>
                        </a:solidFill>
                        <a:effectLst/>
                        <a:latin typeface="Calibri" panose="020F0502020204030204" pitchFamily="34" charset="0"/>
                        <a:ea typeface="Calibri" panose="020F0502020204030204" pitchFamily="34" charset="0"/>
                      </a:endParaRPr>
                    </a:p>
                  </a:txBody>
                  <a:tcPr marL="68580" marR="68580" marT="0" marB="0" anchor="ctr">
                    <a:solidFill>
                      <a:schemeClr val="bg2">
                        <a:lumMod val="10000"/>
                      </a:schemeClr>
                    </a:solidFill>
                  </a:tcPr>
                </a:tc>
                <a:tc>
                  <a:txBody>
                    <a:bodyPr/>
                    <a:lstStyle/>
                    <a:p>
                      <a:pPr marL="0" algn="ctr" defTabSz="914400" rtl="0" eaLnBrk="1" latinLnBrk="0" hangingPunct="1"/>
                      <a:r>
                        <a:rPr lang="es-ES" sz="1800" b="1" kern="1200" dirty="0">
                          <a:solidFill>
                            <a:schemeClr val="bg1"/>
                          </a:solidFill>
                          <a:effectLst/>
                          <a:latin typeface="Calibri" panose="020F0502020204030204" pitchFamily="34" charset="0"/>
                          <a:ea typeface="Calibri" panose="020F0502020204030204" pitchFamily="34" charset="0"/>
                          <a:cs typeface="+mn-cs"/>
                        </a:rPr>
                        <a:t>ENCUBOS</a:t>
                      </a:r>
                    </a:p>
                    <a:p>
                      <a:pPr marL="0" algn="ctr" defTabSz="914400" rtl="0" eaLnBrk="1" latinLnBrk="0" hangingPunct="1"/>
                      <a:r>
                        <a:rPr lang="es-ES" sz="1800" b="1" kern="1200" dirty="0">
                          <a:solidFill>
                            <a:schemeClr val="bg1"/>
                          </a:solidFill>
                          <a:effectLst/>
                          <a:latin typeface="Calibri" panose="020F0502020204030204" pitchFamily="34" charset="0"/>
                          <a:ea typeface="Calibri" panose="020F0502020204030204" pitchFamily="34" charset="0"/>
                          <a:cs typeface="+mn-cs"/>
                        </a:rPr>
                        <a:t> 2019*</a:t>
                      </a:r>
                      <a:endParaRPr lang="es-MX" sz="1800" b="1" kern="1200" dirty="0">
                        <a:solidFill>
                          <a:schemeClr val="bg1"/>
                        </a:solidFill>
                        <a:effectLst/>
                        <a:latin typeface="Calibri" panose="020F0502020204030204" pitchFamily="34" charset="0"/>
                        <a:ea typeface="Calibri" panose="020F0502020204030204" pitchFamily="34" charset="0"/>
                        <a:cs typeface="+mn-cs"/>
                      </a:endParaRPr>
                    </a:p>
                  </a:txBody>
                  <a:tcPr marL="68580" marR="68580" marT="0" marB="0" anchor="ctr">
                    <a:solidFill>
                      <a:schemeClr val="bg2">
                        <a:lumMod val="10000"/>
                      </a:schemeClr>
                    </a:solidFill>
                  </a:tcPr>
                </a:tc>
                <a:tc>
                  <a:txBody>
                    <a:bodyPr/>
                    <a:lstStyle/>
                    <a:p>
                      <a:pPr marL="0" algn="ctr" defTabSz="914400" rtl="0" eaLnBrk="1" latinLnBrk="0" hangingPunct="1"/>
                      <a:r>
                        <a:rPr lang="es-ES" sz="1800" b="1" kern="1200" dirty="0">
                          <a:solidFill>
                            <a:schemeClr val="bg1"/>
                          </a:solidFill>
                          <a:effectLst/>
                          <a:latin typeface="Calibri" panose="020F0502020204030204" pitchFamily="34" charset="0"/>
                          <a:ea typeface="Calibri" panose="020F0502020204030204" pitchFamily="34" charset="0"/>
                          <a:cs typeface="+mn-cs"/>
                        </a:rPr>
                        <a:t>ENCASB</a:t>
                      </a:r>
                    </a:p>
                    <a:p>
                      <a:pPr marL="0" algn="ctr" defTabSz="914400" rtl="0" eaLnBrk="1" latinLnBrk="0" hangingPunct="1"/>
                      <a:r>
                        <a:rPr lang="es-ES" sz="1800" b="1" kern="1200" dirty="0">
                          <a:solidFill>
                            <a:schemeClr val="bg1"/>
                          </a:solidFill>
                          <a:effectLst/>
                          <a:latin typeface="Calibri" panose="020F0502020204030204" pitchFamily="34" charset="0"/>
                          <a:ea typeface="Calibri" panose="020F0502020204030204" pitchFamily="34" charset="0"/>
                          <a:cs typeface="+mn-cs"/>
                        </a:rPr>
                        <a:t> 2011*</a:t>
                      </a:r>
                      <a:endParaRPr lang="es-MX" sz="1800" b="1" kern="1200" dirty="0">
                        <a:solidFill>
                          <a:schemeClr val="bg1"/>
                        </a:solidFill>
                        <a:effectLst/>
                        <a:latin typeface="Calibri" panose="020F0502020204030204" pitchFamily="34" charset="0"/>
                        <a:ea typeface="Calibri" panose="020F0502020204030204" pitchFamily="34" charset="0"/>
                        <a:cs typeface="+mn-cs"/>
                      </a:endParaRPr>
                    </a:p>
                  </a:txBody>
                  <a:tcPr marL="68580" marR="68580" marT="0" marB="0" anchor="ctr">
                    <a:solidFill>
                      <a:schemeClr val="bg2">
                        <a:lumMod val="10000"/>
                      </a:schemeClr>
                    </a:solidFill>
                  </a:tcPr>
                </a:tc>
                <a:extLst>
                  <a:ext uri="{0D108BD9-81ED-4DB2-BD59-A6C34878D82A}">
                    <a16:rowId xmlns:a16="http://schemas.microsoft.com/office/drawing/2014/main" val="2464424806"/>
                  </a:ext>
                </a:extLst>
              </a:tr>
              <a:tr h="481979">
                <a:tc>
                  <a:txBody>
                    <a:bodyPr/>
                    <a:lstStyle/>
                    <a:p>
                      <a:pPr algn="ctr" fontAlgn="b"/>
                      <a:r>
                        <a:rPr lang="es-MX" sz="1300" b="1" kern="1200"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Material de desecho</a:t>
                      </a:r>
                    </a:p>
                  </a:txBody>
                  <a:tcPr marL="9525" marR="9525" marT="9525" marB="0" anchor="ctr">
                    <a:solidFill>
                      <a:schemeClr val="bg2">
                        <a:lumMod val="10000"/>
                      </a:schemeClr>
                    </a:solidFill>
                  </a:tcPr>
                </a:tc>
                <a:tc>
                  <a:txBody>
                    <a:bodyPr/>
                    <a:lstStyle/>
                    <a:p>
                      <a:endParaRPr lang="es-MX" dirty="0"/>
                    </a:p>
                  </a:txBody>
                  <a:tcPr/>
                </a:tc>
                <a:tc>
                  <a:txBody>
                    <a:bodyPr/>
                    <a:lstStyle/>
                    <a:p>
                      <a:endParaRPr lang="es-MX" dirty="0"/>
                    </a:p>
                  </a:txBody>
                  <a:tcPr/>
                </a:tc>
                <a:tc>
                  <a:txBody>
                    <a:bodyPr/>
                    <a:lstStyle/>
                    <a:p>
                      <a:endParaRPr lang="es-MX" dirty="0"/>
                    </a:p>
                  </a:txBody>
                  <a:tcPr/>
                </a:tc>
                <a:tc>
                  <a:txBody>
                    <a:bodyPr/>
                    <a:lstStyle/>
                    <a:p>
                      <a:endParaRPr lang="es-MX" dirty="0"/>
                    </a:p>
                  </a:txBody>
                  <a:tcPr/>
                </a:tc>
                <a:extLst>
                  <a:ext uri="{0D108BD9-81ED-4DB2-BD59-A6C34878D82A}">
                    <a16:rowId xmlns:a16="http://schemas.microsoft.com/office/drawing/2014/main" val="1810970986"/>
                  </a:ext>
                </a:extLst>
              </a:tr>
              <a:tr h="481979">
                <a:tc>
                  <a:txBody>
                    <a:bodyPr/>
                    <a:lstStyle/>
                    <a:p>
                      <a:pPr algn="ctr" fontAlgn="b"/>
                      <a:r>
                        <a:rPr lang="es-MX" sz="1300" b="1" kern="1200"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Lámina de cartón</a:t>
                      </a:r>
                    </a:p>
                  </a:txBody>
                  <a:tcPr marL="9525" marR="9525" marT="9525" marB="0" anchor="ctr">
                    <a:solidFill>
                      <a:schemeClr val="bg2">
                        <a:lumMod val="10000"/>
                      </a:schemeClr>
                    </a:solidFill>
                  </a:tcPr>
                </a:tc>
                <a:tc>
                  <a:txBody>
                    <a:bodyPr/>
                    <a:lstStyle/>
                    <a:p>
                      <a:endParaRPr lang="es-MX" dirty="0"/>
                    </a:p>
                  </a:txBody>
                  <a:tcPr/>
                </a:tc>
                <a:tc>
                  <a:txBody>
                    <a:bodyPr/>
                    <a:lstStyle/>
                    <a:p>
                      <a:endParaRPr lang="es-MX" dirty="0"/>
                    </a:p>
                  </a:txBody>
                  <a:tcPr/>
                </a:tc>
                <a:tc>
                  <a:txBody>
                    <a:bodyPr/>
                    <a:lstStyle/>
                    <a:p>
                      <a:endParaRPr lang="es-MX" dirty="0"/>
                    </a:p>
                  </a:txBody>
                  <a:tcPr/>
                </a:tc>
                <a:tc>
                  <a:txBody>
                    <a:bodyPr/>
                    <a:lstStyle/>
                    <a:p>
                      <a:endParaRPr lang="es-MX" dirty="0"/>
                    </a:p>
                  </a:txBody>
                  <a:tcPr/>
                </a:tc>
                <a:extLst>
                  <a:ext uri="{0D108BD9-81ED-4DB2-BD59-A6C34878D82A}">
                    <a16:rowId xmlns:a16="http://schemas.microsoft.com/office/drawing/2014/main" val="765615005"/>
                  </a:ext>
                </a:extLst>
              </a:tr>
              <a:tr h="481979">
                <a:tc>
                  <a:txBody>
                    <a:bodyPr/>
                    <a:lstStyle/>
                    <a:p>
                      <a:pPr algn="ctr" fontAlgn="b"/>
                      <a:r>
                        <a:rPr lang="pt-BR" sz="1300" b="1" kern="1200" dirty="0" err="1">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Lámina</a:t>
                      </a:r>
                      <a:r>
                        <a:rPr lang="pt-BR" sz="1300" b="1" kern="1200"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 de asbesto o metálica</a:t>
                      </a:r>
                    </a:p>
                  </a:txBody>
                  <a:tcPr marL="9525" marR="9525" marT="9525" marB="0" anchor="ctr">
                    <a:solidFill>
                      <a:schemeClr val="bg2">
                        <a:lumMod val="10000"/>
                      </a:schemeClr>
                    </a:solidFill>
                  </a:tcPr>
                </a:tc>
                <a:tc>
                  <a:txBody>
                    <a:bodyPr/>
                    <a:lstStyle/>
                    <a:p>
                      <a:endParaRPr lang="es-MX" dirty="0"/>
                    </a:p>
                  </a:txBody>
                  <a:tcPr/>
                </a:tc>
                <a:tc>
                  <a:txBody>
                    <a:bodyPr/>
                    <a:lstStyle/>
                    <a:p>
                      <a:endParaRPr lang="es-MX" dirty="0"/>
                    </a:p>
                  </a:txBody>
                  <a:tcPr/>
                </a:tc>
                <a:tc>
                  <a:txBody>
                    <a:bodyPr/>
                    <a:lstStyle/>
                    <a:p>
                      <a:endParaRPr lang="es-MX" dirty="0"/>
                    </a:p>
                  </a:txBody>
                  <a:tcPr/>
                </a:tc>
                <a:tc>
                  <a:txBody>
                    <a:bodyPr/>
                    <a:lstStyle/>
                    <a:p>
                      <a:endParaRPr lang="es-MX" dirty="0"/>
                    </a:p>
                  </a:txBody>
                  <a:tcPr/>
                </a:tc>
                <a:extLst>
                  <a:ext uri="{0D108BD9-81ED-4DB2-BD59-A6C34878D82A}">
                    <a16:rowId xmlns:a16="http://schemas.microsoft.com/office/drawing/2014/main" val="3381968886"/>
                  </a:ext>
                </a:extLst>
              </a:tr>
              <a:tr h="481979">
                <a:tc>
                  <a:txBody>
                    <a:bodyPr/>
                    <a:lstStyle/>
                    <a:p>
                      <a:pPr algn="ctr" fontAlgn="b"/>
                      <a:r>
                        <a:rPr lang="es-MX" sz="1300" b="1" kern="1200"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Carrizo, bambú o palma</a:t>
                      </a:r>
                    </a:p>
                  </a:txBody>
                  <a:tcPr marL="9525" marR="9525" marT="9525" marB="0" anchor="ctr">
                    <a:solidFill>
                      <a:schemeClr val="bg2">
                        <a:lumMod val="10000"/>
                      </a:schemeClr>
                    </a:solidFill>
                  </a:tcPr>
                </a:tc>
                <a:tc>
                  <a:txBody>
                    <a:bodyPr/>
                    <a:lstStyle/>
                    <a:p>
                      <a:endParaRPr lang="es-MX" dirty="0"/>
                    </a:p>
                  </a:txBody>
                  <a:tcPr/>
                </a:tc>
                <a:tc>
                  <a:txBody>
                    <a:bodyPr/>
                    <a:lstStyle/>
                    <a:p>
                      <a:endParaRPr lang="es-MX" dirty="0"/>
                    </a:p>
                  </a:txBody>
                  <a:tcPr/>
                </a:tc>
                <a:tc>
                  <a:txBody>
                    <a:bodyPr/>
                    <a:lstStyle/>
                    <a:p>
                      <a:endParaRPr lang="es-MX" dirty="0"/>
                    </a:p>
                  </a:txBody>
                  <a:tcPr/>
                </a:tc>
                <a:tc>
                  <a:txBody>
                    <a:bodyPr/>
                    <a:lstStyle/>
                    <a:p>
                      <a:endParaRPr lang="es-MX" dirty="0"/>
                    </a:p>
                  </a:txBody>
                  <a:tcPr/>
                </a:tc>
                <a:extLst>
                  <a:ext uri="{0D108BD9-81ED-4DB2-BD59-A6C34878D82A}">
                    <a16:rowId xmlns:a16="http://schemas.microsoft.com/office/drawing/2014/main" val="3586493779"/>
                  </a:ext>
                </a:extLst>
              </a:tr>
              <a:tr h="481979">
                <a:tc>
                  <a:txBody>
                    <a:bodyPr/>
                    <a:lstStyle/>
                    <a:p>
                      <a:pPr algn="ctr" fontAlgn="b"/>
                      <a:r>
                        <a:rPr lang="es-MX" sz="1300" b="1" kern="1200"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Embarro o bajareque</a:t>
                      </a:r>
                    </a:p>
                  </a:txBody>
                  <a:tcPr marL="9525" marR="9525" marT="9525" marB="0" anchor="ctr">
                    <a:solidFill>
                      <a:schemeClr val="bg2">
                        <a:lumMod val="10000"/>
                      </a:schemeClr>
                    </a:solidFill>
                  </a:tcPr>
                </a:tc>
                <a:tc>
                  <a:txBody>
                    <a:bodyPr/>
                    <a:lstStyle/>
                    <a:p>
                      <a:endParaRPr lang="es-MX" dirty="0"/>
                    </a:p>
                  </a:txBody>
                  <a:tcPr/>
                </a:tc>
                <a:tc>
                  <a:txBody>
                    <a:bodyPr/>
                    <a:lstStyle/>
                    <a:p>
                      <a:endParaRPr lang="es-MX" dirty="0"/>
                    </a:p>
                  </a:txBody>
                  <a:tcPr/>
                </a:tc>
                <a:tc>
                  <a:txBody>
                    <a:bodyPr/>
                    <a:lstStyle/>
                    <a:p>
                      <a:endParaRPr lang="es-MX" dirty="0"/>
                    </a:p>
                  </a:txBody>
                  <a:tcPr/>
                </a:tc>
                <a:tc>
                  <a:txBody>
                    <a:bodyPr/>
                    <a:lstStyle/>
                    <a:p>
                      <a:endParaRPr lang="es-MX" dirty="0"/>
                    </a:p>
                  </a:txBody>
                  <a:tcPr/>
                </a:tc>
                <a:extLst>
                  <a:ext uri="{0D108BD9-81ED-4DB2-BD59-A6C34878D82A}">
                    <a16:rowId xmlns:a16="http://schemas.microsoft.com/office/drawing/2014/main" val="3662250840"/>
                  </a:ext>
                </a:extLst>
              </a:tr>
              <a:tr h="481979">
                <a:tc>
                  <a:txBody>
                    <a:bodyPr/>
                    <a:lstStyle/>
                    <a:p>
                      <a:pPr algn="ctr" fontAlgn="b"/>
                      <a:r>
                        <a:rPr lang="es-MX" sz="1300" b="1" kern="1200"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Madera </a:t>
                      </a:r>
                    </a:p>
                  </a:txBody>
                  <a:tcPr marL="9525" marR="9525" marT="9525" marB="0" anchor="ctr">
                    <a:solidFill>
                      <a:schemeClr val="bg2">
                        <a:lumMod val="10000"/>
                      </a:schemeClr>
                    </a:solidFill>
                  </a:tcPr>
                </a:tc>
                <a:tc>
                  <a:txBody>
                    <a:bodyPr/>
                    <a:lstStyle/>
                    <a:p>
                      <a:endParaRPr lang="es-MX" dirty="0"/>
                    </a:p>
                  </a:txBody>
                  <a:tcPr/>
                </a:tc>
                <a:tc>
                  <a:txBody>
                    <a:bodyPr/>
                    <a:lstStyle/>
                    <a:p>
                      <a:endParaRPr lang="es-MX" dirty="0"/>
                    </a:p>
                  </a:txBody>
                  <a:tcPr/>
                </a:tc>
                <a:tc>
                  <a:txBody>
                    <a:bodyPr/>
                    <a:lstStyle/>
                    <a:p>
                      <a:endParaRPr lang="es-MX" dirty="0"/>
                    </a:p>
                  </a:txBody>
                  <a:tcPr/>
                </a:tc>
                <a:tc>
                  <a:txBody>
                    <a:bodyPr/>
                    <a:lstStyle/>
                    <a:p>
                      <a:endParaRPr lang="es-MX" dirty="0"/>
                    </a:p>
                  </a:txBody>
                  <a:tcPr/>
                </a:tc>
                <a:extLst>
                  <a:ext uri="{0D108BD9-81ED-4DB2-BD59-A6C34878D82A}">
                    <a16:rowId xmlns:a16="http://schemas.microsoft.com/office/drawing/2014/main" val="1990684624"/>
                  </a:ext>
                </a:extLst>
              </a:tr>
              <a:tr h="481979">
                <a:tc>
                  <a:txBody>
                    <a:bodyPr/>
                    <a:lstStyle/>
                    <a:p>
                      <a:pPr algn="ctr" fontAlgn="b"/>
                      <a:r>
                        <a:rPr lang="es-MX" sz="1300" b="1" kern="1200"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Adobe</a:t>
                      </a:r>
                    </a:p>
                  </a:txBody>
                  <a:tcPr marL="9525" marR="9525" marT="9525" marB="0" anchor="ctr">
                    <a:solidFill>
                      <a:schemeClr val="bg2">
                        <a:lumMod val="10000"/>
                      </a:schemeClr>
                    </a:solidFill>
                  </a:tcPr>
                </a:tc>
                <a:tc>
                  <a:txBody>
                    <a:bodyPr/>
                    <a:lstStyle/>
                    <a:p>
                      <a:endParaRPr lang="es-MX" dirty="0"/>
                    </a:p>
                  </a:txBody>
                  <a:tcPr/>
                </a:tc>
                <a:tc>
                  <a:txBody>
                    <a:bodyPr/>
                    <a:lstStyle/>
                    <a:p>
                      <a:endParaRPr lang="es-MX" dirty="0"/>
                    </a:p>
                  </a:txBody>
                  <a:tcPr/>
                </a:tc>
                <a:tc>
                  <a:txBody>
                    <a:bodyPr/>
                    <a:lstStyle/>
                    <a:p>
                      <a:endParaRPr lang="es-MX" dirty="0"/>
                    </a:p>
                  </a:txBody>
                  <a:tcPr/>
                </a:tc>
                <a:tc>
                  <a:txBody>
                    <a:bodyPr/>
                    <a:lstStyle/>
                    <a:p>
                      <a:endParaRPr lang="es-MX" dirty="0"/>
                    </a:p>
                  </a:txBody>
                  <a:tcPr/>
                </a:tc>
                <a:extLst>
                  <a:ext uri="{0D108BD9-81ED-4DB2-BD59-A6C34878D82A}">
                    <a16:rowId xmlns:a16="http://schemas.microsoft.com/office/drawing/2014/main" val="3096715056"/>
                  </a:ext>
                </a:extLst>
              </a:tr>
              <a:tr h="481979">
                <a:tc>
                  <a:txBody>
                    <a:bodyPr/>
                    <a:lstStyle/>
                    <a:p>
                      <a:pPr algn="ctr" fontAlgn="b"/>
                      <a:r>
                        <a:rPr lang="es-MX" sz="1300" b="1" kern="1200"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Tabique, ladrillo, block, piedra, cantera, cemento o concreto</a:t>
                      </a:r>
                    </a:p>
                  </a:txBody>
                  <a:tcPr marL="9525" marR="9525" marT="9525" marB="0" anchor="ctr">
                    <a:solidFill>
                      <a:schemeClr val="bg2">
                        <a:lumMod val="10000"/>
                      </a:schemeClr>
                    </a:solidFill>
                  </a:tcPr>
                </a:tc>
                <a:tc>
                  <a:txBody>
                    <a:bodyPr/>
                    <a:lstStyle/>
                    <a:p>
                      <a:endParaRPr lang="es-MX" dirty="0"/>
                    </a:p>
                  </a:txBody>
                  <a:tcPr/>
                </a:tc>
                <a:tc>
                  <a:txBody>
                    <a:bodyPr/>
                    <a:lstStyle/>
                    <a:p>
                      <a:endParaRPr lang="es-MX" dirty="0"/>
                    </a:p>
                  </a:txBody>
                  <a:tcPr/>
                </a:tc>
                <a:tc>
                  <a:txBody>
                    <a:bodyPr/>
                    <a:lstStyle/>
                    <a:p>
                      <a:endParaRPr lang="es-MX" dirty="0"/>
                    </a:p>
                  </a:txBody>
                  <a:tcPr/>
                </a:tc>
                <a:tc>
                  <a:txBody>
                    <a:bodyPr/>
                    <a:lstStyle/>
                    <a:p>
                      <a:endParaRPr lang="es-MX" dirty="0"/>
                    </a:p>
                  </a:txBody>
                  <a:tcPr/>
                </a:tc>
                <a:extLst>
                  <a:ext uri="{0D108BD9-81ED-4DB2-BD59-A6C34878D82A}">
                    <a16:rowId xmlns:a16="http://schemas.microsoft.com/office/drawing/2014/main" val="2497487136"/>
                  </a:ext>
                </a:extLst>
              </a:tr>
              <a:tr h="481979">
                <a:tc>
                  <a:txBody>
                    <a:bodyPr/>
                    <a:lstStyle/>
                    <a:p>
                      <a:pPr algn="ctr" fontAlgn="b"/>
                      <a:r>
                        <a:rPr lang="es-MX" sz="1300" b="1" kern="1200"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Otro, ¿cuál?</a:t>
                      </a:r>
                    </a:p>
                  </a:txBody>
                  <a:tcPr marL="9525" marR="9525" marT="9525" marB="0" anchor="ctr">
                    <a:solidFill>
                      <a:schemeClr val="bg2">
                        <a:lumMod val="10000"/>
                      </a:schemeClr>
                    </a:solidFill>
                  </a:tcPr>
                </a:tc>
                <a:tc>
                  <a:txBody>
                    <a:bodyPr/>
                    <a:lstStyle/>
                    <a:p>
                      <a:endParaRPr lang="es-MX" dirty="0"/>
                    </a:p>
                  </a:txBody>
                  <a:tcPr/>
                </a:tc>
                <a:tc>
                  <a:txBody>
                    <a:bodyPr/>
                    <a:lstStyle/>
                    <a:p>
                      <a:endParaRPr lang="es-MX" dirty="0"/>
                    </a:p>
                  </a:txBody>
                  <a:tcPr/>
                </a:tc>
                <a:tc>
                  <a:txBody>
                    <a:bodyPr/>
                    <a:lstStyle/>
                    <a:p>
                      <a:endParaRPr lang="es-MX" dirty="0"/>
                    </a:p>
                  </a:txBody>
                  <a:tcPr/>
                </a:tc>
                <a:tc>
                  <a:txBody>
                    <a:bodyPr/>
                    <a:lstStyle/>
                    <a:p>
                      <a:endParaRPr lang="es-MX" dirty="0"/>
                    </a:p>
                  </a:txBody>
                  <a:tcPr/>
                </a:tc>
                <a:extLst>
                  <a:ext uri="{0D108BD9-81ED-4DB2-BD59-A6C34878D82A}">
                    <a16:rowId xmlns:a16="http://schemas.microsoft.com/office/drawing/2014/main" val="2662115267"/>
                  </a:ext>
                </a:extLst>
              </a:tr>
              <a:tr h="481979">
                <a:tc>
                  <a:txBody>
                    <a:bodyPr/>
                    <a:lstStyle/>
                    <a:p>
                      <a:pPr algn="ctr" fontAlgn="b"/>
                      <a:r>
                        <a:rPr lang="es-MX" sz="1300" b="1" kern="1200"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NC</a:t>
                      </a:r>
                    </a:p>
                  </a:txBody>
                  <a:tcPr marL="9525" marR="9525" marT="9525" marB="0" anchor="ctr">
                    <a:solidFill>
                      <a:schemeClr val="bg2">
                        <a:lumMod val="10000"/>
                      </a:schemeClr>
                    </a:solidFill>
                  </a:tcPr>
                </a:tc>
                <a:tc>
                  <a:txBody>
                    <a:bodyPr/>
                    <a:lstStyle/>
                    <a:p>
                      <a:endParaRPr lang="es-MX" dirty="0"/>
                    </a:p>
                  </a:txBody>
                  <a:tcPr/>
                </a:tc>
                <a:tc>
                  <a:txBody>
                    <a:bodyPr/>
                    <a:lstStyle/>
                    <a:p>
                      <a:endParaRPr lang="es-MX" dirty="0"/>
                    </a:p>
                  </a:txBody>
                  <a:tcPr/>
                </a:tc>
                <a:tc>
                  <a:txBody>
                    <a:bodyPr/>
                    <a:lstStyle/>
                    <a:p>
                      <a:endParaRPr lang="es-MX" dirty="0"/>
                    </a:p>
                  </a:txBody>
                  <a:tcPr/>
                </a:tc>
                <a:tc>
                  <a:txBody>
                    <a:bodyPr/>
                    <a:lstStyle/>
                    <a:p>
                      <a:endParaRPr lang="es-MX" dirty="0"/>
                    </a:p>
                  </a:txBody>
                  <a:tcPr/>
                </a:tc>
                <a:extLst>
                  <a:ext uri="{0D108BD9-81ED-4DB2-BD59-A6C34878D82A}">
                    <a16:rowId xmlns:a16="http://schemas.microsoft.com/office/drawing/2014/main" val="3983221879"/>
                  </a:ext>
                </a:extLst>
              </a:tr>
            </a:tbl>
          </a:graphicData>
        </a:graphic>
      </p:graphicFrame>
      <p:sp>
        <p:nvSpPr>
          <p:cNvPr id="6" name="CuadroTexto 5">
            <a:extLst>
              <a:ext uri="{FF2B5EF4-FFF2-40B4-BE49-F238E27FC236}">
                <a16:creationId xmlns:a16="http://schemas.microsoft.com/office/drawing/2014/main" id="{24F7155E-AF12-6AE2-26CC-A8AFF70AABC4}"/>
              </a:ext>
            </a:extLst>
          </p:cNvPr>
          <p:cNvSpPr txBox="1"/>
          <p:nvPr/>
        </p:nvSpPr>
        <p:spPr>
          <a:xfrm>
            <a:off x="804571" y="6247023"/>
            <a:ext cx="6337655" cy="246221"/>
          </a:xfrm>
          <a:prstGeom prst="rect">
            <a:avLst/>
          </a:prstGeom>
          <a:noFill/>
        </p:spPr>
        <p:txBody>
          <a:bodyPr wrap="square">
            <a:spAutoFit/>
          </a:bodyPr>
          <a:lstStyle/>
          <a:p>
            <a:pPr algn="just"/>
            <a:r>
              <a:rPr lang="es-ES" sz="1000" dirty="0">
                <a:solidFill>
                  <a:schemeClr val="tx1">
                    <a:lumMod val="65000"/>
                    <a:lumOff val="35000"/>
                  </a:schemeClr>
                </a:solidFill>
                <a:ea typeface="+mj-ea"/>
                <a:cs typeface="+mj-cs"/>
              </a:rPr>
              <a:t>* Suma 100% con otras opciones de respuesta</a:t>
            </a:r>
            <a:endParaRPr lang="es-MX" sz="1000" dirty="0">
              <a:solidFill>
                <a:schemeClr val="tx1">
                  <a:lumMod val="65000"/>
                  <a:lumOff val="35000"/>
                </a:schemeClr>
              </a:solidFill>
              <a:ea typeface="+mj-ea"/>
              <a:cs typeface="+mj-cs"/>
            </a:endParaRPr>
          </a:p>
        </p:txBody>
      </p:sp>
      <p:graphicFrame>
        <p:nvGraphicFramePr>
          <p:cNvPr id="15" name="7 Marcador de contenido">
            <a:extLst>
              <a:ext uri="{FF2B5EF4-FFF2-40B4-BE49-F238E27FC236}">
                <a16:creationId xmlns:a16="http://schemas.microsoft.com/office/drawing/2014/main" id="{AD550E3F-F52B-5E08-E672-AA84B9B81EFB}"/>
              </a:ext>
            </a:extLst>
          </p:cNvPr>
          <p:cNvGraphicFramePr>
            <a:graphicFrameLocks/>
          </p:cNvGraphicFramePr>
          <p:nvPr>
            <p:extLst>
              <p:ext uri="{D42A27DB-BD31-4B8C-83A1-F6EECF244321}">
                <p14:modId xmlns:p14="http://schemas.microsoft.com/office/powerpoint/2010/main" val="136957568"/>
              </p:ext>
            </p:extLst>
          </p:nvPr>
        </p:nvGraphicFramePr>
        <p:xfrm>
          <a:off x="4057407" y="1228270"/>
          <a:ext cx="2151711" cy="5068244"/>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9" name="7 Marcador de contenido">
            <a:extLst>
              <a:ext uri="{FF2B5EF4-FFF2-40B4-BE49-F238E27FC236}">
                <a16:creationId xmlns:a16="http://schemas.microsoft.com/office/drawing/2014/main" id="{94F90F95-3A86-CE41-C185-DF20758E60D7}"/>
              </a:ext>
            </a:extLst>
          </p:cNvPr>
          <p:cNvGraphicFramePr>
            <a:graphicFrameLocks/>
          </p:cNvGraphicFramePr>
          <p:nvPr>
            <p:extLst>
              <p:ext uri="{D42A27DB-BD31-4B8C-83A1-F6EECF244321}">
                <p14:modId xmlns:p14="http://schemas.microsoft.com/office/powerpoint/2010/main" val="1258357751"/>
              </p:ext>
            </p:extLst>
          </p:nvPr>
        </p:nvGraphicFramePr>
        <p:xfrm>
          <a:off x="2518868" y="1241316"/>
          <a:ext cx="2151711" cy="5068244"/>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20" name="7 Marcador de contenido">
            <a:extLst>
              <a:ext uri="{FF2B5EF4-FFF2-40B4-BE49-F238E27FC236}">
                <a16:creationId xmlns:a16="http://schemas.microsoft.com/office/drawing/2014/main" id="{F386B25A-EDEA-D37C-3777-73BDB02B7B8C}"/>
              </a:ext>
            </a:extLst>
          </p:cNvPr>
          <p:cNvGraphicFramePr>
            <a:graphicFrameLocks/>
          </p:cNvGraphicFramePr>
          <p:nvPr>
            <p:extLst>
              <p:ext uri="{D42A27DB-BD31-4B8C-83A1-F6EECF244321}">
                <p14:modId xmlns:p14="http://schemas.microsoft.com/office/powerpoint/2010/main" val="3850845614"/>
              </p:ext>
            </p:extLst>
          </p:nvPr>
        </p:nvGraphicFramePr>
        <p:xfrm>
          <a:off x="5602760" y="1234793"/>
          <a:ext cx="2151711" cy="5068244"/>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21" name="7 Marcador de contenido">
            <a:extLst>
              <a:ext uri="{FF2B5EF4-FFF2-40B4-BE49-F238E27FC236}">
                <a16:creationId xmlns:a16="http://schemas.microsoft.com/office/drawing/2014/main" id="{F35C1FB6-F59A-81F5-99B5-69C5A1DCAA9D}"/>
              </a:ext>
            </a:extLst>
          </p:cNvPr>
          <p:cNvGraphicFramePr>
            <a:graphicFrameLocks/>
          </p:cNvGraphicFramePr>
          <p:nvPr>
            <p:extLst>
              <p:ext uri="{D42A27DB-BD31-4B8C-83A1-F6EECF244321}">
                <p14:modId xmlns:p14="http://schemas.microsoft.com/office/powerpoint/2010/main" val="1830504608"/>
              </p:ext>
            </p:extLst>
          </p:nvPr>
        </p:nvGraphicFramePr>
        <p:xfrm>
          <a:off x="7142226" y="1223919"/>
          <a:ext cx="2151711" cy="5068244"/>
        </p:xfrm>
        <a:graphic>
          <a:graphicData uri="http://schemas.openxmlformats.org/drawingml/2006/chart">
            <c:chart xmlns:c="http://schemas.openxmlformats.org/drawingml/2006/chart" xmlns:r="http://schemas.openxmlformats.org/officeDocument/2006/relationships" r:id="rId6"/>
          </a:graphicData>
        </a:graphic>
      </p:graphicFrame>
      <p:sp>
        <p:nvSpPr>
          <p:cNvPr id="5" name="CuadroTexto 4">
            <a:extLst>
              <a:ext uri="{FF2B5EF4-FFF2-40B4-BE49-F238E27FC236}">
                <a16:creationId xmlns:a16="http://schemas.microsoft.com/office/drawing/2014/main" id="{D594E5CD-A97F-C3F2-8F4D-6E13EC8908E7}"/>
              </a:ext>
            </a:extLst>
          </p:cNvPr>
          <p:cNvSpPr txBox="1"/>
          <p:nvPr/>
        </p:nvSpPr>
        <p:spPr>
          <a:xfrm>
            <a:off x="19017" y="6577799"/>
            <a:ext cx="8604899" cy="253916"/>
          </a:xfrm>
          <a:prstGeom prst="rect">
            <a:avLst/>
          </a:prstGeom>
          <a:noFill/>
        </p:spPr>
        <p:txBody>
          <a:bodyPr wrap="square" rtlCol="0" anchor="ctr">
            <a:spAutoFit/>
          </a:bodyPr>
          <a:lstStyle/>
          <a:p>
            <a:r>
              <a:rPr lang="es-MX" sz="1050" b="1" dirty="0">
                <a:solidFill>
                  <a:schemeClr val="tx1">
                    <a:lumMod val="65000"/>
                    <a:lumOff val="35000"/>
                  </a:schemeClr>
                </a:solidFill>
              </a:rPr>
              <a:t>PARAMETRIA; ENCUESTA CDMX / Del 24 de febrero al 14 de agosto de 2024.</a:t>
            </a:r>
          </a:p>
        </p:txBody>
      </p:sp>
    </p:spTree>
    <p:extLst>
      <p:ext uri="{BB962C8B-B14F-4D97-AF65-F5344CB8AC3E}">
        <p14:creationId xmlns:p14="http://schemas.microsoft.com/office/powerpoint/2010/main" val="225116466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a16="http://schemas.microsoft.com/office/drawing/2014/main" id="{C5F9901A-9EC0-923A-57CE-EDCB8CFE2216}"/>
              </a:ext>
            </a:extLst>
          </p:cNvPr>
          <p:cNvSpPr>
            <a:spLocks noGrp="1"/>
          </p:cNvSpPr>
          <p:nvPr>
            <p:ph type="body" sz="quarter" idx="13"/>
          </p:nvPr>
        </p:nvSpPr>
        <p:spPr/>
        <p:txBody>
          <a:bodyPr/>
          <a:lstStyle/>
          <a:p>
            <a:r>
              <a:rPr lang="es-MX" dirty="0"/>
              <a:t>CARACTERÍSTICAS DE LA VIVIENDA</a:t>
            </a:r>
          </a:p>
        </p:txBody>
      </p:sp>
      <p:sp>
        <p:nvSpPr>
          <p:cNvPr id="3" name="Marcador de número de diapositiva 2">
            <a:extLst>
              <a:ext uri="{FF2B5EF4-FFF2-40B4-BE49-F238E27FC236}">
                <a16:creationId xmlns:a16="http://schemas.microsoft.com/office/drawing/2014/main" id="{BAC63D65-F4A5-E9E4-3FF9-F7867D5C7C45}"/>
              </a:ext>
            </a:extLst>
          </p:cNvPr>
          <p:cNvSpPr>
            <a:spLocks noGrp="1"/>
          </p:cNvSpPr>
          <p:nvPr>
            <p:ph type="sldNum" sz="quarter" idx="12"/>
          </p:nvPr>
        </p:nvSpPr>
        <p:spPr/>
        <p:txBody>
          <a:bodyPr/>
          <a:lstStyle/>
          <a:p>
            <a:fld id="{B056FCF3-97EB-4DA5-BF7E-93EC395BEC37}" type="slidenum">
              <a:rPr lang="es-MX" smtClean="0"/>
              <a:pPr/>
              <a:t>7</a:t>
            </a:fld>
            <a:endParaRPr lang="es-MX"/>
          </a:p>
        </p:txBody>
      </p:sp>
      <p:graphicFrame>
        <p:nvGraphicFramePr>
          <p:cNvPr id="2" name="Tabla 1">
            <a:extLst>
              <a:ext uri="{FF2B5EF4-FFF2-40B4-BE49-F238E27FC236}">
                <a16:creationId xmlns:a16="http://schemas.microsoft.com/office/drawing/2014/main" id="{D5913D38-8F93-8639-67DC-1E4E0901DE9C}"/>
              </a:ext>
            </a:extLst>
          </p:cNvPr>
          <p:cNvGraphicFramePr>
            <a:graphicFrameLocks noGrp="1"/>
          </p:cNvGraphicFramePr>
          <p:nvPr>
            <p:extLst>
              <p:ext uri="{D42A27DB-BD31-4B8C-83A1-F6EECF244321}">
                <p14:modId xmlns:p14="http://schemas.microsoft.com/office/powerpoint/2010/main" val="828216850"/>
              </p:ext>
            </p:extLst>
          </p:nvPr>
        </p:nvGraphicFramePr>
        <p:xfrm>
          <a:off x="890647" y="829770"/>
          <a:ext cx="7362705" cy="5085178"/>
        </p:xfrm>
        <a:graphic>
          <a:graphicData uri="http://schemas.openxmlformats.org/drawingml/2006/table">
            <a:tbl>
              <a:tblPr firstRow="1" bandRow="1">
                <a:tableStyleId>{8799B23B-EC83-4686-B30A-512413B5E67A}</a:tableStyleId>
              </a:tblPr>
              <a:tblGrid>
                <a:gridCol w="2484000">
                  <a:extLst>
                    <a:ext uri="{9D8B030D-6E8A-4147-A177-3AD203B41FA5}">
                      <a16:colId xmlns:a16="http://schemas.microsoft.com/office/drawing/2014/main" val="2113801669"/>
                    </a:ext>
                  </a:extLst>
                </a:gridCol>
                <a:gridCol w="1626235">
                  <a:extLst>
                    <a:ext uri="{9D8B030D-6E8A-4147-A177-3AD203B41FA5}">
                      <a16:colId xmlns:a16="http://schemas.microsoft.com/office/drawing/2014/main" val="536585159"/>
                    </a:ext>
                  </a:extLst>
                </a:gridCol>
                <a:gridCol w="1626235">
                  <a:extLst>
                    <a:ext uri="{9D8B030D-6E8A-4147-A177-3AD203B41FA5}">
                      <a16:colId xmlns:a16="http://schemas.microsoft.com/office/drawing/2014/main" val="3062135165"/>
                    </a:ext>
                  </a:extLst>
                </a:gridCol>
                <a:gridCol w="1626235">
                  <a:extLst>
                    <a:ext uri="{9D8B030D-6E8A-4147-A177-3AD203B41FA5}">
                      <a16:colId xmlns:a16="http://schemas.microsoft.com/office/drawing/2014/main" val="4249374077"/>
                    </a:ext>
                  </a:extLst>
                </a:gridCol>
              </a:tblGrid>
              <a:tr h="953518">
                <a:tc>
                  <a:txBody>
                    <a:bodyPr/>
                    <a:lstStyle/>
                    <a:p>
                      <a:pPr algn="ctr"/>
                      <a:r>
                        <a:rPr lang="es-MX" sz="1500" kern="1200" dirty="0">
                          <a:solidFill>
                            <a:schemeClr val="tx1">
                              <a:lumMod val="85000"/>
                              <a:lumOff val="15000"/>
                            </a:schemeClr>
                          </a:solidFill>
                          <a:latin typeface="+mn-lt"/>
                          <a:ea typeface="+mj-ea"/>
                          <a:cs typeface="+mj-cs"/>
                        </a:rPr>
                        <a:t>¿Qué tipo de acabado tienen la mayor parte de los muros internos de su vivienda?</a:t>
                      </a:r>
                    </a:p>
                  </a:txBody>
                  <a:tcPr anchor="ctr">
                    <a:noFill/>
                  </a:tcPr>
                </a:tc>
                <a:tc>
                  <a:txBody>
                    <a:bodyPr/>
                    <a:lstStyle/>
                    <a:p>
                      <a:pPr algn="ctr"/>
                      <a:r>
                        <a:rPr lang="es-ES" sz="1800" b="1" dirty="0">
                          <a:solidFill>
                            <a:schemeClr val="bg1"/>
                          </a:solidFill>
                          <a:effectLst/>
                          <a:latin typeface="Calibri" panose="020F0502020204030204" pitchFamily="34" charset="0"/>
                          <a:ea typeface="Calibri" panose="020F0502020204030204" pitchFamily="34" charset="0"/>
                        </a:rPr>
                        <a:t>EBH </a:t>
                      </a:r>
                    </a:p>
                    <a:p>
                      <a:pPr algn="ctr"/>
                      <a:r>
                        <a:rPr lang="es-ES" sz="1800" b="1" dirty="0">
                          <a:solidFill>
                            <a:schemeClr val="bg1"/>
                          </a:solidFill>
                          <a:effectLst/>
                          <a:latin typeface="Calibri" panose="020F0502020204030204" pitchFamily="34" charset="0"/>
                          <a:ea typeface="Calibri" panose="020F0502020204030204" pitchFamily="34" charset="0"/>
                        </a:rPr>
                        <a:t>2024</a:t>
                      </a:r>
                      <a:endParaRPr lang="es-MX" sz="1800" dirty="0">
                        <a:solidFill>
                          <a:schemeClr val="bg1"/>
                        </a:solidFill>
                        <a:effectLst/>
                        <a:latin typeface="Calibri" panose="020F0502020204030204" pitchFamily="34" charset="0"/>
                        <a:ea typeface="Calibri" panose="020F0502020204030204" pitchFamily="34" charset="0"/>
                      </a:endParaRPr>
                    </a:p>
                  </a:txBody>
                  <a:tcPr marL="68580" marR="68580" marT="0" marB="0" anchor="ctr">
                    <a:solidFill>
                      <a:schemeClr val="bg2">
                        <a:lumMod val="10000"/>
                      </a:schemeClr>
                    </a:solidFill>
                  </a:tcPr>
                </a:tc>
                <a:tc>
                  <a:txBody>
                    <a:bodyPr/>
                    <a:lstStyle/>
                    <a:p>
                      <a:pPr algn="ctr"/>
                      <a:r>
                        <a:rPr lang="es-ES" sz="1800" b="1" dirty="0">
                          <a:solidFill>
                            <a:schemeClr val="bg1"/>
                          </a:solidFill>
                          <a:effectLst/>
                          <a:latin typeface="Calibri" panose="020F0502020204030204" pitchFamily="34" charset="0"/>
                          <a:ea typeface="Calibri" panose="020F0502020204030204" pitchFamily="34" charset="0"/>
                        </a:rPr>
                        <a:t>ENCUBOS 2019*</a:t>
                      </a:r>
                      <a:endParaRPr lang="es-MX" sz="1800" dirty="0">
                        <a:solidFill>
                          <a:schemeClr val="bg1"/>
                        </a:solidFill>
                        <a:effectLst/>
                        <a:latin typeface="Calibri" panose="020F0502020204030204" pitchFamily="34" charset="0"/>
                        <a:ea typeface="Calibri" panose="020F0502020204030204" pitchFamily="34" charset="0"/>
                      </a:endParaRPr>
                    </a:p>
                  </a:txBody>
                  <a:tcPr marL="68580" marR="68580" marT="0" marB="0" anchor="ctr">
                    <a:solidFill>
                      <a:schemeClr val="bg2">
                        <a:lumMod val="10000"/>
                      </a:schemeClr>
                    </a:solidFill>
                  </a:tcPr>
                </a:tc>
                <a:tc>
                  <a:txBody>
                    <a:bodyPr/>
                    <a:lstStyle/>
                    <a:p>
                      <a:pPr algn="ctr"/>
                      <a:r>
                        <a:rPr lang="es-ES" sz="1800" b="1" dirty="0">
                          <a:solidFill>
                            <a:schemeClr val="bg1"/>
                          </a:solidFill>
                          <a:effectLst/>
                          <a:latin typeface="Calibri" panose="020F0502020204030204" pitchFamily="34" charset="0"/>
                          <a:ea typeface="Calibri" panose="020F0502020204030204" pitchFamily="34" charset="0"/>
                        </a:rPr>
                        <a:t>ENCASB </a:t>
                      </a:r>
                    </a:p>
                    <a:p>
                      <a:pPr algn="ctr"/>
                      <a:r>
                        <a:rPr lang="es-ES" sz="1800" b="1" dirty="0">
                          <a:solidFill>
                            <a:schemeClr val="bg1"/>
                          </a:solidFill>
                          <a:effectLst/>
                          <a:latin typeface="Calibri" panose="020F0502020204030204" pitchFamily="34" charset="0"/>
                          <a:ea typeface="Calibri" panose="020F0502020204030204" pitchFamily="34" charset="0"/>
                        </a:rPr>
                        <a:t>2011*</a:t>
                      </a:r>
                      <a:endParaRPr lang="es-MX" sz="1800" dirty="0">
                        <a:solidFill>
                          <a:schemeClr val="bg1"/>
                        </a:solidFill>
                        <a:effectLst/>
                        <a:latin typeface="Calibri" panose="020F0502020204030204" pitchFamily="34" charset="0"/>
                        <a:ea typeface="Calibri" panose="020F0502020204030204" pitchFamily="34" charset="0"/>
                      </a:endParaRPr>
                    </a:p>
                  </a:txBody>
                  <a:tcPr anchor="ctr">
                    <a:solidFill>
                      <a:schemeClr val="bg2">
                        <a:lumMod val="10000"/>
                      </a:schemeClr>
                    </a:solidFill>
                  </a:tcPr>
                </a:tc>
                <a:extLst>
                  <a:ext uri="{0D108BD9-81ED-4DB2-BD59-A6C34878D82A}">
                    <a16:rowId xmlns:a16="http://schemas.microsoft.com/office/drawing/2014/main" val="2464424806"/>
                  </a:ext>
                </a:extLst>
              </a:tr>
              <a:tr h="826332">
                <a:tc>
                  <a:txBody>
                    <a:bodyPr/>
                    <a:lstStyle/>
                    <a:p>
                      <a:pPr algn="ctr" fontAlgn="b"/>
                      <a:r>
                        <a:rPr lang="es-MX" sz="1400" b="1" kern="1200"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Ninguno</a:t>
                      </a:r>
                    </a:p>
                    <a:p>
                      <a:pPr algn="ctr" fontAlgn="b"/>
                      <a:r>
                        <a:rPr lang="es-MX" sz="1400" b="1" kern="1200"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 (tabique, ladrillo u obra negra)</a:t>
                      </a:r>
                    </a:p>
                  </a:txBody>
                  <a:tcPr marL="9525" marR="9525" marT="9525" marB="0" anchor="ctr">
                    <a:solidFill>
                      <a:schemeClr val="bg2">
                        <a:lumMod val="10000"/>
                      </a:schemeClr>
                    </a:solidFill>
                  </a:tcPr>
                </a:tc>
                <a:tc>
                  <a:txBody>
                    <a:bodyPr/>
                    <a:lstStyle/>
                    <a:p>
                      <a:endParaRPr lang="es-MX" dirty="0"/>
                    </a:p>
                  </a:txBody>
                  <a:tcPr/>
                </a:tc>
                <a:tc>
                  <a:txBody>
                    <a:bodyPr/>
                    <a:lstStyle/>
                    <a:p>
                      <a:endParaRPr lang="es-MX" dirty="0"/>
                    </a:p>
                  </a:txBody>
                  <a:tcPr/>
                </a:tc>
                <a:tc>
                  <a:txBody>
                    <a:bodyPr/>
                    <a:lstStyle/>
                    <a:p>
                      <a:endParaRPr lang="es-MX" dirty="0"/>
                    </a:p>
                  </a:txBody>
                  <a:tcPr/>
                </a:tc>
                <a:extLst>
                  <a:ext uri="{0D108BD9-81ED-4DB2-BD59-A6C34878D82A}">
                    <a16:rowId xmlns:a16="http://schemas.microsoft.com/office/drawing/2014/main" val="1810970986"/>
                  </a:ext>
                </a:extLst>
              </a:tr>
              <a:tr h="826332">
                <a:tc>
                  <a:txBody>
                    <a:bodyPr/>
                    <a:lstStyle/>
                    <a:p>
                      <a:pPr algn="ctr" fontAlgn="b"/>
                      <a:r>
                        <a:rPr lang="es-MX" sz="1400" b="1" kern="1200"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Aplanado</a:t>
                      </a:r>
                    </a:p>
                  </a:txBody>
                  <a:tcPr marL="9525" marR="9525" marT="9525" marB="0" anchor="ctr">
                    <a:solidFill>
                      <a:schemeClr val="bg2">
                        <a:lumMod val="10000"/>
                      </a:schemeClr>
                    </a:solidFill>
                  </a:tcPr>
                </a:tc>
                <a:tc>
                  <a:txBody>
                    <a:bodyPr/>
                    <a:lstStyle/>
                    <a:p>
                      <a:endParaRPr lang="es-MX" dirty="0"/>
                    </a:p>
                  </a:txBody>
                  <a:tcPr/>
                </a:tc>
                <a:tc>
                  <a:txBody>
                    <a:bodyPr/>
                    <a:lstStyle/>
                    <a:p>
                      <a:endParaRPr lang="es-MX" dirty="0"/>
                    </a:p>
                  </a:txBody>
                  <a:tcPr/>
                </a:tc>
                <a:tc>
                  <a:txBody>
                    <a:bodyPr/>
                    <a:lstStyle/>
                    <a:p>
                      <a:endParaRPr lang="es-MX" dirty="0"/>
                    </a:p>
                  </a:txBody>
                  <a:tcPr/>
                </a:tc>
                <a:extLst>
                  <a:ext uri="{0D108BD9-81ED-4DB2-BD59-A6C34878D82A}">
                    <a16:rowId xmlns:a16="http://schemas.microsoft.com/office/drawing/2014/main" val="2497487136"/>
                  </a:ext>
                </a:extLst>
              </a:tr>
              <a:tr h="826332">
                <a:tc>
                  <a:txBody>
                    <a:bodyPr/>
                    <a:lstStyle/>
                    <a:p>
                      <a:pPr algn="ctr" fontAlgn="b"/>
                      <a:r>
                        <a:rPr lang="es-MX" sz="1400" b="1" kern="1200"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Aplanado y pintado</a:t>
                      </a:r>
                    </a:p>
                  </a:txBody>
                  <a:tcPr marL="9525" marR="9525" marT="9525" marB="0" anchor="ctr">
                    <a:solidFill>
                      <a:schemeClr val="bg2">
                        <a:lumMod val="10000"/>
                      </a:schemeClr>
                    </a:solidFill>
                  </a:tcPr>
                </a:tc>
                <a:tc>
                  <a:txBody>
                    <a:bodyPr/>
                    <a:lstStyle/>
                    <a:p>
                      <a:endParaRPr lang="es-MX" dirty="0"/>
                    </a:p>
                  </a:txBody>
                  <a:tcPr/>
                </a:tc>
                <a:tc>
                  <a:txBody>
                    <a:bodyPr/>
                    <a:lstStyle/>
                    <a:p>
                      <a:endParaRPr lang="es-MX" dirty="0"/>
                    </a:p>
                  </a:txBody>
                  <a:tcPr/>
                </a:tc>
                <a:tc>
                  <a:txBody>
                    <a:bodyPr/>
                    <a:lstStyle/>
                    <a:p>
                      <a:endParaRPr lang="es-MX" dirty="0"/>
                    </a:p>
                  </a:txBody>
                  <a:tcPr/>
                </a:tc>
                <a:extLst>
                  <a:ext uri="{0D108BD9-81ED-4DB2-BD59-A6C34878D82A}">
                    <a16:rowId xmlns:a16="http://schemas.microsoft.com/office/drawing/2014/main" val="2662115267"/>
                  </a:ext>
                </a:extLst>
              </a:tr>
              <a:tr h="826332">
                <a:tc>
                  <a:txBody>
                    <a:bodyPr/>
                    <a:lstStyle/>
                    <a:p>
                      <a:pPr algn="ctr" fontAlgn="b"/>
                      <a:r>
                        <a:rPr lang="es-MX" sz="1400" b="1" kern="1200"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Otro, ¿cuál?</a:t>
                      </a:r>
                    </a:p>
                  </a:txBody>
                  <a:tcPr marL="9525" marR="9525" marT="9525" marB="0" anchor="ctr">
                    <a:solidFill>
                      <a:schemeClr val="bg2">
                        <a:lumMod val="10000"/>
                      </a:schemeClr>
                    </a:solidFill>
                  </a:tcPr>
                </a:tc>
                <a:tc>
                  <a:txBody>
                    <a:bodyPr/>
                    <a:lstStyle/>
                    <a:p>
                      <a:endParaRPr lang="es-MX" dirty="0"/>
                    </a:p>
                  </a:txBody>
                  <a:tcPr/>
                </a:tc>
                <a:tc>
                  <a:txBody>
                    <a:bodyPr/>
                    <a:lstStyle/>
                    <a:p>
                      <a:endParaRPr lang="es-MX" dirty="0"/>
                    </a:p>
                  </a:txBody>
                  <a:tcPr/>
                </a:tc>
                <a:tc>
                  <a:txBody>
                    <a:bodyPr/>
                    <a:lstStyle/>
                    <a:p>
                      <a:endParaRPr lang="es-MX" dirty="0"/>
                    </a:p>
                  </a:txBody>
                  <a:tcPr/>
                </a:tc>
                <a:extLst>
                  <a:ext uri="{0D108BD9-81ED-4DB2-BD59-A6C34878D82A}">
                    <a16:rowId xmlns:a16="http://schemas.microsoft.com/office/drawing/2014/main" val="2707433449"/>
                  </a:ext>
                </a:extLst>
              </a:tr>
              <a:tr h="826332">
                <a:tc>
                  <a:txBody>
                    <a:bodyPr/>
                    <a:lstStyle/>
                    <a:p>
                      <a:pPr algn="ctr" fontAlgn="b"/>
                      <a:r>
                        <a:rPr lang="es-MX" sz="1400" b="1" kern="1200"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NC</a:t>
                      </a:r>
                    </a:p>
                  </a:txBody>
                  <a:tcPr marL="9525" marR="9525" marT="9525" marB="0" anchor="ctr">
                    <a:solidFill>
                      <a:schemeClr val="bg2">
                        <a:lumMod val="10000"/>
                      </a:schemeClr>
                    </a:solidFill>
                  </a:tcPr>
                </a:tc>
                <a:tc>
                  <a:txBody>
                    <a:bodyPr/>
                    <a:lstStyle/>
                    <a:p>
                      <a:endParaRPr lang="es-MX" dirty="0"/>
                    </a:p>
                  </a:txBody>
                  <a:tcPr/>
                </a:tc>
                <a:tc>
                  <a:txBody>
                    <a:bodyPr/>
                    <a:lstStyle/>
                    <a:p>
                      <a:endParaRPr lang="es-MX" dirty="0"/>
                    </a:p>
                  </a:txBody>
                  <a:tcPr/>
                </a:tc>
                <a:tc>
                  <a:txBody>
                    <a:bodyPr/>
                    <a:lstStyle/>
                    <a:p>
                      <a:endParaRPr lang="es-MX" dirty="0"/>
                    </a:p>
                  </a:txBody>
                  <a:tcPr/>
                </a:tc>
                <a:extLst>
                  <a:ext uri="{0D108BD9-81ED-4DB2-BD59-A6C34878D82A}">
                    <a16:rowId xmlns:a16="http://schemas.microsoft.com/office/drawing/2014/main" val="3983221879"/>
                  </a:ext>
                </a:extLst>
              </a:tr>
            </a:tbl>
          </a:graphicData>
        </a:graphic>
      </p:graphicFrame>
      <p:graphicFrame>
        <p:nvGraphicFramePr>
          <p:cNvPr id="8" name="7 Marcador de contenido">
            <a:extLst>
              <a:ext uri="{FF2B5EF4-FFF2-40B4-BE49-F238E27FC236}">
                <a16:creationId xmlns:a16="http://schemas.microsoft.com/office/drawing/2014/main" id="{A90B76A7-D9AE-3258-E153-52B56E793983}"/>
              </a:ext>
            </a:extLst>
          </p:cNvPr>
          <p:cNvGraphicFramePr>
            <a:graphicFrameLocks/>
          </p:cNvGraphicFramePr>
          <p:nvPr>
            <p:extLst>
              <p:ext uri="{D42A27DB-BD31-4B8C-83A1-F6EECF244321}">
                <p14:modId xmlns:p14="http://schemas.microsoft.com/office/powerpoint/2010/main" val="3094448042"/>
              </p:ext>
            </p:extLst>
          </p:nvPr>
        </p:nvGraphicFramePr>
        <p:xfrm>
          <a:off x="3275367" y="1684656"/>
          <a:ext cx="2067932" cy="4354628"/>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9" name="7 Marcador de contenido">
            <a:extLst>
              <a:ext uri="{FF2B5EF4-FFF2-40B4-BE49-F238E27FC236}">
                <a16:creationId xmlns:a16="http://schemas.microsoft.com/office/drawing/2014/main" id="{571C5235-9682-B7B2-1AAD-F2A153518964}"/>
              </a:ext>
            </a:extLst>
          </p:cNvPr>
          <p:cNvGraphicFramePr>
            <a:graphicFrameLocks/>
          </p:cNvGraphicFramePr>
          <p:nvPr>
            <p:extLst>
              <p:ext uri="{D42A27DB-BD31-4B8C-83A1-F6EECF244321}">
                <p14:modId xmlns:p14="http://schemas.microsoft.com/office/powerpoint/2010/main" val="1715485959"/>
              </p:ext>
            </p:extLst>
          </p:nvPr>
        </p:nvGraphicFramePr>
        <p:xfrm>
          <a:off x="4911216" y="1685222"/>
          <a:ext cx="1887109" cy="4354628"/>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0" name="7 Marcador de contenido">
            <a:extLst>
              <a:ext uri="{FF2B5EF4-FFF2-40B4-BE49-F238E27FC236}">
                <a16:creationId xmlns:a16="http://schemas.microsoft.com/office/drawing/2014/main" id="{4BA3298A-0782-85E0-E302-BCFD9E06B69B}"/>
              </a:ext>
            </a:extLst>
          </p:cNvPr>
          <p:cNvGraphicFramePr>
            <a:graphicFrameLocks/>
          </p:cNvGraphicFramePr>
          <p:nvPr>
            <p:extLst>
              <p:ext uri="{D42A27DB-BD31-4B8C-83A1-F6EECF244321}">
                <p14:modId xmlns:p14="http://schemas.microsoft.com/office/powerpoint/2010/main" val="3669244507"/>
              </p:ext>
            </p:extLst>
          </p:nvPr>
        </p:nvGraphicFramePr>
        <p:xfrm>
          <a:off x="6527650" y="1684656"/>
          <a:ext cx="1975916" cy="4354628"/>
        </p:xfrm>
        <a:graphic>
          <a:graphicData uri="http://schemas.openxmlformats.org/drawingml/2006/chart">
            <c:chart xmlns:c="http://schemas.openxmlformats.org/drawingml/2006/chart" xmlns:r="http://schemas.openxmlformats.org/officeDocument/2006/relationships" r:id="rId4"/>
          </a:graphicData>
        </a:graphic>
      </p:graphicFrame>
      <p:sp>
        <p:nvSpPr>
          <p:cNvPr id="5" name="CuadroTexto 4">
            <a:extLst>
              <a:ext uri="{FF2B5EF4-FFF2-40B4-BE49-F238E27FC236}">
                <a16:creationId xmlns:a16="http://schemas.microsoft.com/office/drawing/2014/main" id="{1C278572-E41D-B083-8BF3-437ADD7E73C4}"/>
              </a:ext>
            </a:extLst>
          </p:cNvPr>
          <p:cNvSpPr txBox="1"/>
          <p:nvPr/>
        </p:nvSpPr>
        <p:spPr>
          <a:xfrm>
            <a:off x="19017" y="6577799"/>
            <a:ext cx="8604899" cy="253916"/>
          </a:xfrm>
          <a:prstGeom prst="rect">
            <a:avLst/>
          </a:prstGeom>
          <a:noFill/>
        </p:spPr>
        <p:txBody>
          <a:bodyPr wrap="square" rtlCol="0" anchor="ctr">
            <a:spAutoFit/>
          </a:bodyPr>
          <a:lstStyle/>
          <a:p>
            <a:r>
              <a:rPr lang="es-MX" sz="1050" b="1" dirty="0">
                <a:solidFill>
                  <a:schemeClr val="tx1">
                    <a:lumMod val="65000"/>
                    <a:lumOff val="35000"/>
                  </a:schemeClr>
                </a:solidFill>
              </a:rPr>
              <a:t>PARAMETRIA; ENCUESTA CDMX / Del 24 de febrero al 14 de agosto de 2024.</a:t>
            </a:r>
          </a:p>
        </p:txBody>
      </p:sp>
      <p:sp>
        <p:nvSpPr>
          <p:cNvPr id="11" name="CuadroTexto 10">
            <a:extLst>
              <a:ext uri="{FF2B5EF4-FFF2-40B4-BE49-F238E27FC236}">
                <a16:creationId xmlns:a16="http://schemas.microsoft.com/office/drawing/2014/main" id="{24F7155E-AF12-6AE2-26CC-A8AFF70AABC4}"/>
              </a:ext>
            </a:extLst>
          </p:cNvPr>
          <p:cNvSpPr txBox="1"/>
          <p:nvPr/>
        </p:nvSpPr>
        <p:spPr>
          <a:xfrm>
            <a:off x="434007" y="6079037"/>
            <a:ext cx="7819345" cy="246221"/>
          </a:xfrm>
          <a:prstGeom prst="rect">
            <a:avLst/>
          </a:prstGeom>
          <a:noFill/>
        </p:spPr>
        <p:txBody>
          <a:bodyPr wrap="square">
            <a:spAutoFit/>
          </a:bodyPr>
          <a:lstStyle/>
          <a:p>
            <a:pPr algn="just"/>
            <a:r>
              <a:rPr lang="es-ES" sz="1000" dirty="0">
                <a:solidFill>
                  <a:schemeClr val="tx1">
                    <a:lumMod val="65000"/>
                    <a:lumOff val="35000"/>
                  </a:schemeClr>
                </a:solidFill>
                <a:ea typeface="+mj-ea"/>
                <a:cs typeface="+mj-cs"/>
              </a:rPr>
              <a:t>* Pregunta original “¿Qué tipo de acabado tienen la mayor parte de los muros internos de su casa?”</a:t>
            </a:r>
            <a:endParaRPr lang="es-MX" sz="1000" dirty="0">
              <a:solidFill>
                <a:schemeClr val="tx1">
                  <a:lumMod val="65000"/>
                  <a:lumOff val="35000"/>
                </a:schemeClr>
              </a:solidFill>
              <a:ea typeface="+mj-ea"/>
              <a:cs typeface="+mj-cs"/>
            </a:endParaRPr>
          </a:p>
        </p:txBody>
      </p:sp>
    </p:spTree>
    <p:extLst>
      <p:ext uri="{BB962C8B-B14F-4D97-AF65-F5344CB8AC3E}">
        <p14:creationId xmlns:p14="http://schemas.microsoft.com/office/powerpoint/2010/main" val="210060547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a16="http://schemas.microsoft.com/office/drawing/2014/main" id="{C5F9901A-9EC0-923A-57CE-EDCB8CFE2216}"/>
              </a:ext>
            </a:extLst>
          </p:cNvPr>
          <p:cNvSpPr>
            <a:spLocks noGrp="1"/>
          </p:cNvSpPr>
          <p:nvPr>
            <p:ph type="body" sz="quarter" idx="13"/>
          </p:nvPr>
        </p:nvSpPr>
        <p:spPr/>
        <p:txBody>
          <a:bodyPr/>
          <a:lstStyle/>
          <a:p>
            <a:r>
              <a:rPr lang="es-MX" dirty="0"/>
              <a:t>CARACTERÍSTICAS DE LA VIVIENDA</a:t>
            </a:r>
          </a:p>
        </p:txBody>
      </p:sp>
      <p:sp>
        <p:nvSpPr>
          <p:cNvPr id="3" name="Marcador de número de diapositiva 2">
            <a:extLst>
              <a:ext uri="{FF2B5EF4-FFF2-40B4-BE49-F238E27FC236}">
                <a16:creationId xmlns:a16="http://schemas.microsoft.com/office/drawing/2014/main" id="{BAC63D65-F4A5-E9E4-3FF9-F7867D5C7C45}"/>
              </a:ext>
            </a:extLst>
          </p:cNvPr>
          <p:cNvSpPr>
            <a:spLocks noGrp="1"/>
          </p:cNvSpPr>
          <p:nvPr>
            <p:ph type="sldNum" sz="quarter" idx="12"/>
          </p:nvPr>
        </p:nvSpPr>
        <p:spPr/>
        <p:txBody>
          <a:bodyPr/>
          <a:lstStyle/>
          <a:p>
            <a:fld id="{B056FCF3-97EB-4DA5-BF7E-93EC395BEC37}" type="slidenum">
              <a:rPr lang="es-MX" smtClean="0"/>
              <a:pPr/>
              <a:t>8</a:t>
            </a:fld>
            <a:endParaRPr lang="es-MX"/>
          </a:p>
        </p:txBody>
      </p:sp>
      <p:graphicFrame>
        <p:nvGraphicFramePr>
          <p:cNvPr id="2" name="Tabla 1">
            <a:extLst>
              <a:ext uri="{FF2B5EF4-FFF2-40B4-BE49-F238E27FC236}">
                <a16:creationId xmlns:a16="http://schemas.microsoft.com/office/drawing/2014/main" id="{D5913D38-8F93-8639-67DC-1E4E0901DE9C}"/>
              </a:ext>
            </a:extLst>
          </p:cNvPr>
          <p:cNvGraphicFramePr>
            <a:graphicFrameLocks noGrp="1"/>
          </p:cNvGraphicFramePr>
          <p:nvPr>
            <p:extLst>
              <p:ext uri="{D42A27DB-BD31-4B8C-83A1-F6EECF244321}">
                <p14:modId xmlns:p14="http://schemas.microsoft.com/office/powerpoint/2010/main" val="4098964180"/>
              </p:ext>
            </p:extLst>
          </p:nvPr>
        </p:nvGraphicFramePr>
        <p:xfrm>
          <a:off x="827588" y="1191780"/>
          <a:ext cx="7434705" cy="4658640"/>
        </p:xfrm>
        <a:graphic>
          <a:graphicData uri="http://schemas.openxmlformats.org/drawingml/2006/table">
            <a:tbl>
              <a:tblPr firstRow="1" bandRow="1">
                <a:tableStyleId>{8799B23B-EC83-4686-B30A-512413B5E67A}</a:tableStyleId>
              </a:tblPr>
              <a:tblGrid>
                <a:gridCol w="2556000">
                  <a:extLst>
                    <a:ext uri="{9D8B030D-6E8A-4147-A177-3AD203B41FA5}">
                      <a16:colId xmlns:a16="http://schemas.microsoft.com/office/drawing/2014/main" val="2113801669"/>
                    </a:ext>
                  </a:extLst>
                </a:gridCol>
                <a:gridCol w="1626235">
                  <a:extLst>
                    <a:ext uri="{9D8B030D-6E8A-4147-A177-3AD203B41FA5}">
                      <a16:colId xmlns:a16="http://schemas.microsoft.com/office/drawing/2014/main" val="536585159"/>
                    </a:ext>
                  </a:extLst>
                </a:gridCol>
                <a:gridCol w="1626235">
                  <a:extLst>
                    <a:ext uri="{9D8B030D-6E8A-4147-A177-3AD203B41FA5}">
                      <a16:colId xmlns:a16="http://schemas.microsoft.com/office/drawing/2014/main" val="3062135165"/>
                    </a:ext>
                  </a:extLst>
                </a:gridCol>
                <a:gridCol w="1626235">
                  <a:extLst>
                    <a:ext uri="{9D8B030D-6E8A-4147-A177-3AD203B41FA5}">
                      <a16:colId xmlns:a16="http://schemas.microsoft.com/office/drawing/2014/main" val="4249374077"/>
                    </a:ext>
                  </a:extLst>
                </a:gridCol>
              </a:tblGrid>
              <a:tr h="953518">
                <a:tc>
                  <a:txBody>
                    <a:bodyPr/>
                    <a:lstStyle/>
                    <a:p>
                      <a:pPr algn="ctr"/>
                      <a:r>
                        <a:rPr lang="es-MX" sz="1600" kern="1200" dirty="0">
                          <a:solidFill>
                            <a:schemeClr val="tx1">
                              <a:lumMod val="85000"/>
                              <a:lumOff val="15000"/>
                            </a:schemeClr>
                          </a:solidFill>
                          <a:latin typeface="+mn-lt"/>
                          <a:ea typeface="+mj-ea"/>
                          <a:cs typeface="+mj-cs"/>
                        </a:rPr>
                        <a:t>¿Esta vivienda es casa, departamento en el último piso o departamento en planta baja o piso intermedio? </a:t>
                      </a:r>
                    </a:p>
                  </a:txBody>
                  <a:tcPr anchor="ctr">
                    <a:noFill/>
                  </a:tcPr>
                </a:tc>
                <a:tc>
                  <a:txBody>
                    <a:bodyPr/>
                    <a:lstStyle/>
                    <a:p>
                      <a:pPr algn="ctr"/>
                      <a:r>
                        <a:rPr lang="es-ES" sz="1800" b="1" dirty="0">
                          <a:solidFill>
                            <a:schemeClr val="bg1"/>
                          </a:solidFill>
                          <a:effectLst/>
                          <a:latin typeface="Calibri" panose="020F0502020204030204" pitchFamily="34" charset="0"/>
                          <a:ea typeface="Calibri" panose="020F0502020204030204" pitchFamily="34" charset="0"/>
                        </a:rPr>
                        <a:t>EBH </a:t>
                      </a:r>
                    </a:p>
                    <a:p>
                      <a:pPr algn="ctr"/>
                      <a:r>
                        <a:rPr lang="es-ES" sz="1800" b="1" dirty="0">
                          <a:solidFill>
                            <a:schemeClr val="bg1"/>
                          </a:solidFill>
                          <a:effectLst/>
                          <a:latin typeface="Calibri" panose="020F0502020204030204" pitchFamily="34" charset="0"/>
                          <a:ea typeface="Calibri" panose="020F0502020204030204" pitchFamily="34" charset="0"/>
                        </a:rPr>
                        <a:t>2024</a:t>
                      </a:r>
                      <a:endParaRPr lang="es-MX" sz="1800" dirty="0">
                        <a:solidFill>
                          <a:schemeClr val="bg1"/>
                        </a:solidFill>
                        <a:effectLst/>
                        <a:latin typeface="Calibri" panose="020F0502020204030204" pitchFamily="34" charset="0"/>
                        <a:ea typeface="Calibri" panose="020F0502020204030204" pitchFamily="34" charset="0"/>
                      </a:endParaRPr>
                    </a:p>
                  </a:txBody>
                  <a:tcPr marL="68580" marR="68580" marT="0" marB="0" anchor="ctr">
                    <a:solidFill>
                      <a:schemeClr val="bg2">
                        <a:lumMod val="10000"/>
                      </a:schemeClr>
                    </a:solidFill>
                  </a:tcPr>
                </a:tc>
                <a:tc>
                  <a:txBody>
                    <a:bodyPr/>
                    <a:lstStyle/>
                    <a:p>
                      <a:pPr algn="ctr"/>
                      <a:r>
                        <a:rPr lang="es-ES" sz="1800" b="1" dirty="0">
                          <a:solidFill>
                            <a:schemeClr val="bg1"/>
                          </a:solidFill>
                          <a:effectLst/>
                          <a:latin typeface="Calibri" panose="020F0502020204030204" pitchFamily="34" charset="0"/>
                          <a:ea typeface="Calibri" panose="020F0502020204030204" pitchFamily="34" charset="0"/>
                        </a:rPr>
                        <a:t>ENCUBOS 2019*</a:t>
                      </a:r>
                      <a:endParaRPr lang="es-MX" sz="1800" dirty="0">
                        <a:solidFill>
                          <a:schemeClr val="bg1"/>
                        </a:solidFill>
                        <a:effectLst/>
                        <a:latin typeface="Calibri" panose="020F0502020204030204" pitchFamily="34" charset="0"/>
                        <a:ea typeface="Calibri" panose="020F0502020204030204" pitchFamily="34" charset="0"/>
                      </a:endParaRPr>
                    </a:p>
                  </a:txBody>
                  <a:tcPr marL="68580" marR="68580" marT="0" marB="0" anchor="ctr">
                    <a:solidFill>
                      <a:schemeClr val="bg2">
                        <a:lumMod val="10000"/>
                      </a:schemeClr>
                    </a:solidFill>
                  </a:tcPr>
                </a:tc>
                <a:tc>
                  <a:txBody>
                    <a:bodyPr/>
                    <a:lstStyle/>
                    <a:p>
                      <a:pPr algn="ctr"/>
                      <a:r>
                        <a:rPr lang="es-ES" sz="1800" b="1" dirty="0">
                          <a:solidFill>
                            <a:schemeClr val="bg1"/>
                          </a:solidFill>
                          <a:effectLst/>
                          <a:latin typeface="Calibri" panose="020F0502020204030204" pitchFamily="34" charset="0"/>
                          <a:ea typeface="Calibri" panose="020F0502020204030204" pitchFamily="34" charset="0"/>
                        </a:rPr>
                        <a:t>ENCASB </a:t>
                      </a:r>
                    </a:p>
                    <a:p>
                      <a:pPr algn="ctr"/>
                      <a:r>
                        <a:rPr lang="es-ES" sz="1800" b="1" dirty="0">
                          <a:solidFill>
                            <a:schemeClr val="bg1"/>
                          </a:solidFill>
                          <a:effectLst/>
                          <a:latin typeface="Calibri" panose="020F0502020204030204" pitchFamily="34" charset="0"/>
                          <a:ea typeface="Calibri" panose="020F0502020204030204" pitchFamily="34" charset="0"/>
                        </a:rPr>
                        <a:t>2011*</a:t>
                      </a:r>
                      <a:endParaRPr lang="es-MX" sz="1800" dirty="0">
                        <a:solidFill>
                          <a:schemeClr val="bg1"/>
                        </a:solidFill>
                        <a:effectLst/>
                        <a:latin typeface="Calibri" panose="020F0502020204030204" pitchFamily="34" charset="0"/>
                        <a:ea typeface="Calibri" panose="020F0502020204030204" pitchFamily="34" charset="0"/>
                      </a:endParaRPr>
                    </a:p>
                  </a:txBody>
                  <a:tcPr anchor="ctr">
                    <a:solidFill>
                      <a:schemeClr val="bg2">
                        <a:lumMod val="10000"/>
                      </a:schemeClr>
                    </a:solidFill>
                  </a:tcPr>
                </a:tc>
                <a:extLst>
                  <a:ext uri="{0D108BD9-81ED-4DB2-BD59-A6C34878D82A}">
                    <a16:rowId xmlns:a16="http://schemas.microsoft.com/office/drawing/2014/main" val="2464424806"/>
                  </a:ext>
                </a:extLst>
              </a:tr>
              <a:tr h="1116000">
                <a:tc>
                  <a:txBody>
                    <a:bodyPr/>
                    <a:lstStyle/>
                    <a:p>
                      <a:pPr algn="ctr" fontAlgn="b"/>
                      <a:r>
                        <a:rPr lang="es-MX" sz="1600" b="1" kern="1200"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 Casa </a:t>
                      </a:r>
                    </a:p>
                  </a:txBody>
                  <a:tcPr marL="9525" marR="9525" marT="9525" marB="0" anchor="ctr">
                    <a:solidFill>
                      <a:schemeClr val="bg2">
                        <a:lumMod val="10000"/>
                      </a:schemeClr>
                    </a:solidFill>
                  </a:tcPr>
                </a:tc>
                <a:tc>
                  <a:txBody>
                    <a:bodyPr/>
                    <a:lstStyle/>
                    <a:p>
                      <a:endParaRPr lang="es-MX" dirty="0"/>
                    </a:p>
                  </a:txBody>
                  <a:tcPr/>
                </a:tc>
                <a:tc>
                  <a:txBody>
                    <a:bodyPr/>
                    <a:lstStyle/>
                    <a:p>
                      <a:endParaRPr lang="es-MX" dirty="0"/>
                    </a:p>
                  </a:txBody>
                  <a:tcPr/>
                </a:tc>
                <a:tc>
                  <a:txBody>
                    <a:bodyPr/>
                    <a:lstStyle/>
                    <a:p>
                      <a:endParaRPr lang="es-MX" dirty="0"/>
                    </a:p>
                  </a:txBody>
                  <a:tcPr/>
                </a:tc>
                <a:extLst>
                  <a:ext uri="{0D108BD9-81ED-4DB2-BD59-A6C34878D82A}">
                    <a16:rowId xmlns:a16="http://schemas.microsoft.com/office/drawing/2014/main" val="1810970986"/>
                  </a:ext>
                </a:extLst>
              </a:tr>
              <a:tr h="1116000">
                <a:tc>
                  <a:txBody>
                    <a:bodyPr/>
                    <a:lstStyle/>
                    <a:p>
                      <a:pPr algn="ctr" fontAlgn="b"/>
                      <a:r>
                        <a:rPr lang="es-MX" sz="1600" b="1" kern="1200"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Departamento en el </a:t>
                      </a:r>
                    </a:p>
                    <a:p>
                      <a:pPr algn="ctr" fontAlgn="b"/>
                      <a:r>
                        <a:rPr lang="es-MX" sz="1600" b="1" kern="1200"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último piso </a:t>
                      </a:r>
                    </a:p>
                  </a:txBody>
                  <a:tcPr marL="9525" marR="9525" marT="9525" marB="0" anchor="ctr">
                    <a:solidFill>
                      <a:schemeClr val="bg2">
                        <a:lumMod val="10000"/>
                      </a:schemeClr>
                    </a:solidFill>
                  </a:tcPr>
                </a:tc>
                <a:tc>
                  <a:txBody>
                    <a:bodyPr/>
                    <a:lstStyle/>
                    <a:p>
                      <a:endParaRPr lang="es-MX" dirty="0"/>
                    </a:p>
                  </a:txBody>
                  <a:tcPr/>
                </a:tc>
                <a:tc>
                  <a:txBody>
                    <a:bodyPr/>
                    <a:lstStyle/>
                    <a:p>
                      <a:endParaRPr lang="es-MX" dirty="0"/>
                    </a:p>
                  </a:txBody>
                  <a:tcPr/>
                </a:tc>
                <a:tc>
                  <a:txBody>
                    <a:bodyPr/>
                    <a:lstStyle/>
                    <a:p>
                      <a:endParaRPr lang="es-MX" dirty="0"/>
                    </a:p>
                  </a:txBody>
                  <a:tcPr/>
                </a:tc>
                <a:extLst>
                  <a:ext uri="{0D108BD9-81ED-4DB2-BD59-A6C34878D82A}">
                    <a16:rowId xmlns:a16="http://schemas.microsoft.com/office/drawing/2014/main" val="2497487136"/>
                  </a:ext>
                </a:extLst>
              </a:tr>
              <a:tr h="1116000">
                <a:tc>
                  <a:txBody>
                    <a:bodyPr/>
                    <a:lstStyle/>
                    <a:p>
                      <a:pPr algn="ctr" fontAlgn="b"/>
                      <a:r>
                        <a:rPr lang="es-MX" sz="1600" b="1" kern="1200"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Departamento en planta </a:t>
                      </a:r>
                    </a:p>
                    <a:p>
                      <a:pPr algn="ctr" fontAlgn="b"/>
                      <a:r>
                        <a:rPr lang="es-MX" sz="1600" b="1" kern="1200"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baja o piso intermedio </a:t>
                      </a:r>
                    </a:p>
                  </a:txBody>
                  <a:tcPr marL="9525" marR="9525" marT="9525" marB="0" anchor="ctr">
                    <a:solidFill>
                      <a:schemeClr val="bg2">
                        <a:lumMod val="10000"/>
                      </a:schemeClr>
                    </a:solidFill>
                  </a:tcPr>
                </a:tc>
                <a:tc>
                  <a:txBody>
                    <a:bodyPr/>
                    <a:lstStyle/>
                    <a:p>
                      <a:endParaRPr lang="es-MX" dirty="0"/>
                    </a:p>
                  </a:txBody>
                  <a:tcPr/>
                </a:tc>
                <a:tc>
                  <a:txBody>
                    <a:bodyPr/>
                    <a:lstStyle/>
                    <a:p>
                      <a:endParaRPr lang="es-MX" dirty="0"/>
                    </a:p>
                  </a:txBody>
                  <a:tcPr/>
                </a:tc>
                <a:tc>
                  <a:txBody>
                    <a:bodyPr/>
                    <a:lstStyle/>
                    <a:p>
                      <a:endParaRPr lang="es-MX" dirty="0"/>
                    </a:p>
                  </a:txBody>
                  <a:tcPr/>
                </a:tc>
                <a:extLst>
                  <a:ext uri="{0D108BD9-81ED-4DB2-BD59-A6C34878D82A}">
                    <a16:rowId xmlns:a16="http://schemas.microsoft.com/office/drawing/2014/main" val="2662115267"/>
                  </a:ext>
                </a:extLst>
              </a:tr>
            </a:tbl>
          </a:graphicData>
        </a:graphic>
      </p:graphicFrame>
      <p:graphicFrame>
        <p:nvGraphicFramePr>
          <p:cNvPr id="5" name="7 Marcador de contenido">
            <a:extLst>
              <a:ext uri="{FF2B5EF4-FFF2-40B4-BE49-F238E27FC236}">
                <a16:creationId xmlns:a16="http://schemas.microsoft.com/office/drawing/2014/main" id="{8628FE60-BE92-026A-FCB3-72F02C4BA6D4}"/>
              </a:ext>
            </a:extLst>
          </p:cNvPr>
          <p:cNvGraphicFramePr>
            <a:graphicFrameLocks/>
          </p:cNvGraphicFramePr>
          <p:nvPr>
            <p:extLst>
              <p:ext uri="{D42A27DB-BD31-4B8C-83A1-F6EECF244321}">
                <p14:modId xmlns:p14="http://schemas.microsoft.com/office/powerpoint/2010/main" val="500048167"/>
              </p:ext>
            </p:extLst>
          </p:nvPr>
        </p:nvGraphicFramePr>
        <p:xfrm>
          <a:off x="3307343" y="2495773"/>
          <a:ext cx="1711874" cy="3442447"/>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6" name="7 Marcador de contenido">
            <a:extLst>
              <a:ext uri="{FF2B5EF4-FFF2-40B4-BE49-F238E27FC236}">
                <a16:creationId xmlns:a16="http://schemas.microsoft.com/office/drawing/2014/main" id="{B9C8AB43-8CA9-8875-109A-A16E2FCA44AA}"/>
              </a:ext>
            </a:extLst>
          </p:cNvPr>
          <p:cNvGraphicFramePr>
            <a:graphicFrameLocks/>
          </p:cNvGraphicFramePr>
          <p:nvPr>
            <p:extLst>
              <p:ext uri="{D42A27DB-BD31-4B8C-83A1-F6EECF244321}">
                <p14:modId xmlns:p14="http://schemas.microsoft.com/office/powerpoint/2010/main" val="4293739787"/>
              </p:ext>
            </p:extLst>
          </p:nvPr>
        </p:nvGraphicFramePr>
        <p:xfrm>
          <a:off x="6555963" y="2495773"/>
          <a:ext cx="1711874" cy="3442447"/>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7" name="7 Marcador de contenido">
            <a:extLst>
              <a:ext uri="{FF2B5EF4-FFF2-40B4-BE49-F238E27FC236}">
                <a16:creationId xmlns:a16="http://schemas.microsoft.com/office/drawing/2014/main" id="{C6C50990-7C51-B6FA-70E2-4164C5542AB5}"/>
              </a:ext>
            </a:extLst>
          </p:cNvPr>
          <p:cNvGraphicFramePr>
            <a:graphicFrameLocks/>
          </p:cNvGraphicFramePr>
          <p:nvPr>
            <p:extLst>
              <p:ext uri="{D42A27DB-BD31-4B8C-83A1-F6EECF244321}">
                <p14:modId xmlns:p14="http://schemas.microsoft.com/office/powerpoint/2010/main" val="2291565756"/>
              </p:ext>
            </p:extLst>
          </p:nvPr>
        </p:nvGraphicFramePr>
        <p:xfrm>
          <a:off x="4922842" y="2495773"/>
          <a:ext cx="1660180" cy="3442447"/>
        </p:xfrm>
        <a:graphic>
          <a:graphicData uri="http://schemas.openxmlformats.org/drawingml/2006/chart">
            <c:chart xmlns:c="http://schemas.openxmlformats.org/drawingml/2006/chart" xmlns:r="http://schemas.openxmlformats.org/officeDocument/2006/relationships" r:id="rId4"/>
          </a:graphicData>
        </a:graphic>
      </p:graphicFrame>
      <p:sp>
        <p:nvSpPr>
          <p:cNvPr id="8" name="CuadroTexto 7">
            <a:extLst>
              <a:ext uri="{FF2B5EF4-FFF2-40B4-BE49-F238E27FC236}">
                <a16:creationId xmlns:a16="http://schemas.microsoft.com/office/drawing/2014/main" id="{11384B21-1865-E319-3F09-C5A00665E3ED}"/>
              </a:ext>
            </a:extLst>
          </p:cNvPr>
          <p:cNvSpPr txBox="1"/>
          <p:nvPr/>
        </p:nvSpPr>
        <p:spPr>
          <a:xfrm>
            <a:off x="19017" y="6577799"/>
            <a:ext cx="8604899" cy="253916"/>
          </a:xfrm>
          <a:prstGeom prst="rect">
            <a:avLst/>
          </a:prstGeom>
          <a:noFill/>
        </p:spPr>
        <p:txBody>
          <a:bodyPr wrap="square" rtlCol="0" anchor="ctr">
            <a:spAutoFit/>
          </a:bodyPr>
          <a:lstStyle/>
          <a:p>
            <a:r>
              <a:rPr lang="es-MX" sz="1050" b="1" dirty="0">
                <a:solidFill>
                  <a:schemeClr val="tx1">
                    <a:lumMod val="65000"/>
                    <a:lumOff val="35000"/>
                  </a:schemeClr>
                </a:solidFill>
              </a:rPr>
              <a:t>PARAMETRIA; ENCUESTA CDMX / Del 24 de febrero al 14 de agosto de 2024.</a:t>
            </a:r>
          </a:p>
        </p:txBody>
      </p:sp>
      <p:sp>
        <p:nvSpPr>
          <p:cNvPr id="9" name="Rectángulo 8"/>
          <p:cNvSpPr/>
          <p:nvPr/>
        </p:nvSpPr>
        <p:spPr>
          <a:xfrm>
            <a:off x="629884" y="6090999"/>
            <a:ext cx="2186817" cy="246221"/>
          </a:xfrm>
          <a:prstGeom prst="rect">
            <a:avLst/>
          </a:prstGeom>
        </p:spPr>
        <p:txBody>
          <a:bodyPr wrap="none">
            <a:spAutoFit/>
          </a:bodyPr>
          <a:lstStyle/>
          <a:p>
            <a:pPr algn="just">
              <a:spcAft>
                <a:spcPts val="0"/>
              </a:spcAft>
            </a:pPr>
            <a:r>
              <a:rPr lang="es-ES" sz="1000" dirty="0">
                <a:solidFill>
                  <a:schemeClr val="tx1">
                    <a:lumMod val="65000"/>
                    <a:lumOff val="35000"/>
                  </a:schemeClr>
                </a:solidFill>
                <a:ea typeface="+mj-ea"/>
                <a:cs typeface="+mj-cs"/>
              </a:rPr>
              <a:t>* Pregunta original “Esta vivienda es :”</a:t>
            </a:r>
            <a:endParaRPr lang="es-MX" sz="1000" dirty="0">
              <a:solidFill>
                <a:schemeClr val="tx1">
                  <a:lumMod val="65000"/>
                  <a:lumOff val="35000"/>
                </a:schemeClr>
              </a:solidFill>
              <a:ea typeface="+mj-ea"/>
              <a:cs typeface="+mj-cs"/>
            </a:endParaRPr>
          </a:p>
        </p:txBody>
      </p:sp>
    </p:spTree>
    <p:extLst>
      <p:ext uri="{BB962C8B-B14F-4D97-AF65-F5344CB8AC3E}">
        <p14:creationId xmlns:p14="http://schemas.microsoft.com/office/powerpoint/2010/main" val="79582015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a16="http://schemas.microsoft.com/office/drawing/2014/main" id="{C5F9901A-9EC0-923A-57CE-EDCB8CFE2216}"/>
              </a:ext>
            </a:extLst>
          </p:cNvPr>
          <p:cNvSpPr>
            <a:spLocks noGrp="1"/>
          </p:cNvSpPr>
          <p:nvPr>
            <p:ph type="body" sz="quarter" idx="13"/>
          </p:nvPr>
        </p:nvSpPr>
        <p:spPr/>
        <p:txBody>
          <a:bodyPr/>
          <a:lstStyle/>
          <a:p>
            <a:r>
              <a:rPr lang="es-MX" dirty="0"/>
              <a:t>CARACTERÍSTICAS DE LA VIVIENDA</a:t>
            </a:r>
          </a:p>
        </p:txBody>
      </p:sp>
      <p:sp>
        <p:nvSpPr>
          <p:cNvPr id="3" name="Marcador de número de diapositiva 2">
            <a:extLst>
              <a:ext uri="{FF2B5EF4-FFF2-40B4-BE49-F238E27FC236}">
                <a16:creationId xmlns:a16="http://schemas.microsoft.com/office/drawing/2014/main" id="{BAC63D65-F4A5-E9E4-3FF9-F7867D5C7C45}"/>
              </a:ext>
            </a:extLst>
          </p:cNvPr>
          <p:cNvSpPr>
            <a:spLocks noGrp="1"/>
          </p:cNvSpPr>
          <p:nvPr>
            <p:ph type="sldNum" sz="quarter" idx="12"/>
          </p:nvPr>
        </p:nvSpPr>
        <p:spPr/>
        <p:txBody>
          <a:bodyPr/>
          <a:lstStyle/>
          <a:p>
            <a:fld id="{B056FCF3-97EB-4DA5-BF7E-93EC395BEC37}" type="slidenum">
              <a:rPr lang="es-MX" smtClean="0"/>
              <a:pPr/>
              <a:t>9</a:t>
            </a:fld>
            <a:endParaRPr lang="es-MX"/>
          </a:p>
        </p:txBody>
      </p:sp>
      <p:graphicFrame>
        <p:nvGraphicFramePr>
          <p:cNvPr id="2" name="Tabla 1">
            <a:extLst>
              <a:ext uri="{FF2B5EF4-FFF2-40B4-BE49-F238E27FC236}">
                <a16:creationId xmlns:a16="http://schemas.microsoft.com/office/drawing/2014/main" id="{D5913D38-8F93-8639-67DC-1E4E0901DE9C}"/>
              </a:ext>
            </a:extLst>
          </p:cNvPr>
          <p:cNvGraphicFramePr>
            <a:graphicFrameLocks noGrp="1"/>
          </p:cNvGraphicFramePr>
          <p:nvPr>
            <p:extLst>
              <p:ext uri="{D42A27DB-BD31-4B8C-83A1-F6EECF244321}">
                <p14:modId xmlns:p14="http://schemas.microsoft.com/office/powerpoint/2010/main" val="3197556747"/>
              </p:ext>
            </p:extLst>
          </p:nvPr>
        </p:nvGraphicFramePr>
        <p:xfrm>
          <a:off x="818647" y="1358520"/>
          <a:ext cx="7506705" cy="3672000"/>
        </p:xfrm>
        <a:graphic>
          <a:graphicData uri="http://schemas.openxmlformats.org/drawingml/2006/table">
            <a:tbl>
              <a:tblPr firstRow="1" bandRow="1">
                <a:tableStyleId>{8799B23B-EC83-4686-B30A-512413B5E67A}</a:tableStyleId>
              </a:tblPr>
              <a:tblGrid>
                <a:gridCol w="2628000">
                  <a:extLst>
                    <a:ext uri="{9D8B030D-6E8A-4147-A177-3AD203B41FA5}">
                      <a16:colId xmlns:a16="http://schemas.microsoft.com/office/drawing/2014/main" val="2113801669"/>
                    </a:ext>
                  </a:extLst>
                </a:gridCol>
                <a:gridCol w="1626235">
                  <a:extLst>
                    <a:ext uri="{9D8B030D-6E8A-4147-A177-3AD203B41FA5}">
                      <a16:colId xmlns:a16="http://schemas.microsoft.com/office/drawing/2014/main" val="536585159"/>
                    </a:ext>
                  </a:extLst>
                </a:gridCol>
                <a:gridCol w="1626235">
                  <a:extLst>
                    <a:ext uri="{9D8B030D-6E8A-4147-A177-3AD203B41FA5}">
                      <a16:colId xmlns:a16="http://schemas.microsoft.com/office/drawing/2014/main" val="3062135165"/>
                    </a:ext>
                  </a:extLst>
                </a:gridCol>
                <a:gridCol w="1626235">
                  <a:extLst>
                    <a:ext uri="{9D8B030D-6E8A-4147-A177-3AD203B41FA5}">
                      <a16:colId xmlns:a16="http://schemas.microsoft.com/office/drawing/2014/main" val="4249374077"/>
                    </a:ext>
                  </a:extLst>
                </a:gridCol>
              </a:tblGrid>
              <a:tr h="1008000">
                <a:tc>
                  <a:txBody>
                    <a:bodyPr/>
                    <a:lstStyle/>
                    <a:p>
                      <a:pPr algn="ctr"/>
                      <a:r>
                        <a:rPr lang="es-MX" sz="1500" kern="1200" dirty="0">
                          <a:solidFill>
                            <a:schemeClr val="tx1">
                              <a:lumMod val="85000"/>
                              <a:lumOff val="15000"/>
                            </a:schemeClr>
                          </a:solidFill>
                          <a:latin typeface="+mn-lt"/>
                          <a:ea typeface="+mj-ea"/>
                          <a:cs typeface="+mj-cs"/>
                        </a:rPr>
                        <a:t>Por favor conteste sí o no a cada una de las siguientes afirmaciones</a:t>
                      </a:r>
                    </a:p>
                    <a:p>
                      <a:pPr algn="ctr"/>
                      <a:r>
                        <a:rPr lang="es-MX" sz="950" kern="1200" dirty="0">
                          <a:solidFill>
                            <a:schemeClr val="bg2">
                              <a:lumMod val="25000"/>
                            </a:schemeClr>
                          </a:solidFill>
                          <a:latin typeface="+mn-lt"/>
                          <a:ea typeface="+mj-ea"/>
                          <a:cs typeface="+mj-cs"/>
                        </a:rPr>
                        <a:t>(% sólo quienes contestan que sí)</a:t>
                      </a:r>
                    </a:p>
                  </a:txBody>
                  <a:tcPr anchor="ctr">
                    <a:noFill/>
                  </a:tcPr>
                </a:tc>
                <a:tc>
                  <a:txBody>
                    <a:bodyPr/>
                    <a:lstStyle/>
                    <a:p>
                      <a:pPr algn="ctr"/>
                      <a:r>
                        <a:rPr lang="es-ES" sz="1800" b="1" dirty="0">
                          <a:solidFill>
                            <a:schemeClr val="bg1"/>
                          </a:solidFill>
                          <a:effectLst/>
                          <a:latin typeface="Calibri" panose="020F0502020204030204" pitchFamily="34" charset="0"/>
                          <a:ea typeface="Calibri" panose="020F0502020204030204" pitchFamily="34" charset="0"/>
                        </a:rPr>
                        <a:t>EBH </a:t>
                      </a:r>
                    </a:p>
                    <a:p>
                      <a:pPr algn="ctr"/>
                      <a:r>
                        <a:rPr lang="es-ES" sz="1800" b="1" dirty="0">
                          <a:solidFill>
                            <a:schemeClr val="bg1"/>
                          </a:solidFill>
                          <a:effectLst/>
                          <a:latin typeface="Calibri" panose="020F0502020204030204" pitchFamily="34" charset="0"/>
                          <a:ea typeface="Calibri" panose="020F0502020204030204" pitchFamily="34" charset="0"/>
                        </a:rPr>
                        <a:t>2024</a:t>
                      </a:r>
                      <a:endParaRPr lang="es-MX" sz="1800" dirty="0">
                        <a:solidFill>
                          <a:schemeClr val="bg1"/>
                        </a:solidFill>
                        <a:effectLst/>
                        <a:latin typeface="Calibri" panose="020F0502020204030204" pitchFamily="34" charset="0"/>
                        <a:ea typeface="Calibri" panose="020F0502020204030204" pitchFamily="34" charset="0"/>
                      </a:endParaRPr>
                    </a:p>
                  </a:txBody>
                  <a:tcPr marL="68580" marR="68580" marT="0" marB="0" anchor="ctr">
                    <a:solidFill>
                      <a:schemeClr val="bg2">
                        <a:lumMod val="10000"/>
                      </a:schemeClr>
                    </a:solidFill>
                  </a:tcPr>
                </a:tc>
                <a:tc>
                  <a:txBody>
                    <a:bodyPr/>
                    <a:lstStyle/>
                    <a:p>
                      <a:pPr algn="ctr"/>
                      <a:r>
                        <a:rPr lang="es-ES" sz="1800" b="1" dirty="0">
                          <a:solidFill>
                            <a:schemeClr val="bg1"/>
                          </a:solidFill>
                          <a:effectLst/>
                          <a:latin typeface="Calibri" panose="020F0502020204030204" pitchFamily="34" charset="0"/>
                          <a:ea typeface="Calibri" panose="020F0502020204030204" pitchFamily="34" charset="0"/>
                        </a:rPr>
                        <a:t>ENCUBOS 2019*</a:t>
                      </a:r>
                      <a:endParaRPr lang="es-MX" sz="1800" dirty="0">
                        <a:solidFill>
                          <a:schemeClr val="bg1"/>
                        </a:solidFill>
                        <a:effectLst/>
                        <a:latin typeface="Calibri" panose="020F0502020204030204" pitchFamily="34" charset="0"/>
                        <a:ea typeface="Calibri" panose="020F0502020204030204" pitchFamily="34" charset="0"/>
                      </a:endParaRPr>
                    </a:p>
                  </a:txBody>
                  <a:tcPr marL="68580" marR="68580" marT="0" marB="0" anchor="ctr">
                    <a:solidFill>
                      <a:schemeClr val="bg2">
                        <a:lumMod val="10000"/>
                      </a:schemeClr>
                    </a:solidFill>
                  </a:tcPr>
                </a:tc>
                <a:tc>
                  <a:txBody>
                    <a:bodyPr/>
                    <a:lstStyle/>
                    <a:p>
                      <a:pPr algn="ctr"/>
                      <a:r>
                        <a:rPr lang="es-ES" sz="1800" b="1" dirty="0">
                          <a:solidFill>
                            <a:schemeClr val="bg1"/>
                          </a:solidFill>
                          <a:effectLst/>
                          <a:latin typeface="Calibri" panose="020F0502020204030204" pitchFamily="34" charset="0"/>
                          <a:ea typeface="Calibri" panose="020F0502020204030204" pitchFamily="34" charset="0"/>
                        </a:rPr>
                        <a:t>ENCASB </a:t>
                      </a:r>
                    </a:p>
                    <a:p>
                      <a:pPr algn="ctr"/>
                      <a:r>
                        <a:rPr lang="es-ES" sz="1800" b="1" dirty="0">
                          <a:solidFill>
                            <a:schemeClr val="bg1"/>
                          </a:solidFill>
                          <a:effectLst/>
                          <a:latin typeface="Calibri" panose="020F0502020204030204" pitchFamily="34" charset="0"/>
                          <a:ea typeface="Calibri" panose="020F0502020204030204" pitchFamily="34" charset="0"/>
                        </a:rPr>
                        <a:t>2011*</a:t>
                      </a:r>
                      <a:endParaRPr lang="es-MX" sz="1800" dirty="0">
                        <a:solidFill>
                          <a:schemeClr val="bg1"/>
                        </a:solidFill>
                        <a:effectLst/>
                        <a:latin typeface="Calibri" panose="020F0502020204030204" pitchFamily="34" charset="0"/>
                        <a:ea typeface="Calibri" panose="020F0502020204030204" pitchFamily="34" charset="0"/>
                      </a:endParaRPr>
                    </a:p>
                  </a:txBody>
                  <a:tcPr anchor="ctr">
                    <a:solidFill>
                      <a:schemeClr val="bg2">
                        <a:lumMod val="10000"/>
                      </a:schemeClr>
                    </a:solidFill>
                  </a:tcPr>
                </a:tc>
                <a:extLst>
                  <a:ext uri="{0D108BD9-81ED-4DB2-BD59-A6C34878D82A}">
                    <a16:rowId xmlns:a16="http://schemas.microsoft.com/office/drawing/2014/main" val="2464424806"/>
                  </a:ext>
                </a:extLst>
              </a:tr>
              <a:tr h="1332000">
                <a:tc>
                  <a:txBody>
                    <a:bodyPr/>
                    <a:lstStyle/>
                    <a:p>
                      <a:pPr algn="ctr" fontAlgn="b"/>
                      <a:r>
                        <a:rPr lang="es-MX" sz="1500" b="1" kern="1200"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 El techo de esta vivienda está impermeabilizado</a:t>
                      </a:r>
                    </a:p>
                  </a:txBody>
                  <a:tcPr marL="9525" marR="9525" marT="9525" marB="0" anchor="ctr">
                    <a:solidFill>
                      <a:schemeClr val="bg2">
                        <a:lumMod val="10000"/>
                      </a:schemeClr>
                    </a:solidFill>
                  </a:tcPr>
                </a:tc>
                <a:tc>
                  <a:txBody>
                    <a:bodyPr/>
                    <a:lstStyle/>
                    <a:p>
                      <a:endParaRPr lang="es-MX" dirty="0"/>
                    </a:p>
                  </a:txBody>
                  <a:tcPr/>
                </a:tc>
                <a:tc>
                  <a:txBody>
                    <a:bodyPr/>
                    <a:lstStyle/>
                    <a:p>
                      <a:endParaRPr lang="es-MX" dirty="0"/>
                    </a:p>
                  </a:txBody>
                  <a:tcPr/>
                </a:tc>
                <a:tc>
                  <a:txBody>
                    <a:bodyPr/>
                    <a:lstStyle/>
                    <a:p>
                      <a:endParaRPr lang="es-MX" dirty="0"/>
                    </a:p>
                  </a:txBody>
                  <a:tcPr/>
                </a:tc>
                <a:extLst>
                  <a:ext uri="{0D108BD9-81ED-4DB2-BD59-A6C34878D82A}">
                    <a16:rowId xmlns:a16="http://schemas.microsoft.com/office/drawing/2014/main" val="1810970986"/>
                  </a:ext>
                </a:extLst>
              </a:tr>
              <a:tr h="1332000">
                <a:tc>
                  <a:txBody>
                    <a:bodyPr/>
                    <a:lstStyle/>
                    <a:p>
                      <a:pPr algn="ctr" fontAlgn="b"/>
                      <a:r>
                        <a:rPr lang="es-MX" sz="1500" b="1" kern="1200" dirty="0">
                          <a:solidFill>
                            <a:schemeClr val="bg1"/>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Las paredes y techos de esta vivienda presentan humedad o filtraciones (salitre)</a:t>
                      </a:r>
                    </a:p>
                  </a:txBody>
                  <a:tcPr marL="9525" marR="9525" marT="9525" marB="0" anchor="ctr">
                    <a:solidFill>
                      <a:schemeClr val="bg2">
                        <a:lumMod val="10000"/>
                      </a:schemeClr>
                    </a:solidFill>
                  </a:tcPr>
                </a:tc>
                <a:tc>
                  <a:txBody>
                    <a:bodyPr/>
                    <a:lstStyle/>
                    <a:p>
                      <a:endParaRPr lang="es-MX" dirty="0"/>
                    </a:p>
                  </a:txBody>
                  <a:tcPr/>
                </a:tc>
                <a:tc>
                  <a:txBody>
                    <a:bodyPr/>
                    <a:lstStyle/>
                    <a:p>
                      <a:endParaRPr lang="es-MX" dirty="0"/>
                    </a:p>
                  </a:txBody>
                  <a:tcPr/>
                </a:tc>
                <a:tc>
                  <a:txBody>
                    <a:bodyPr/>
                    <a:lstStyle/>
                    <a:p>
                      <a:endParaRPr lang="es-MX" dirty="0"/>
                    </a:p>
                  </a:txBody>
                  <a:tcPr/>
                </a:tc>
                <a:extLst>
                  <a:ext uri="{0D108BD9-81ED-4DB2-BD59-A6C34878D82A}">
                    <a16:rowId xmlns:a16="http://schemas.microsoft.com/office/drawing/2014/main" val="2497487136"/>
                  </a:ext>
                </a:extLst>
              </a:tr>
            </a:tbl>
          </a:graphicData>
        </a:graphic>
      </p:graphicFrame>
      <p:graphicFrame>
        <p:nvGraphicFramePr>
          <p:cNvPr id="5" name="7 Marcador de contenido">
            <a:extLst>
              <a:ext uri="{FF2B5EF4-FFF2-40B4-BE49-F238E27FC236}">
                <a16:creationId xmlns:a16="http://schemas.microsoft.com/office/drawing/2014/main" id="{8628FE60-BE92-026A-FCB3-72F02C4BA6D4}"/>
              </a:ext>
            </a:extLst>
          </p:cNvPr>
          <p:cNvGraphicFramePr>
            <a:graphicFrameLocks/>
          </p:cNvGraphicFramePr>
          <p:nvPr>
            <p:extLst>
              <p:ext uri="{D42A27DB-BD31-4B8C-83A1-F6EECF244321}">
                <p14:modId xmlns:p14="http://schemas.microsoft.com/office/powerpoint/2010/main" val="518281118"/>
              </p:ext>
            </p:extLst>
          </p:nvPr>
        </p:nvGraphicFramePr>
        <p:xfrm>
          <a:off x="3352390" y="2350923"/>
          <a:ext cx="1887414" cy="2848397"/>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8" name="7 Marcador de contenido">
            <a:extLst>
              <a:ext uri="{FF2B5EF4-FFF2-40B4-BE49-F238E27FC236}">
                <a16:creationId xmlns:a16="http://schemas.microsoft.com/office/drawing/2014/main" id="{2C0B5C64-1720-1961-09DC-AB8D503ADB63}"/>
              </a:ext>
            </a:extLst>
          </p:cNvPr>
          <p:cNvGraphicFramePr>
            <a:graphicFrameLocks/>
          </p:cNvGraphicFramePr>
          <p:nvPr>
            <p:extLst>
              <p:ext uri="{D42A27DB-BD31-4B8C-83A1-F6EECF244321}">
                <p14:modId xmlns:p14="http://schemas.microsoft.com/office/powerpoint/2010/main" val="3036623196"/>
              </p:ext>
            </p:extLst>
          </p:nvPr>
        </p:nvGraphicFramePr>
        <p:xfrm>
          <a:off x="4989813" y="2350923"/>
          <a:ext cx="1887414" cy="2848397"/>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9" name="7 Marcador de contenido">
            <a:extLst>
              <a:ext uri="{FF2B5EF4-FFF2-40B4-BE49-F238E27FC236}">
                <a16:creationId xmlns:a16="http://schemas.microsoft.com/office/drawing/2014/main" id="{9F27783B-7133-C6A6-0038-553E992F0EA6}"/>
              </a:ext>
            </a:extLst>
          </p:cNvPr>
          <p:cNvGraphicFramePr>
            <a:graphicFrameLocks/>
          </p:cNvGraphicFramePr>
          <p:nvPr>
            <p:extLst>
              <p:ext uri="{D42A27DB-BD31-4B8C-83A1-F6EECF244321}">
                <p14:modId xmlns:p14="http://schemas.microsoft.com/office/powerpoint/2010/main" val="4034555460"/>
              </p:ext>
            </p:extLst>
          </p:nvPr>
        </p:nvGraphicFramePr>
        <p:xfrm>
          <a:off x="6607780" y="2350923"/>
          <a:ext cx="1887414" cy="2848396"/>
        </p:xfrm>
        <a:graphic>
          <a:graphicData uri="http://schemas.openxmlformats.org/drawingml/2006/chart">
            <c:chart xmlns:c="http://schemas.openxmlformats.org/drawingml/2006/chart" xmlns:r="http://schemas.openxmlformats.org/officeDocument/2006/relationships" r:id="rId4"/>
          </a:graphicData>
        </a:graphic>
      </p:graphicFrame>
      <p:sp>
        <p:nvSpPr>
          <p:cNvPr id="11" name="CuadroTexto 10">
            <a:extLst>
              <a:ext uri="{FF2B5EF4-FFF2-40B4-BE49-F238E27FC236}">
                <a16:creationId xmlns:a16="http://schemas.microsoft.com/office/drawing/2014/main" id="{1D577551-BD0A-2905-488D-1798AFB8B901}"/>
              </a:ext>
            </a:extLst>
          </p:cNvPr>
          <p:cNvSpPr txBox="1"/>
          <p:nvPr/>
        </p:nvSpPr>
        <p:spPr>
          <a:xfrm>
            <a:off x="827588" y="5590383"/>
            <a:ext cx="4572000" cy="246221"/>
          </a:xfrm>
          <a:prstGeom prst="rect">
            <a:avLst/>
          </a:prstGeom>
          <a:noFill/>
        </p:spPr>
        <p:txBody>
          <a:bodyPr wrap="square">
            <a:spAutoFit/>
          </a:bodyPr>
          <a:lstStyle/>
          <a:p>
            <a:r>
              <a:rPr lang="es-ES" sz="1000" dirty="0">
                <a:solidFill>
                  <a:schemeClr val="tx1">
                    <a:lumMod val="65000"/>
                    <a:lumOff val="35000"/>
                  </a:schemeClr>
                </a:solidFill>
                <a:effectLst/>
                <a:latin typeface="Calibri" panose="020F0502020204030204" pitchFamily="34" charset="0"/>
                <a:ea typeface="Calibri" panose="020F0502020204030204" pitchFamily="34" charset="0"/>
              </a:rPr>
              <a:t>* Estas son preguntas separadas. Suma 100% con la respuesta “no” y NS/NC</a:t>
            </a:r>
            <a:endParaRPr lang="es-MX" sz="1000" dirty="0">
              <a:solidFill>
                <a:schemeClr val="tx1">
                  <a:lumMod val="65000"/>
                  <a:lumOff val="35000"/>
                </a:schemeClr>
              </a:solidFill>
            </a:endParaRPr>
          </a:p>
        </p:txBody>
      </p:sp>
      <p:sp>
        <p:nvSpPr>
          <p:cNvPr id="6" name="CuadroTexto 5">
            <a:extLst>
              <a:ext uri="{FF2B5EF4-FFF2-40B4-BE49-F238E27FC236}">
                <a16:creationId xmlns:a16="http://schemas.microsoft.com/office/drawing/2014/main" id="{0DD6DB00-AB22-2323-1CF7-C2F6B9B5A967}"/>
              </a:ext>
            </a:extLst>
          </p:cNvPr>
          <p:cNvSpPr txBox="1"/>
          <p:nvPr/>
        </p:nvSpPr>
        <p:spPr>
          <a:xfrm>
            <a:off x="19017" y="6577799"/>
            <a:ext cx="8604899" cy="253916"/>
          </a:xfrm>
          <a:prstGeom prst="rect">
            <a:avLst/>
          </a:prstGeom>
          <a:noFill/>
        </p:spPr>
        <p:txBody>
          <a:bodyPr wrap="square" rtlCol="0" anchor="ctr">
            <a:spAutoFit/>
          </a:bodyPr>
          <a:lstStyle/>
          <a:p>
            <a:r>
              <a:rPr lang="es-MX" sz="1050" b="1" dirty="0">
                <a:solidFill>
                  <a:schemeClr val="tx1">
                    <a:lumMod val="65000"/>
                    <a:lumOff val="35000"/>
                  </a:schemeClr>
                </a:solidFill>
              </a:rPr>
              <a:t>PARAMETRIA; ENCUESTA CDMX / Del 24 de febrero al 14 de agosto de 2024.</a:t>
            </a:r>
          </a:p>
        </p:txBody>
      </p:sp>
    </p:spTree>
    <p:extLst>
      <p:ext uri="{BB962C8B-B14F-4D97-AF65-F5344CB8AC3E}">
        <p14:creationId xmlns:p14="http://schemas.microsoft.com/office/powerpoint/2010/main" val="590882072"/>
      </p:ext>
    </p:extLst>
  </p:cSld>
  <p:clrMapOvr>
    <a:masterClrMapping/>
  </p:clrMapOvr>
</p:sld>
</file>

<file path=ppt/theme/theme1.xml><?xml version="1.0" encoding="utf-8"?>
<a:theme xmlns:a="http://schemas.openxmlformats.org/drawingml/2006/main" name="Tema de Office">
  <a:themeElements>
    <a:clrScheme name="Office 2007-201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Tema de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ema d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20493</TotalTime>
  <Words>5752</Words>
  <Application>Microsoft Office PowerPoint</Application>
  <PresentationFormat>Presentación en pantalla (4:3)</PresentationFormat>
  <Paragraphs>1064</Paragraphs>
  <Slides>53</Slides>
  <Notes>21</Notes>
  <HiddenSlides>0</HiddenSlides>
  <MMClips>0</MMClips>
  <ScaleCrop>false</ScaleCrop>
  <HeadingPairs>
    <vt:vector size="6" baseType="variant">
      <vt:variant>
        <vt:lpstr>Fuentes usadas</vt:lpstr>
      </vt:variant>
      <vt:variant>
        <vt:i4>3</vt:i4>
      </vt:variant>
      <vt:variant>
        <vt:lpstr>Tema</vt:lpstr>
      </vt:variant>
      <vt:variant>
        <vt:i4>1</vt:i4>
      </vt:variant>
      <vt:variant>
        <vt:lpstr>Títulos de diapositiva</vt:lpstr>
      </vt:variant>
      <vt:variant>
        <vt:i4>53</vt:i4>
      </vt:variant>
    </vt:vector>
  </HeadingPairs>
  <TitlesOfParts>
    <vt:vector size="57" baseType="lpstr">
      <vt:lpstr>Arial</vt:lpstr>
      <vt:lpstr>Calibri</vt:lpstr>
      <vt:lpstr>Calibri Light</vt:lpstr>
      <vt:lpstr>Tema de Office</vt:lpstr>
      <vt:lpstr>Presentación de PowerPoint</vt:lpstr>
      <vt:lpstr>Presentación de PowerPoint</vt:lpstr>
      <vt:lpstr>CARACTERÍSTICAS DE LA VIVIENDA</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CARACTERÍSTICAS DEL HOGAR</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CARACTERÍSTICAS SOCIODEMOGRAFICAS DE LOS HOGARES</vt:lpstr>
      <vt:lpstr>Presentación de PowerPoint</vt:lpstr>
      <vt:lpstr>SALUD</vt:lpstr>
      <vt:lpstr>Presentación de PowerPoint</vt:lpstr>
      <vt:lpstr>ALIMENTACIÓN</vt:lpstr>
      <vt:lpstr>Presentación de PowerPoint</vt:lpstr>
      <vt:lpstr>Presentación de PowerPoint</vt:lpstr>
      <vt:lpstr>PROGRAMAS SOCIALES  (para los menores de 13 años)</vt:lpstr>
      <vt:lpstr>Presentación de PowerPoint</vt:lpstr>
      <vt:lpstr>Presentación de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office2 365</dc:creator>
  <cp:lastModifiedBy>Diana Penagos</cp:lastModifiedBy>
  <cp:revision>271</cp:revision>
  <dcterms:created xsi:type="dcterms:W3CDTF">2022-07-19T01:06:39Z</dcterms:created>
  <dcterms:modified xsi:type="dcterms:W3CDTF">2024-11-04T21:25:51Z</dcterms:modified>
</cp:coreProperties>
</file>