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3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4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notesSlides/notesSlide5.xml" ContentType="application/vnd.openxmlformats-officedocument.presentationml.notesSlide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notesSlides/notesSlide6.xml" ContentType="application/vnd.openxmlformats-officedocument.presentationml.notesSlide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notesSlides/notesSlide7.xml" ContentType="application/vnd.openxmlformats-officedocument.presentationml.notesSlide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9" r:id="rId2"/>
    <p:sldId id="430" r:id="rId3"/>
    <p:sldId id="435" r:id="rId4"/>
    <p:sldId id="662" r:id="rId5"/>
    <p:sldId id="663" r:id="rId6"/>
    <p:sldId id="640" r:id="rId7"/>
    <p:sldId id="641" r:id="rId8"/>
    <p:sldId id="642" r:id="rId9"/>
    <p:sldId id="585" r:id="rId10"/>
    <p:sldId id="643" r:id="rId11"/>
    <p:sldId id="644" r:id="rId12"/>
    <p:sldId id="588" r:id="rId13"/>
    <p:sldId id="645" r:id="rId14"/>
    <p:sldId id="646" r:id="rId15"/>
    <p:sldId id="647" r:id="rId16"/>
    <p:sldId id="648" r:id="rId17"/>
    <p:sldId id="649" r:id="rId18"/>
    <p:sldId id="650" r:id="rId19"/>
    <p:sldId id="652" r:id="rId20"/>
    <p:sldId id="664" r:id="rId21"/>
    <p:sldId id="653" r:id="rId22"/>
    <p:sldId id="654" r:id="rId23"/>
    <p:sldId id="655" r:id="rId24"/>
    <p:sldId id="656" r:id="rId25"/>
    <p:sldId id="657" r:id="rId26"/>
    <p:sldId id="658" r:id="rId27"/>
    <p:sldId id="659" r:id="rId28"/>
    <p:sldId id="660" r:id="rId29"/>
    <p:sldId id="661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2EAC584-389B-B08A-F0C1-4921F410E2F2}" name="offi1 parametria" initials="op" userId="92d73d5f407391e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9"/>
    <a:srgbClr val="53682A"/>
    <a:srgbClr val="EBF1DE"/>
    <a:srgbClr val="D7E4BD"/>
    <a:srgbClr val="003300"/>
    <a:srgbClr val="1C4B58"/>
    <a:srgbClr val="868882"/>
    <a:srgbClr val="3D3923"/>
    <a:srgbClr val="AC504D"/>
    <a:srgbClr val="4A1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6" autoAdjust="0"/>
    <p:restoredTop sz="94648"/>
  </p:normalViewPr>
  <p:slideViewPr>
    <p:cSldViewPr snapToGrid="0" showGuides="1">
      <p:cViewPr varScale="1">
        <p:scale>
          <a:sx n="109" d="100"/>
          <a:sy n="109" d="100"/>
        </p:scale>
        <p:origin x="1092" y="108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8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9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0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2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0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1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2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5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9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0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1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2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3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4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5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6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7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8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9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0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1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2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3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4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5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6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7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8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9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0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6830834491012175E-2"/>
          <c:y val="5.2932457897914224E-2"/>
          <c:w val="0.47378767517476772"/>
          <c:h val="0.9469877315550682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63C46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CA2-4275-AF16-DAE571426E2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BCA2-4275-AF16-DAE571426E2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BCA2-4275-AF16-DAE571426E2C}"/>
              </c:ext>
            </c:extLst>
          </c:dPt>
          <c:dLbls>
            <c:dLbl>
              <c:idx val="0"/>
              <c:layout>
                <c:manualLayout>
                  <c:x val="-2.3232849126609514E-2"/>
                  <c:y val="6.848607750844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CA2-4275-AF16-DAE571426E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NC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0.56999999999999995</c:v>
                </c:pt>
                <c:pt idx="1">
                  <c:v>0.43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A2-4275-AF16-DAE571426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rgbClr val="3D3923"/>
                </a:solidFill>
              </a:defRPr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AA1-480E-968A-E3666C7AEB1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AA1-480E-968A-E3666C7AEB1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AA1-480E-968A-E3666C7AEB1B}"/>
              </c:ext>
            </c:extLst>
          </c:dPt>
          <c:dPt>
            <c:idx val="1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6B23-4E7A-A3EA-79BB45B4ED5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Huelga o paro laboral </c:v>
                </c:pt>
                <c:pt idx="1">
                  <c:v>Paro técnico</c:v>
                </c:pt>
                <c:pt idx="2">
                  <c:v>Suspensión temporal de sus funciones (asalariado)</c:v>
                </c:pt>
                <c:pt idx="3">
                  <c:v>Asistencia a cursos de capacitación</c:v>
                </c:pt>
                <c:pt idx="4">
                  <c:v>Vacaciones</c:v>
                </c:pt>
                <c:pt idx="5">
                  <c:v>Permiso, enfermedad o arreglo de asuntos personales</c:v>
                </c:pt>
                <c:pt idx="6">
                  <c:v>Falta de vehículo o descompostura de maquinaria</c:v>
                </c:pt>
                <c:pt idx="7">
                  <c:v>Falta de materias primas, financiamiento o clientes</c:v>
                </c:pt>
                <c:pt idx="8">
                  <c:v>Mal tiempo o fenómeno natural </c:v>
                </c:pt>
                <c:pt idx="9">
                  <c:v>Término de temporada de trabajo o cultivo</c:v>
                </c:pt>
                <c:pt idx="10">
                  <c:v>Comenzará un trabajo o negocio nuevo</c:v>
                </c:pt>
                <c:pt idx="11">
                  <c:v>Otra razón</c:v>
                </c:pt>
                <c:pt idx="12">
                  <c:v>No contesta </c:v>
                </c:pt>
              </c:strCache>
            </c:strRef>
          </c:cat>
          <c:val>
            <c:numRef>
              <c:f>Hoja1!$B$2:$B$14</c:f>
              <c:numCache>
                <c:formatCode>###0%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0.01</c:v>
                </c:pt>
                <c:pt idx="3">
                  <c:v>0</c:v>
                </c:pt>
                <c:pt idx="4">
                  <c:v>0.02</c:v>
                </c:pt>
                <c:pt idx="5">
                  <c:v>0.08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0.04</c:v>
                </c:pt>
                <c:pt idx="10">
                  <c:v>0.01</c:v>
                </c:pt>
                <c:pt idx="11">
                  <c:v>0.72</c:v>
                </c:pt>
                <c:pt idx="1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A1-480E-968A-E3666C7AEB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E9F-4FFF-872B-F56B159B771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E9F-4FFF-872B-F56B159B77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E9F-4FFF-872B-F56B159B7712}"/>
              </c:ext>
            </c:extLst>
          </c:dPt>
          <c:dLbls>
            <c:dLbl>
              <c:idx val="12"/>
              <c:layout>
                <c:manualLayout>
                  <c:x val="-2.3377334569693785E-2"/>
                  <c:y val="1.8904625494612597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ED8-4288-9BB7-DDD9346BD2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Huelga o paro laboral </c:v>
                </c:pt>
                <c:pt idx="1">
                  <c:v>Paro técnico</c:v>
                </c:pt>
                <c:pt idx="2">
                  <c:v>Suspensión temporal de sus funciones (asalariado)</c:v>
                </c:pt>
                <c:pt idx="3">
                  <c:v>Asistencia a cursos de capacitación</c:v>
                </c:pt>
                <c:pt idx="4">
                  <c:v>Vacaciones</c:v>
                </c:pt>
                <c:pt idx="5">
                  <c:v>Permiso, enfermedad o arreglo de asuntos personales</c:v>
                </c:pt>
                <c:pt idx="6">
                  <c:v>Falta de vehículo o descompostura de maquinaria</c:v>
                </c:pt>
                <c:pt idx="7">
                  <c:v>Falta de materias primas, financiamiento o clientes</c:v>
                </c:pt>
                <c:pt idx="8">
                  <c:v>Mal tiempo o fenómeno natural </c:v>
                </c:pt>
                <c:pt idx="9">
                  <c:v>Término de temporada de trabajo o cultivo</c:v>
                </c:pt>
                <c:pt idx="10">
                  <c:v>Comenzará un trabajo o negocio nuevo</c:v>
                </c:pt>
                <c:pt idx="11">
                  <c:v>Otra razón</c:v>
                </c:pt>
                <c:pt idx="12">
                  <c:v>No contesta 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 formatCode="###0.0%">
                  <c:v>1E-3</c:v>
                </c:pt>
                <c:pt idx="3" formatCode="###0.0%">
                  <c:v>2E-3</c:v>
                </c:pt>
                <c:pt idx="5" formatCode="###0.0%">
                  <c:v>4.0000000000000001E-3</c:v>
                </c:pt>
                <c:pt idx="7" formatCode="###0.0%">
                  <c:v>2E-3</c:v>
                </c:pt>
                <c:pt idx="8" formatCode="###0.0%">
                  <c:v>3.0000000000000001E-3</c:v>
                </c:pt>
                <c:pt idx="9" formatCode="###0.0%">
                  <c:v>1E-3</c:v>
                </c:pt>
                <c:pt idx="12" formatCode="###0.0%">
                  <c:v>0.98699999999999999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9F-4FFF-872B-F56B159B7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E81-47C3-8861-FFEF98224CC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81-47C3-8861-FFEF98224CC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E81-47C3-8861-FFEF98224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Huelga o paro laboral </c:v>
                </c:pt>
                <c:pt idx="1">
                  <c:v>Paro técnico</c:v>
                </c:pt>
                <c:pt idx="2">
                  <c:v>Suspensión temporal de sus funciones (asalariado)</c:v>
                </c:pt>
                <c:pt idx="3">
                  <c:v>Asistencia a cursos de capacitación</c:v>
                </c:pt>
                <c:pt idx="4">
                  <c:v>Vacaciones</c:v>
                </c:pt>
                <c:pt idx="5">
                  <c:v>Permiso, enfermedad o arreglo de asuntos personales</c:v>
                </c:pt>
                <c:pt idx="6">
                  <c:v>Falta de vehículo o descompostura de maquinaria</c:v>
                </c:pt>
                <c:pt idx="7">
                  <c:v>Falta de materias primas, financiamiento o clientes</c:v>
                </c:pt>
                <c:pt idx="8">
                  <c:v>Mal tiempo o fenómeno natural </c:v>
                </c:pt>
                <c:pt idx="9">
                  <c:v>Término de temporada de trabajo o cultivo</c:v>
                </c:pt>
                <c:pt idx="10">
                  <c:v>Comenzará un trabajo o negocio nuevo</c:v>
                </c:pt>
                <c:pt idx="11">
                  <c:v>Otra razón</c:v>
                </c:pt>
                <c:pt idx="12">
                  <c:v>No contesta 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 formatCode="###0.0%">
                  <c:v>1E-3</c:v>
                </c:pt>
                <c:pt idx="5" formatCode="###0.0%">
                  <c:v>1E-3</c:v>
                </c:pt>
                <c:pt idx="7" formatCode="###0.0%">
                  <c:v>1E-3</c:v>
                </c:pt>
                <c:pt idx="8" formatCode="###0.0%">
                  <c:v>1E-3</c:v>
                </c:pt>
                <c:pt idx="9" formatCode="###0.0%">
                  <c:v>1E-3</c:v>
                </c:pt>
                <c:pt idx="11" formatCode="###0.0%">
                  <c:v>0.05</c:v>
                </c:pt>
                <c:pt idx="12" formatCode="###0.0%">
                  <c:v>0.94499999999999995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81-47C3-8861-FFEF98224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0878-41E0-8D54-0BD85DD9FC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estuvo buscando trabajo</c:v>
                </c:pt>
                <c:pt idx="1">
                  <c:v>es pensionado o jubilado</c:v>
                </c:pt>
                <c:pt idx="2">
                  <c:v>se dedicó a los quehaceres del hogar</c:v>
                </c:pt>
                <c:pt idx="3">
                  <c:v>se dedicó a estudiar</c:v>
                </c:pt>
                <c:pt idx="4">
                  <c:v>es una persona con alguna limitación física o mental que le impide trabajar por el resto de su vida</c:v>
                </c:pt>
                <c:pt idx="5">
                  <c:v>está en otra situación diferente a las anteriores</c:v>
                </c:pt>
                <c:pt idx="6">
                  <c:v>NC</c:v>
                </c:pt>
              </c:strCache>
            </c:strRef>
          </c:cat>
          <c:val>
            <c:numRef>
              <c:f>Hoja1!$B$2:$B$8</c:f>
              <c:numCache>
                <c:formatCode>###0%</c:formatCode>
                <c:ptCount val="7"/>
                <c:pt idx="0">
                  <c:v>0.09</c:v>
                </c:pt>
                <c:pt idx="1">
                  <c:v>0.12</c:v>
                </c:pt>
                <c:pt idx="2">
                  <c:v>0.42</c:v>
                </c:pt>
                <c:pt idx="3">
                  <c:v>0.22</c:v>
                </c:pt>
                <c:pt idx="4">
                  <c:v>7.0000000000000007E-2</c:v>
                </c:pt>
                <c:pt idx="5">
                  <c:v>0.08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207379046650592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24D-440F-AE91-B2A8F82EDB2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24D-440F-AE91-B2A8F82EDB2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24D-440F-AE91-B2A8F82EDB2B}"/>
              </c:ext>
            </c:extLst>
          </c:dPt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27859906991553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24D-440F-AE91-B2A8F82EDB2B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62177506952519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477-4D1D-A55C-176AC0F1F3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estuvo buscando trabajo</c:v>
                </c:pt>
                <c:pt idx="1">
                  <c:v>es pensionado o jubilado</c:v>
                </c:pt>
                <c:pt idx="2">
                  <c:v>se dedicó a los quehaceres del hogar</c:v>
                </c:pt>
                <c:pt idx="3">
                  <c:v>se dedicó a estudiar</c:v>
                </c:pt>
                <c:pt idx="4">
                  <c:v>es una persona con alguna limitación física o mental que le impide trabajar por el resto de su vida</c:v>
                </c:pt>
                <c:pt idx="5">
                  <c:v>está en otra situación diferente a las anteriores</c:v>
                </c:pt>
                <c:pt idx="6">
                  <c:v>NC</c:v>
                </c:pt>
              </c:strCache>
            </c:strRef>
          </c:cat>
          <c:val>
            <c:numRef>
              <c:f>Hoja1!$B$2:$B$8</c:f>
              <c:numCache>
                <c:formatCode>###0.0%</c:formatCode>
                <c:ptCount val="7"/>
                <c:pt idx="0">
                  <c:v>3.5000000000000003E-2</c:v>
                </c:pt>
                <c:pt idx="1">
                  <c:v>5.7000000000000002E-2</c:v>
                </c:pt>
                <c:pt idx="2">
                  <c:v>0.129</c:v>
                </c:pt>
                <c:pt idx="3">
                  <c:v>7.0999999999999994E-2</c:v>
                </c:pt>
                <c:pt idx="4">
                  <c:v>1.0999999999999999E-2</c:v>
                </c:pt>
                <c:pt idx="5">
                  <c:v>0.69599999999999995</c:v>
                </c:pt>
                <c:pt idx="6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4D-440F-AE91-B2A8F82ED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6B0-4EED-86D8-4E42C523907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6B0-4EED-86D8-4E42C523907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6B0-4EED-86D8-4E42C523907E}"/>
              </c:ext>
            </c:extLst>
          </c:dPt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23379221266113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46B0-4EED-86D8-4E42C523907E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27859906991553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1F5-443C-8682-B17A4C7362E6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14417849815242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1F5-443C-8682-B17A4C736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estuvo buscando trabajo</c:v>
                </c:pt>
                <c:pt idx="1">
                  <c:v>es pensionado o jubilado</c:v>
                </c:pt>
                <c:pt idx="2">
                  <c:v>se dedicó a los quehaceres del hogar</c:v>
                </c:pt>
                <c:pt idx="3">
                  <c:v>se dedicó a estudiar</c:v>
                </c:pt>
                <c:pt idx="4">
                  <c:v>es una persona con alguna limitación física o mental que le impide trabajar por el resto de su vida</c:v>
                </c:pt>
                <c:pt idx="5">
                  <c:v>está en otra situación diferente a las anteriores</c:v>
                </c:pt>
                <c:pt idx="6">
                  <c:v>NC</c:v>
                </c:pt>
              </c:strCache>
            </c:strRef>
          </c:cat>
          <c:val>
            <c:numRef>
              <c:f>Hoja1!$B$2:$B$8</c:f>
              <c:numCache>
                <c:formatCode>###0.0%</c:formatCode>
                <c:ptCount val="7"/>
                <c:pt idx="0">
                  <c:v>2.7E-2</c:v>
                </c:pt>
                <c:pt idx="1">
                  <c:v>7.4999999999999997E-2</c:v>
                </c:pt>
                <c:pt idx="2">
                  <c:v>0.17199999999999999</c:v>
                </c:pt>
                <c:pt idx="3">
                  <c:v>0.14000000000000001</c:v>
                </c:pt>
                <c:pt idx="4">
                  <c:v>8.9999999999999993E-3</c:v>
                </c:pt>
                <c:pt idx="5">
                  <c:v>0.57499999999999996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B0-4EED-86D8-4E42C52390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AFC-4304-85C9-2A35D6BB211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AFC-4304-85C9-2A35D6BB211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AFC-4304-85C9-2A35D6BB211E}"/>
              </c:ext>
            </c:extLst>
          </c:dPt>
          <c:dLbls>
            <c:dLbl>
              <c:idx val="2"/>
              <c:layout>
                <c:manualLayout>
                  <c:x val="-3.9134163784226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80100249854273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4AFC-4304-85C9-2A35D6BB211E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218898535540674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594-4BCE-8392-48068FB77738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62177506952519"/>
                      <c:h val="8.20222857540832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594-4BCE-8392-48068FB777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estuvo buscando trabajo</c:v>
                </c:pt>
                <c:pt idx="1">
                  <c:v>es pensionado o jubilado</c:v>
                </c:pt>
                <c:pt idx="2">
                  <c:v>se dedicó a los quehaceres del hogar</c:v>
                </c:pt>
                <c:pt idx="3">
                  <c:v>se dedicó a estudiar</c:v>
                </c:pt>
                <c:pt idx="4">
                  <c:v>es una persona con alguna limitación física o mental que le impide trabajar por el resto de su vida</c:v>
                </c:pt>
                <c:pt idx="5">
                  <c:v>está en otra situación diferente a las anteriores</c:v>
                </c:pt>
                <c:pt idx="6">
                  <c:v>NC</c:v>
                </c:pt>
              </c:strCache>
            </c:strRef>
          </c:cat>
          <c:val>
            <c:numRef>
              <c:f>Hoja1!$B$2:$B$8</c:f>
              <c:numCache>
                <c:formatCode>###0.0%</c:formatCode>
                <c:ptCount val="7"/>
                <c:pt idx="0">
                  <c:v>3.6999999999999998E-2</c:v>
                </c:pt>
                <c:pt idx="1">
                  <c:v>4.9000000000000002E-2</c:v>
                </c:pt>
                <c:pt idx="2">
                  <c:v>0.21</c:v>
                </c:pt>
                <c:pt idx="3">
                  <c:v>0.16300000000000001</c:v>
                </c:pt>
                <c:pt idx="4">
                  <c:v>7.0000000000000001E-3</c:v>
                </c:pt>
                <c:pt idx="5">
                  <c:v>0.52300000000000002</c:v>
                </c:pt>
                <c:pt idx="6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AFC-4304-85C9-2A35D6BB21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5640-4AF7-BF58-E04464C5F30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5640-4AF7-BF58-E04464C5F302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299373379215526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640-4AF7-BF58-E04464C5F302}"/>
                </c:ext>
              </c:extLst>
            </c:dLbl>
            <c:dLbl>
              <c:idx val="1"/>
              <c:layout>
                <c:manualLayout>
                  <c:x val="-4.6126527342762048E-2"/>
                  <c:y val="4.374397701135159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74067910663118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640-4AF7-BF58-E04464C5F3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1</c:v>
                </c:pt>
                <c:pt idx="1">
                  <c:v>2 O MAS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0.91</c:v>
                </c:pt>
                <c:pt idx="1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640-4AF7-BF58-E04464C5F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E418-48F2-B2E8-3156DADB8B9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E418-48F2-B2E8-3156DADB8B96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106052711691706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418-48F2-B2E8-3156DADB8B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0.98299999999999998</c:v>
                </c:pt>
                <c:pt idx="1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18-48F2-B2E8-3156DADB8B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9634-4BBE-9A1D-030507EEA0F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9634-4BBE-9A1D-030507EEA0F4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071406637861525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634-4BBE-9A1D-030507EEA0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0.99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34-4BBE-9A1D-030507EEA0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6830834491012175E-2"/>
          <c:y val="5.2932457897914224E-2"/>
          <c:w val="0.44590825622283631"/>
          <c:h val="0.9469877315550682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63C46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960-42F9-B2D7-79C15B29E26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960-42F9-B2D7-79C15B29E26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960-42F9-B2D7-79C15B29E262}"/>
              </c:ext>
            </c:extLst>
          </c:dPt>
          <c:dLbls>
            <c:dLbl>
              <c:idx val="0"/>
              <c:layout>
                <c:manualLayout>
                  <c:x val="-2.3232849126609514E-2"/>
                  <c:y val="6.848607750844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960-42F9-B2D7-79C15B29E2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NC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0.60399999999999998</c:v>
                </c:pt>
                <c:pt idx="1">
                  <c:v>0.39500000000000002</c:v>
                </c:pt>
                <c:pt idx="2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60-42F9-B2D7-79C15B29E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rgbClr val="3D3923"/>
                </a:solidFill>
              </a:defRPr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0088649001237E-2"/>
          <c:y val="3.7452039188836089E-3"/>
          <c:w val="0.7317083004576739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310-4A5F-B034-30F22C433F9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310-4A5F-B034-30F22C433F9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310-4A5F-B034-30F22C433F9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Recibe un pago</c:v>
                </c:pt>
                <c:pt idx="1">
                  <c:v>Es un trabajador(a) sin pago en un negocio del hogar</c:v>
                </c:pt>
                <c:pt idx="2">
                  <c:v>Es un trabajador(a) sin pago en un negocio que no es del hogar</c:v>
                </c:pt>
              </c:strCache>
            </c:strRef>
          </c:cat>
          <c:val>
            <c:numRef>
              <c:f>Hoja1!$B$2:$B$4</c:f>
              <c:numCache>
                <c:formatCode>###0%</c:formatCode>
                <c:ptCount val="3"/>
                <c:pt idx="0">
                  <c:v>0.8</c:v>
                </c:pt>
                <c:pt idx="1">
                  <c:v>0.12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10-4A5F-B034-30F22C433F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0088649001237E-2"/>
          <c:y val="3.7452039188836089E-3"/>
          <c:w val="0.7317083004576739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D51-4AA3-B3B3-18B0C8443F9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D51-4AA3-B3B3-18B0C8443F9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D51-4AA3-B3B3-18B0C8443F9A}"/>
              </c:ext>
            </c:extLst>
          </c:dPt>
          <c:dLbls>
            <c:dLbl>
              <c:idx val="0"/>
              <c:layout>
                <c:manualLayout>
                  <c:x val="-2.1335346284989828E-2"/>
                  <c:y val="3.07053164738078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8638424118685"/>
                      <c:h val="0.116441315231525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D51-4AA3-B3B3-18B0C8443F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Recibe un pago</c:v>
                </c:pt>
                <c:pt idx="1">
                  <c:v>Es un trabajador(a) sin pago en un negocio del hogar</c:v>
                </c:pt>
                <c:pt idx="2">
                  <c:v>Es un trabajador(a) sin pago en un negocio que no es del hogar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0.89700000000000002</c:v>
                </c:pt>
                <c:pt idx="1">
                  <c:v>1.4E-2</c:v>
                </c:pt>
                <c:pt idx="2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D51-4AA3-B3B3-18B0C8443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0088649001237E-2"/>
          <c:y val="3.7452039188836089E-3"/>
          <c:w val="0.7317083004576739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23C-4F3C-9080-F54EC6ADDD8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23C-4F3C-9080-F54EC6ADDD8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23C-4F3C-9080-F54EC6ADDD89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475924937659906"/>
                      <c:h val="0.116441315231525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423C-4F3C-9080-F54EC6ADDD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Recibe un pago</c:v>
                </c:pt>
                <c:pt idx="1">
                  <c:v>Es un trabajador(a) sin pago en un negocio del hogar</c:v>
                </c:pt>
                <c:pt idx="2">
                  <c:v>Es un trabajador(a) sin pago en un negocio que no es del hogar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0.71899999999999997</c:v>
                </c:pt>
                <c:pt idx="1">
                  <c:v>8.0000000000000002E-3</c:v>
                </c:pt>
                <c:pt idx="2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3C-4F3C-9080-F54EC6ADDD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505121669814465E-3"/>
          <c:y val="3.7452039188836089E-3"/>
          <c:w val="0.46520367973276866"/>
          <c:h val="0.9962548169181514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621-4E81-A47A-E22FA899EB1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621-4E81-A47A-E22FA899EB1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621-4E81-A47A-E22FA899EB1B}"/>
              </c:ext>
            </c:extLst>
          </c:dPt>
          <c:dLbls>
            <c:dLbl>
              <c:idx val="0"/>
              <c:layout>
                <c:manualLayout>
                  <c:x val="-2.9276836379605861E-2"/>
                  <c:y val="9.67011969846106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71108956928777"/>
                      <c:h val="4.75024893160705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3621-4E81-A47A-E22FA899EB1B}"/>
                </c:ext>
              </c:extLst>
            </c:dLbl>
            <c:dLbl>
              <c:idx val="1"/>
              <c:layout>
                <c:manualLayout>
                  <c:x val="-2.9277412706627644E-2"/>
                  <c:y val="7.25237562889612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62625386626809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3621-4E81-A47A-E22FA899EB1B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62625386626809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3621-4E81-A47A-E22FA899EB1B}"/>
                </c:ext>
              </c:extLst>
            </c:dLbl>
            <c:dLbl>
              <c:idx val="7"/>
              <c:layout>
                <c:manualLayout>
                  <c:x val="-4.3915830896430579E-2"/>
                  <c:y val="4.431956130434444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61839197844994"/>
                      <c:h val="6.62625386626809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03F7-410C-A7A9-EB62D0017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Hoja1!$A$2:$A$24</c:f>
              <c:strCache>
                <c:ptCount val="23"/>
                <c:pt idx="0">
                  <c:v>Vacaciones pagadas</c:v>
                </c:pt>
                <c:pt idx="1">
                  <c:v>Aguinaldo</c:v>
                </c:pt>
                <c:pt idx="2">
                  <c:v>Reparto de utilidades</c:v>
                </c:pt>
                <c:pt idx="3">
                  <c:v>Le pagan incapacidad en caso de enfermedad, accidente o maternidad</c:v>
                </c:pt>
                <c:pt idx="4">
                  <c:v>Prima vacacional</c:v>
                </c:pt>
                <c:pt idx="5">
                  <c:v>Crédito para vivienda</c:v>
                </c:pt>
                <c:pt idx="6">
                  <c:v>Capacitación y otro tipo de cursos</c:v>
                </c:pt>
                <c:pt idx="7">
                  <c:v>Ahorro para el retiro SAR o AFORE</c:v>
                </c:pt>
                <c:pt idx="8">
                  <c:v>Becas y apoyos educativos</c:v>
                </c:pt>
                <c:pt idx="9">
                  <c:v>Seguro de vida</c:v>
                </c:pt>
                <c:pt idx="10">
                  <c:v>Préstamos en dinero</c:v>
                </c:pt>
                <c:pt idx="11">
                  <c:v>Guarderías o estancias infantiles</c:v>
                </c:pt>
                <c:pt idx="12">
                  <c:v>Tiempo para cuidados maternos o paternos</c:v>
                </c:pt>
                <c:pt idx="13">
                  <c:v> Acceso a actividades recreativas/culturales</c:v>
                </c:pt>
                <c:pt idx="14">
                  <c:v> Ayuda de despensa (incluye vales)</c:v>
                </c:pt>
                <c:pt idx="15">
                  <c:v>Servicio de comedor</c:v>
                </c:pt>
                <c:pt idx="16">
                  <c:v>Comedores subsidiados</c:v>
                </c:pt>
                <c:pt idx="17">
                  <c:v>Crédito FONACOT</c:v>
                </c:pt>
                <c:pt idx="18">
                  <c:v>Ayuda con transporte de personal</c:v>
                </c:pt>
                <c:pt idx="19">
                  <c:v>Ayuda para transporte en efectivo</c:v>
                </c:pt>
                <c:pt idx="20">
                  <c:v>Obtención de algún servicio sin pago o con descuento (como luz, agua)</c:v>
                </c:pt>
                <c:pt idx="21">
                  <c:v>Ayuda para renta de la casa habitación</c:v>
                </c:pt>
                <c:pt idx="22">
                  <c:v>Seguro privado de gastos médicos mayores</c:v>
                </c:pt>
              </c:strCache>
            </c:strRef>
          </c:cat>
          <c:val>
            <c:numRef>
              <c:f>Hoja1!$B$2:$B$24</c:f>
              <c:numCache>
                <c:formatCode>###0.0%</c:formatCode>
                <c:ptCount val="23"/>
                <c:pt idx="0">
                  <c:v>0.20499999999999999</c:v>
                </c:pt>
                <c:pt idx="1">
                  <c:v>0.26300000000000001</c:v>
                </c:pt>
                <c:pt idx="2">
                  <c:v>0.13700000000000001</c:v>
                </c:pt>
                <c:pt idx="7">
                  <c:v>0.16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3621-4E81-A47A-E22FA899EB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505121669814465E-3"/>
          <c:y val="3.7452039188836089E-3"/>
          <c:w val="0.46520367973276866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756-43F3-B895-DA84AC60570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756-43F3-B895-DA84AC605707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756-43F3-B895-DA84AC605707}"/>
              </c:ext>
            </c:extLst>
          </c:dPt>
          <c:dLbls>
            <c:dLbl>
              <c:idx val="0"/>
              <c:layout>
                <c:manualLayout>
                  <c:x val="-3.6596189556262808E-2"/>
                  <c:y val="-9.2265170839112971E-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71108956928777"/>
                      <c:h val="8.134683573164794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756-43F3-B895-DA84AC605707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97968562513611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756-43F3-B895-DA84AC605707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756-43F3-B895-DA84AC605707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189580468507764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B24-4251-9973-DFEE6D356CD2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61839197844994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B24-4251-9973-DFEE6D356CD2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4B24-4251-9973-DFEE6D356CD2}"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61839197844994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4B24-4251-9973-DFEE6D356CD2}"/>
                </c:ext>
              </c:extLst>
            </c:dLbl>
            <c:dLbl>
              <c:idx val="7"/>
              <c:layout>
                <c:manualLayout>
                  <c:x val="-3.6596765883284588E-2"/>
                  <c:y val="4.296431822660983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921515786173453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756-43F3-B895-DA84AC605707}"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4B24-4251-9973-DFEE6D356CD2}"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4B24-4251-9973-DFEE6D356CD2}"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921515786173453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4B24-4251-9973-DFEE6D356CD2}"/>
                </c:ext>
              </c:extLst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4B24-4251-9973-DFEE6D356CD2}"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653451103839136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4B24-4251-9973-DFEE6D356CD2}"/>
                </c:ext>
              </c:extLst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4B24-4251-9973-DFEE6D356CD2}"/>
                </c:ext>
              </c:extLst>
            </c:dLbl>
            <c:dLbl>
              <c:idx val="14"/>
              <c:layout>
                <c:manualLayout>
                  <c:x val="-1.4638706353313807E-2"/>
                  <c:y val="-2.3433508089717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8756-43F3-B895-DA84AC605707}"/>
                </c:ext>
              </c:extLst>
            </c:dLbl>
            <c:dLbl>
              <c:idx val="15"/>
              <c:layout>
                <c:manualLayout>
                  <c:x val="-5.1235472236598398E-2"/>
                  <c:y val="8.592863645321966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385386421504835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8756-43F3-B895-DA84AC605707}"/>
                </c:ext>
              </c:extLst>
            </c:dLbl>
            <c:dLbl>
              <c:idx val="1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4236303650582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4B24-4251-9973-DFEE6D356C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Hoja1!$A$2:$A$24</c:f>
              <c:strCache>
                <c:ptCount val="23"/>
                <c:pt idx="0">
                  <c:v>Vacaciones pagadas</c:v>
                </c:pt>
                <c:pt idx="1">
                  <c:v>Aguinaldo</c:v>
                </c:pt>
                <c:pt idx="2">
                  <c:v>Reparto de utilidades</c:v>
                </c:pt>
                <c:pt idx="3">
                  <c:v>Le pagan incapacidad en caso de enfermedad, accidente o maternidad</c:v>
                </c:pt>
                <c:pt idx="4">
                  <c:v>Prima vacacional</c:v>
                </c:pt>
                <c:pt idx="5">
                  <c:v>Crédito para vivienda</c:v>
                </c:pt>
                <c:pt idx="6">
                  <c:v>Capacitación y otro tipo de cursos</c:v>
                </c:pt>
                <c:pt idx="7">
                  <c:v>Ahorro para el retiro SAR o AFORE</c:v>
                </c:pt>
                <c:pt idx="8">
                  <c:v>Becas y apoyos educativos</c:v>
                </c:pt>
                <c:pt idx="9">
                  <c:v>Seguro de vida</c:v>
                </c:pt>
                <c:pt idx="10">
                  <c:v>Préstamos en dinero</c:v>
                </c:pt>
                <c:pt idx="11">
                  <c:v>Guarderías o estancias infantiles</c:v>
                </c:pt>
                <c:pt idx="12">
                  <c:v>Tiempo para cuidados maternos o paternos</c:v>
                </c:pt>
                <c:pt idx="13">
                  <c:v> Acceso a actividades recreativas/culturales</c:v>
                </c:pt>
                <c:pt idx="14">
                  <c:v> Ayuda de despensa (incluye vales)</c:v>
                </c:pt>
                <c:pt idx="15">
                  <c:v>Servicio de comedor</c:v>
                </c:pt>
                <c:pt idx="16">
                  <c:v>Comedores subsidiados</c:v>
                </c:pt>
                <c:pt idx="17">
                  <c:v>Crédito FONACOT</c:v>
                </c:pt>
                <c:pt idx="18">
                  <c:v>Ayuda con transporte de personal</c:v>
                </c:pt>
                <c:pt idx="19">
                  <c:v>Ayuda para transporte en efectivo</c:v>
                </c:pt>
                <c:pt idx="20">
                  <c:v>Obtención de algún servicio sin pago o con descuento (como luz, agua)</c:v>
                </c:pt>
                <c:pt idx="21">
                  <c:v>Ayuda para renta de la casa habitación</c:v>
                </c:pt>
                <c:pt idx="22">
                  <c:v>Seguro privado de gastos médicos mayores</c:v>
                </c:pt>
              </c:strCache>
            </c:strRef>
          </c:cat>
          <c:val>
            <c:numRef>
              <c:f>Hoja1!$B$2:$B$24</c:f>
              <c:numCache>
                <c:formatCode>###0.0%</c:formatCode>
                <c:ptCount val="23"/>
                <c:pt idx="0">
                  <c:v>0.38</c:v>
                </c:pt>
                <c:pt idx="1">
                  <c:v>0.42</c:v>
                </c:pt>
                <c:pt idx="2">
                  <c:v>0.26</c:v>
                </c:pt>
                <c:pt idx="3">
                  <c:v>0.38</c:v>
                </c:pt>
                <c:pt idx="4">
                  <c:v>0.34</c:v>
                </c:pt>
                <c:pt idx="5">
                  <c:v>0.25</c:v>
                </c:pt>
                <c:pt idx="6">
                  <c:v>0.28000000000000003</c:v>
                </c:pt>
                <c:pt idx="7">
                  <c:v>0.3</c:v>
                </c:pt>
                <c:pt idx="8">
                  <c:v>0.14000000000000001</c:v>
                </c:pt>
                <c:pt idx="9">
                  <c:v>0.22</c:v>
                </c:pt>
                <c:pt idx="10">
                  <c:v>0.2</c:v>
                </c:pt>
                <c:pt idx="11">
                  <c:v>0.12</c:v>
                </c:pt>
                <c:pt idx="12">
                  <c:v>0.18</c:v>
                </c:pt>
                <c:pt idx="13">
                  <c:v>0.18</c:v>
                </c:pt>
                <c:pt idx="14">
                  <c:v>0.19</c:v>
                </c:pt>
                <c:pt idx="15">
                  <c:v>0.14000000000000001</c:v>
                </c:pt>
                <c:pt idx="16">
                  <c:v>7.0000000000000007E-2</c:v>
                </c:pt>
                <c:pt idx="17">
                  <c:v>0.13</c:v>
                </c:pt>
                <c:pt idx="18">
                  <c:v>0.08</c:v>
                </c:pt>
                <c:pt idx="19">
                  <c:v>0.09</c:v>
                </c:pt>
                <c:pt idx="20">
                  <c:v>0.04</c:v>
                </c:pt>
                <c:pt idx="21">
                  <c:v>0.03</c:v>
                </c:pt>
                <c:pt idx="22">
                  <c:v>0.03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3-8756-43F3-B895-DA84AC6057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505121669814465E-3"/>
          <c:y val="3.7452039188836089E-3"/>
          <c:w val="0.46520367973276866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67D-423A-AB2A-5B68841FACE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B67D-423A-AB2A-5B68841FACE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B67D-423A-AB2A-5B68841FACE2}"/>
              </c:ext>
            </c:extLst>
          </c:dPt>
          <c:dLbls>
            <c:dLbl>
              <c:idx val="0"/>
              <c:layout>
                <c:manualLayout>
                  <c:x val="-7.3190004951260651E-3"/>
                  <c:y val="-4.8347163934050546E-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71108956928777"/>
                      <c:h val="8.134683573164794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B67D-423A-AB2A-5B68841FACE2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97968562513611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67D-423A-AB2A-5B68841FACE2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97968562513611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FD7-4FC6-BE45-5D2212E2ED34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8FD7-4FC6-BE45-5D2212E2ED34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FD7-4FC6-BE45-5D2212E2ED34}"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653451103839136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8FD7-4FC6-BE45-5D2212E2ED34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FD7-4FC6-BE45-5D2212E2ED34}"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385386421504835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8FD7-4FC6-BE45-5D2212E2ED34}"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8FD7-4FC6-BE45-5D2212E2ED34}"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8FD7-4FC6-BE45-5D2212E2ED34}"/>
                </c:ext>
              </c:extLst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8FD7-4FC6-BE45-5D2212E2ED34}"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8FD7-4FC6-BE45-5D2212E2ED34}"/>
                </c:ext>
              </c:extLst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8FD7-4FC6-BE45-5D2212E2ED34}"/>
                </c:ext>
              </c:extLst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921515786173453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8FD7-4FC6-BE45-5D2212E2ED34}"/>
                </c:ext>
              </c:extLst>
            </c:dLbl>
            <c:dLbl>
              <c:idx val="1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97968562513611"/>
                      <c:h val="6.3807584683114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8FD7-4FC6-BE45-5D2212E2ED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Hoja1!$A$2:$A$24</c:f>
              <c:strCache>
                <c:ptCount val="23"/>
                <c:pt idx="0">
                  <c:v>Vacaciones pagadas</c:v>
                </c:pt>
                <c:pt idx="1">
                  <c:v>Aguinaldo</c:v>
                </c:pt>
                <c:pt idx="2">
                  <c:v>Reparto de utilidades</c:v>
                </c:pt>
                <c:pt idx="3">
                  <c:v>Le pagan incapacidad en caso de enfermedad, accidente o maternidad</c:v>
                </c:pt>
                <c:pt idx="4">
                  <c:v>Prima vacacional</c:v>
                </c:pt>
                <c:pt idx="5">
                  <c:v>Crédito para vivienda</c:v>
                </c:pt>
                <c:pt idx="6">
                  <c:v>Capacitación y otro tipo de cursos</c:v>
                </c:pt>
                <c:pt idx="7">
                  <c:v>Ahorro para el retiro SAR o AFORE</c:v>
                </c:pt>
                <c:pt idx="8">
                  <c:v>Becas y apoyos educativos</c:v>
                </c:pt>
                <c:pt idx="9">
                  <c:v>Seguro de vida</c:v>
                </c:pt>
                <c:pt idx="10">
                  <c:v>Préstamos en dinero</c:v>
                </c:pt>
                <c:pt idx="11">
                  <c:v>Guarderías o estancias infantiles</c:v>
                </c:pt>
                <c:pt idx="12">
                  <c:v>Tiempo para cuidados maternos o paternos</c:v>
                </c:pt>
                <c:pt idx="13">
                  <c:v> Acceso a actividades recreativas/culturales</c:v>
                </c:pt>
                <c:pt idx="14">
                  <c:v> Ayuda de despensa (incluye vales)</c:v>
                </c:pt>
                <c:pt idx="15">
                  <c:v>Servicio de comedor</c:v>
                </c:pt>
                <c:pt idx="16">
                  <c:v>Comedores subsidiados</c:v>
                </c:pt>
                <c:pt idx="17">
                  <c:v>Crédito FONACOT</c:v>
                </c:pt>
                <c:pt idx="18">
                  <c:v>Ayuda con transporte de personal</c:v>
                </c:pt>
                <c:pt idx="19">
                  <c:v>Ayuda para transporte en efectivo</c:v>
                </c:pt>
                <c:pt idx="20">
                  <c:v>Obtención de algún servicio sin pago o con descuento (como luz, agua)</c:v>
                </c:pt>
                <c:pt idx="21">
                  <c:v>Ayuda para renta de la casa habitación</c:v>
                </c:pt>
                <c:pt idx="22">
                  <c:v>Seguro privado de gastos médicos mayores</c:v>
                </c:pt>
              </c:strCache>
            </c:strRef>
          </c:cat>
          <c:val>
            <c:numRef>
              <c:f>Hoja1!$B$2:$B$24</c:f>
              <c:numCache>
                <c:formatCode>###0.0%</c:formatCode>
                <c:ptCount val="23"/>
                <c:pt idx="0">
                  <c:v>0.51900000000000002</c:v>
                </c:pt>
                <c:pt idx="1">
                  <c:v>0.622</c:v>
                </c:pt>
                <c:pt idx="3">
                  <c:v>0.53900000000000003</c:v>
                </c:pt>
                <c:pt idx="4">
                  <c:v>0.42699999999999999</c:v>
                </c:pt>
                <c:pt idx="5">
                  <c:v>0.38500000000000001</c:v>
                </c:pt>
                <c:pt idx="6">
                  <c:v>0.253</c:v>
                </c:pt>
                <c:pt idx="7">
                  <c:v>0.46700000000000003</c:v>
                </c:pt>
                <c:pt idx="8">
                  <c:v>0.124</c:v>
                </c:pt>
                <c:pt idx="9">
                  <c:v>0.254</c:v>
                </c:pt>
                <c:pt idx="10">
                  <c:v>0.23</c:v>
                </c:pt>
                <c:pt idx="11">
                  <c:v>0.121</c:v>
                </c:pt>
                <c:pt idx="12">
                  <c:v>0.14599999999999999</c:v>
                </c:pt>
                <c:pt idx="13">
                  <c:v>0.124</c:v>
                </c:pt>
                <c:pt idx="14">
                  <c:v>0.14199999999999999</c:v>
                </c:pt>
                <c:pt idx="15">
                  <c:v>9.9000000000000005E-2</c:v>
                </c:pt>
                <c:pt idx="17">
                  <c:v>0.14699999999999999</c:v>
                </c:pt>
                <c:pt idx="19">
                  <c:v>0.06</c:v>
                </c:pt>
                <c:pt idx="20">
                  <c:v>9.2999999999999999E-2</c:v>
                </c:pt>
                <c:pt idx="21">
                  <c:v>1.9E-2</c:v>
                </c:pt>
                <c:pt idx="22">
                  <c:v>9.7000000000000003E-2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3-B67D-423A-AB2A-5B68841FAC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505121669814465E-3"/>
          <c:y val="3.7452039188836089E-3"/>
          <c:w val="0.46520367973276866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A71-46F8-B5A8-52246E2A662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A71-46F8-B5A8-52246E2A662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A71-46F8-B5A8-52246E2A6626}"/>
              </c:ext>
            </c:extLst>
          </c:dPt>
          <c:dLbls>
            <c:dLbl>
              <c:idx val="0"/>
              <c:layout>
                <c:manualLayout>
                  <c:x val="-7.3190004951260651E-3"/>
                  <c:y val="-4.8347163934050546E-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71108956928777"/>
                      <c:h val="8.134683573164794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2A71-46F8-B5A8-52246E2A6626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6603324484792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A71-46F8-B5A8-52246E2A6626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653451103839136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2A71-46F8-B5A8-52246E2A6626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068-460D-BF50-A2B335F33D09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61839197844994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3068-460D-BF50-A2B335F33D09}"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921515786173453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068-460D-BF50-A2B335F33D09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189580468507764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3068-460D-BF50-A2B335F33D09}"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764515084207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068-460D-BF50-A2B335F33D09}"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9903880179305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3068-460D-BF50-A2B335F33D09}"/>
                </c:ext>
              </c:extLst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3068-460D-BF50-A2B335F33D09}"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25709833176382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3068-460D-BF50-A2B335F33D09}"/>
                </c:ext>
              </c:extLst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3068-460D-BF50-A2B335F33D09}"/>
                </c:ext>
              </c:extLst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3068-460D-BF50-A2B335F33D09}"/>
                </c:ext>
              </c:extLst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61839197844994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3068-460D-BF50-A2B335F33D09}"/>
                </c:ext>
              </c:extLst>
            </c:dLbl>
            <c:dLbl>
              <c:idx val="1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993774515510688"/>
                      <c:h val="6.33460028857245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3068-460D-BF50-A2B335F33D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Hoja1!$A$2:$A$24</c:f>
              <c:strCache>
                <c:ptCount val="23"/>
                <c:pt idx="0">
                  <c:v>Vacaciones pagadas</c:v>
                </c:pt>
                <c:pt idx="1">
                  <c:v>Aguinaldo</c:v>
                </c:pt>
                <c:pt idx="2">
                  <c:v>Reparto de utilidades</c:v>
                </c:pt>
                <c:pt idx="3">
                  <c:v>Le pagan incapacidad en caso de enfermedad, accidente o maternidad</c:v>
                </c:pt>
                <c:pt idx="4">
                  <c:v>Prima vacacional</c:v>
                </c:pt>
                <c:pt idx="5">
                  <c:v>Crédito para vivienda</c:v>
                </c:pt>
                <c:pt idx="6">
                  <c:v>Capacitación y otro tipo de cursos</c:v>
                </c:pt>
                <c:pt idx="7">
                  <c:v>Ahorro para el retiro SAR o AFORE</c:v>
                </c:pt>
                <c:pt idx="8">
                  <c:v>Becas y apoyos educativos</c:v>
                </c:pt>
                <c:pt idx="9">
                  <c:v>Seguro de vida</c:v>
                </c:pt>
                <c:pt idx="10">
                  <c:v>Préstamos en dinero</c:v>
                </c:pt>
                <c:pt idx="11">
                  <c:v>Guarderías o estancias infantiles</c:v>
                </c:pt>
                <c:pt idx="12">
                  <c:v>Tiempo para cuidados maternos o paternos</c:v>
                </c:pt>
                <c:pt idx="13">
                  <c:v> Acceso a actividades recreativas/culturales</c:v>
                </c:pt>
                <c:pt idx="14">
                  <c:v> Ayuda de despensa (incluye vales)</c:v>
                </c:pt>
                <c:pt idx="15">
                  <c:v>Servicio de comedor</c:v>
                </c:pt>
                <c:pt idx="16">
                  <c:v>Comedores subsidiados</c:v>
                </c:pt>
                <c:pt idx="17">
                  <c:v>Crédito FONACOT</c:v>
                </c:pt>
                <c:pt idx="18">
                  <c:v>Ayuda con transporte de personal</c:v>
                </c:pt>
                <c:pt idx="19">
                  <c:v>Ayuda para transporte en efectivo</c:v>
                </c:pt>
                <c:pt idx="20">
                  <c:v>Obtención de algún servicio sin pago o con descuento (como luz, agua)</c:v>
                </c:pt>
                <c:pt idx="21">
                  <c:v>Ayuda para renta de la casa habitación</c:v>
                </c:pt>
                <c:pt idx="22">
                  <c:v>Seguro privado de gastos médicos mayores</c:v>
                </c:pt>
              </c:strCache>
            </c:strRef>
          </c:cat>
          <c:val>
            <c:numRef>
              <c:f>Hoja1!$B$2:$B$24</c:f>
              <c:numCache>
                <c:formatCode>###0.0%</c:formatCode>
                <c:ptCount val="23"/>
                <c:pt idx="0">
                  <c:v>0.439</c:v>
                </c:pt>
                <c:pt idx="1">
                  <c:v>0.58299999999999996</c:v>
                </c:pt>
                <c:pt idx="2">
                  <c:v>0.26500000000000001</c:v>
                </c:pt>
                <c:pt idx="4">
                  <c:v>0.379</c:v>
                </c:pt>
                <c:pt idx="5">
                  <c:v>0.33900000000000002</c:v>
                </c:pt>
                <c:pt idx="6">
                  <c:v>0.23899999999999999</c:v>
                </c:pt>
                <c:pt idx="7">
                  <c:v>0.42799999999999999</c:v>
                </c:pt>
                <c:pt idx="8">
                  <c:v>8.2000000000000003E-2</c:v>
                </c:pt>
                <c:pt idx="9">
                  <c:v>0.23300000000000001</c:v>
                </c:pt>
                <c:pt idx="10">
                  <c:v>0.26900000000000002</c:v>
                </c:pt>
                <c:pt idx="11">
                  <c:v>0.121</c:v>
                </c:pt>
                <c:pt idx="12">
                  <c:v>0.11799999999999999</c:v>
                </c:pt>
                <c:pt idx="13">
                  <c:v>0.115</c:v>
                </c:pt>
                <c:pt idx="14">
                  <c:v>0.21099999999999999</c:v>
                </c:pt>
                <c:pt idx="15">
                  <c:v>0.13700000000000001</c:v>
                </c:pt>
                <c:pt idx="17">
                  <c:v>0.22</c:v>
                </c:pt>
                <c:pt idx="18">
                  <c:v>2.5999999999999999E-2</c:v>
                </c:pt>
                <c:pt idx="19">
                  <c:v>5.3999999999999999E-2</c:v>
                </c:pt>
                <c:pt idx="20">
                  <c:v>1.2E-2</c:v>
                </c:pt>
                <c:pt idx="21">
                  <c:v>1.7000000000000001E-2</c:v>
                </c:pt>
                <c:pt idx="22">
                  <c:v>5.1999999999999998E-2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3-2A71-46F8-B5A8-52246E2A66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5640-4AF7-BF58-E04464C5F30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5640-4AF7-BF58-E04464C5F302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51396177672649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640-4AF7-BF58-E04464C5F302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28724444682175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640-4AF7-BF58-E04464C5F3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0.08</c:v>
                </c:pt>
                <c:pt idx="1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640-4AF7-BF58-E04464C5F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9634-4BBE-9A1D-030507EEA0F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9634-4BBE-9A1D-030507EEA0F4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267388578186943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634-4BBE-9A1D-030507EEA0F4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590060311177418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634-4BBE-9A1D-030507EEA0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0.106</c:v>
                </c:pt>
                <c:pt idx="1">
                  <c:v>0.88100000000000001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34-4BBE-9A1D-030507EEA0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C26-47FD-BBDE-8A8C14BAD88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C26-47FD-BBDE-8A8C14BAD88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C26-47FD-BBDE-8A8C14BAD88E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7C8E-4F57-A4FC-FC7C7374EF5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Menos de $2,800</c:v>
                </c:pt>
                <c:pt idx="1">
                  <c:v>$2,800 - $4,200</c:v>
                </c:pt>
                <c:pt idx="2">
                  <c:v>$4,201 - $5,600</c:v>
                </c:pt>
                <c:pt idx="3">
                  <c:v>$5,601 - $8,400</c:v>
                </c:pt>
                <c:pt idx="4">
                  <c:v>$8,401 - $16,800</c:v>
                </c:pt>
                <c:pt idx="5">
                  <c:v>$16,801 - $28,000 </c:v>
                </c:pt>
                <c:pt idx="6">
                  <c:v>$28,001 - $56,000 </c:v>
                </c:pt>
                <c:pt idx="7">
                  <c:v>Más de $56,000</c:v>
                </c:pt>
                <c:pt idx="8">
                  <c:v>No contesta </c:v>
                </c:pt>
              </c:strCache>
            </c:strRef>
          </c:cat>
          <c:val>
            <c:numRef>
              <c:f>Hoja1!$B$2:$B$10</c:f>
              <c:numCache>
                <c:formatCode>###0%</c:formatCode>
                <c:ptCount val="9"/>
                <c:pt idx="0">
                  <c:v>0.24</c:v>
                </c:pt>
                <c:pt idx="1">
                  <c:v>0.14000000000000001</c:v>
                </c:pt>
                <c:pt idx="2">
                  <c:v>0.12</c:v>
                </c:pt>
                <c:pt idx="3">
                  <c:v>0.17</c:v>
                </c:pt>
                <c:pt idx="4">
                  <c:v>0.19</c:v>
                </c:pt>
                <c:pt idx="5">
                  <c:v>7.0000000000000007E-2</c:v>
                </c:pt>
                <c:pt idx="6">
                  <c:v>0.02</c:v>
                </c:pt>
                <c:pt idx="7">
                  <c:v>0.01</c:v>
                </c:pt>
                <c:pt idx="8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26-47FD-BBDE-8A8C14BAD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6830834491012175E-2"/>
          <c:y val="5.2932457897914224E-2"/>
          <c:w val="0.45055482604815822"/>
          <c:h val="0.9469877315550682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63C46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11D-4E45-84A3-54BF28B2CB0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11D-4E45-84A3-54BF28B2CB0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11D-4E45-84A3-54BF28B2CB08}"/>
              </c:ext>
            </c:extLst>
          </c:dPt>
          <c:dLbls>
            <c:dLbl>
              <c:idx val="0"/>
              <c:layout>
                <c:manualLayout>
                  <c:x val="-2.3232849126609514E-2"/>
                  <c:y val="6.848607750844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11D-4E45-84A3-54BF28B2CB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NC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0.47799999999999998</c:v>
                </c:pt>
                <c:pt idx="1">
                  <c:v>0.52200000000000002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1D-4E45-84A3-54BF28B2C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rgbClr val="3D3923"/>
                </a:solidFill>
              </a:defRPr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36A-495C-BA95-3DC9A893963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36A-495C-BA95-3DC9A8939637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36A-495C-BA95-3DC9A893963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Menos de $2,800</c:v>
                </c:pt>
                <c:pt idx="1">
                  <c:v>$2,800 - $4,200</c:v>
                </c:pt>
                <c:pt idx="2">
                  <c:v>$4,201 - $5,600</c:v>
                </c:pt>
                <c:pt idx="3">
                  <c:v>$5,601 - $8,400</c:v>
                </c:pt>
                <c:pt idx="4">
                  <c:v>$8,401 - $16,800</c:v>
                </c:pt>
                <c:pt idx="5">
                  <c:v>$16,801 - $28,000 </c:v>
                </c:pt>
                <c:pt idx="6">
                  <c:v>$28,001 - $56,000 </c:v>
                </c:pt>
                <c:pt idx="7">
                  <c:v>Más de $56,000</c:v>
                </c:pt>
                <c:pt idx="8">
                  <c:v>No contesta </c:v>
                </c:pt>
              </c:strCache>
            </c:strRef>
          </c:cat>
          <c:val>
            <c:numRef>
              <c:f>Hoja1!$B$2:$B$10</c:f>
              <c:numCache>
                <c:formatCode>###0%</c:formatCode>
                <c:ptCount val="9"/>
                <c:pt idx="0">
                  <c:v>0.19</c:v>
                </c:pt>
                <c:pt idx="1">
                  <c:v>0.12</c:v>
                </c:pt>
                <c:pt idx="2">
                  <c:v>0.08</c:v>
                </c:pt>
                <c:pt idx="3">
                  <c:v>0.2</c:v>
                </c:pt>
                <c:pt idx="4">
                  <c:v>0.22</c:v>
                </c:pt>
                <c:pt idx="5">
                  <c:v>0.11</c:v>
                </c:pt>
                <c:pt idx="6">
                  <c:v>0.06</c:v>
                </c:pt>
                <c:pt idx="7">
                  <c:v>0.02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6A-495C-BA95-3DC9A8939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3B2-41D6-89AA-B9EA1A9CDD5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A3B2-41D6-89AA-B9EA1A9CDD5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A3B2-41D6-89AA-B9EA1A9CDD5A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6C02-47DF-8984-F776B698CB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Menos de $2,800</c:v>
                </c:pt>
                <c:pt idx="1">
                  <c:v>$2,800 - $4,200</c:v>
                </c:pt>
                <c:pt idx="2">
                  <c:v>$4,201 - $5,600</c:v>
                </c:pt>
                <c:pt idx="3">
                  <c:v>$5,601 - $8,400</c:v>
                </c:pt>
                <c:pt idx="4">
                  <c:v>$8,401 - $16,800</c:v>
                </c:pt>
                <c:pt idx="5">
                  <c:v>$16,801 - $28,000 </c:v>
                </c:pt>
                <c:pt idx="6">
                  <c:v>$28,001 - $56,000 </c:v>
                </c:pt>
                <c:pt idx="7">
                  <c:v>Más de $56,000</c:v>
                </c:pt>
                <c:pt idx="8">
                  <c:v>No contesta </c:v>
                </c:pt>
              </c:strCache>
            </c:strRef>
          </c:cat>
          <c:val>
            <c:numRef>
              <c:f>Hoja1!$B$2:$B$10</c:f>
              <c:numCache>
                <c:formatCode>###0.0%</c:formatCode>
                <c:ptCount val="9"/>
                <c:pt idx="0">
                  <c:v>0.42499999999999999</c:v>
                </c:pt>
                <c:pt idx="1">
                  <c:v>0.18</c:v>
                </c:pt>
                <c:pt idx="2">
                  <c:v>0.10100000000000001</c:v>
                </c:pt>
                <c:pt idx="3">
                  <c:v>0.13100000000000001</c:v>
                </c:pt>
                <c:pt idx="4">
                  <c:v>9.9000000000000005E-2</c:v>
                </c:pt>
                <c:pt idx="5">
                  <c:v>2.7E-2</c:v>
                </c:pt>
                <c:pt idx="6">
                  <c:v>5.0000000000000001E-3</c:v>
                </c:pt>
                <c:pt idx="7">
                  <c:v>1E-3</c:v>
                </c:pt>
                <c:pt idx="8">
                  <c:v>3.1E-2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B2-41D6-89AA-B9EA1A9CD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271-48EB-B994-870844A987E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271-48EB-B994-870844A987E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271-48EB-B994-870844A987E2}"/>
              </c:ext>
            </c:extLst>
          </c:dPt>
          <c:dPt>
            <c:idx val="8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4-1271-48EB-B994-870844A987E2}"/>
              </c:ext>
            </c:extLst>
          </c:dPt>
          <c:dLbls>
            <c:dLbl>
              <c:idx val="0"/>
              <c:layout>
                <c:manualLayout>
                  <c:x val="-2.0545862031031262E-2"/>
                  <c:y val="-1.0767545068636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1049467533224"/>
                      <c:h val="8.166579952037046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271-48EB-B994-870844A987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Menos de $2,800</c:v>
                </c:pt>
                <c:pt idx="1">
                  <c:v>$2,800 - $4,200</c:v>
                </c:pt>
                <c:pt idx="2">
                  <c:v>$4,201 - $5,600</c:v>
                </c:pt>
                <c:pt idx="3">
                  <c:v>$5,601 - $8,400</c:v>
                </c:pt>
                <c:pt idx="4">
                  <c:v>$8,401 - $16,800</c:v>
                </c:pt>
                <c:pt idx="5">
                  <c:v>$16,801 - $28,000 </c:v>
                </c:pt>
                <c:pt idx="6">
                  <c:v>$28,001 - $56,000 </c:v>
                </c:pt>
                <c:pt idx="7">
                  <c:v>Más de $56,000</c:v>
                </c:pt>
                <c:pt idx="8">
                  <c:v>No contesta </c:v>
                </c:pt>
              </c:strCache>
            </c:strRef>
          </c:cat>
          <c:val>
            <c:numRef>
              <c:f>Hoja1!$B$2:$B$10</c:f>
              <c:numCache>
                <c:formatCode>###0.0%</c:formatCode>
                <c:ptCount val="9"/>
                <c:pt idx="0">
                  <c:v>0.61899999999999999</c:v>
                </c:pt>
                <c:pt idx="1">
                  <c:v>0.114</c:v>
                </c:pt>
                <c:pt idx="2">
                  <c:v>3.1E-2</c:v>
                </c:pt>
                <c:pt idx="3">
                  <c:v>3.7999999999999999E-2</c:v>
                </c:pt>
                <c:pt idx="4">
                  <c:v>1.7000000000000001E-2</c:v>
                </c:pt>
                <c:pt idx="5">
                  <c:v>4.0000000000000001E-3</c:v>
                </c:pt>
                <c:pt idx="6">
                  <c:v>1E-3</c:v>
                </c:pt>
                <c:pt idx="7">
                  <c:v>1E-3</c:v>
                </c:pt>
                <c:pt idx="8">
                  <c:v>0.17499999999999999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71-48EB-B994-870844A987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306B-4431-8739-734C1AEB9866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79044292692463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306B-4431-8739-734C1AEB98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Hoja1!$B$2</c:f>
              <c:numCache>
                <c:formatCode>###0%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6B-4431-8739-734C1AEB9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AF92-432F-B064-3F5D7827DF75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28724444682175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F92-432F-B064-3F5D7827DF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Hoja1!$B$2</c:f>
              <c:numCache>
                <c:formatCode>0.0%</c:formatCode>
                <c:ptCount val="1"/>
                <c:pt idx="0">
                  <c:v>8.2000000000000003E-2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92-432F-B064-3F5D7827D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73DD-4FFD-9AF9-F057068ED675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es-MX"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783380978701226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3DD-4FFD-9AF9-F057068ED6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Hoja1!$B$2</c:f>
              <c:numCache>
                <c:formatCode>0.0%</c:formatCode>
                <c:ptCount val="1"/>
                <c:pt idx="0">
                  <c:v>0.99299999999999999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DD-4FFD-9AF9-F057068ED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880031687807616E-2"/>
          <c:y val="1.1600389678645391E-3"/>
          <c:w val="0.579883419081788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2886-4376-87DF-FEE7FFACD49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2886-4376-87DF-FEE7FFACD496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299373379215526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886-4376-87DF-FEE7FFACD496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783380978701238"/>
                      <c:h val="0.165886784463364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886-4376-87DF-FEE7FFACD4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86-4376-87DF-FEE7FFACD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C26-47FD-BBDE-8A8C14BAD88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C26-47FD-BBDE-8A8C14BAD88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C26-47FD-BBDE-8A8C14BAD88E}"/>
              </c:ext>
            </c:extLst>
          </c:dPt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65080878435366"/>
                      <c:h val="8.74199762882460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6E0-4CE4-BC08-3B4C0CED065A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95356743033276"/>
                      <c:h val="8.74199762882460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A6E0-4CE4-BC08-3B4C0CED06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Seguro Social (IMSS) 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Instituto de Salud para el Bienestar</c:v>
                </c:pt>
                <c:pt idx="5">
                  <c:v>IMSS- Prospera o IMSS- Bienestar</c:v>
                </c:pt>
                <c:pt idx="6">
                  <c:v>Otra institución </c:v>
                </c:pt>
                <c:pt idx="7">
                  <c:v>Ninguno. Entonces, ¿no está afiliada(o) ni tiene derecho a servicios médicos?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3" formatCode="###0.0%">
                  <c:v>7.0000000000000001E-3</c:v>
                </c:pt>
                <c:pt idx="4" formatCode="###0.0%">
                  <c:v>0.14299999999999999</c:v>
                </c:pt>
                <c:pt idx="5" formatCode="###0.0%">
                  <c:v>2.1000000000000001E-2</c:v>
                </c:pt>
                <c:pt idx="6" formatCode="###0.0%">
                  <c:v>5.3999999999999999E-2</c:v>
                </c:pt>
                <c:pt idx="7" formatCode="###0.0%">
                  <c:v>0.28799999999999998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26-47FD-BBDE-8A8C14BAD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General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BCC-427E-A638-1DED5598D1A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BCC-427E-A638-1DED5598D1A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BCC-427E-A638-1DED5598D1A3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80218810734318"/>
                      <c:h val="8.74199762882460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BCC-427E-A638-1DED5598D1A3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80218810734318"/>
                      <c:h val="8.74199762882460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BCC-427E-A638-1DED5598D1A3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53480501383745"/>
                      <c:h val="8.74199762882460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CB4-4588-966D-341F26E075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Seguro Social (IMSS) 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Instituto de Salud para el Bienestar</c:v>
                </c:pt>
                <c:pt idx="5">
                  <c:v>IMSS- Prospera o IMSS- Bienestar</c:v>
                </c:pt>
                <c:pt idx="6">
                  <c:v>Otra institución </c:v>
                </c:pt>
                <c:pt idx="7">
                  <c:v>Ninguno. Entonces, ¿no está afiliada(o) ni tiene derecho a servicios médicos?</c:v>
                </c:pt>
              </c:strCache>
            </c:strRef>
          </c:cat>
          <c:val>
            <c:numRef>
              <c:f>Hoja1!$B$2:$B$9</c:f>
              <c:numCache>
                <c:formatCode>###0.0%</c:formatCode>
                <c:ptCount val="8"/>
                <c:pt idx="0">
                  <c:v>0.32500000000000001</c:v>
                </c:pt>
                <c:pt idx="1">
                  <c:v>0.108</c:v>
                </c:pt>
                <c:pt idx="2">
                  <c:v>1E-3</c:v>
                </c:pt>
                <c:pt idx="3">
                  <c:v>5.0000000000000001E-3</c:v>
                </c:pt>
                <c:pt idx="6">
                  <c:v>1.0999999999999999E-2</c:v>
                </c:pt>
                <c:pt idx="7">
                  <c:v>0.17699999999999999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CC-427E-A638-1DED5598D1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F2A-4D3F-97B9-0D96CEB1D1B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F2A-4D3F-97B9-0D96CEB1D1B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F2A-4D3F-97B9-0D96CEB1D1B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Seguro Social (IMSS) 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Instituto de Salud para el Bienestar</c:v>
                </c:pt>
                <c:pt idx="5">
                  <c:v>IMSS- Prospera o IMSS- Bienestar</c:v>
                </c:pt>
                <c:pt idx="6">
                  <c:v>Otra institución </c:v>
                </c:pt>
                <c:pt idx="7">
                  <c:v>Ninguno. Entonces, ¿no está afiliada(o) ni tiene derecho a servicios médicos?</c:v>
                </c:pt>
              </c:strCache>
            </c:strRef>
          </c:cat>
          <c:val>
            <c:numRef>
              <c:f>Hoja1!$B$2:$B$9</c:f>
              <c:numCache>
                <c:formatCode>###0%</c:formatCode>
                <c:ptCount val="8"/>
                <c:pt idx="0">
                  <c:v>0.42</c:v>
                </c:pt>
                <c:pt idx="1">
                  <c:v>0.09</c:v>
                </c:pt>
                <c:pt idx="2">
                  <c:v>0</c:v>
                </c:pt>
                <c:pt idx="3">
                  <c:v>0.01</c:v>
                </c:pt>
                <c:pt idx="4">
                  <c:v>7.0000000000000007E-2</c:v>
                </c:pt>
                <c:pt idx="5">
                  <c:v>0.02</c:v>
                </c:pt>
                <c:pt idx="6">
                  <c:v>0.04</c:v>
                </c:pt>
                <c:pt idx="7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2A-4D3F-97B9-0D96CEB1D1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6830834491012175E-2"/>
          <c:y val="5.2932457897914224E-2"/>
          <c:w val="0.45055482604815822"/>
          <c:h val="0.9469877315550682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63C46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BB5-48B4-B793-C6DE363C9B1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BB5-48B4-B793-C6DE363C9B1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BB5-48B4-B793-C6DE363C9B11}"/>
              </c:ext>
            </c:extLst>
          </c:dPt>
          <c:dLbls>
            <c:dLbl>
              <c:idx val="0"/>
              <c:layout>
                <c:manualLayout>
                  <c:x val="-2.3232849126609514E-2"/>
                  <c:y val="6.8486077508444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BB5-48B4-B793-C6DE363C9B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NC</c:v>
                </c:pt>
              </c:strCache>
            </c:strRef>
          </c:cat>
          <c:val>
            <c:numRef>
              <c:f>Hoja1!$B$2:$B$4</c:f>
              <c:numCache>
                <c:formatCode>###0.0%</c:formatCode>
                <c:ptCount val="3"/>
                <c:pt idx="0">
                  <c:v>0.49199999999999999</c:v>
                </c:pt>
                <c:pt idx="1">
                  <c:v>0.50700000000000001</c:v>
                </c:pt>
                <c:pt idx="2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B5-48B4-B793-C6DE363C9B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rgbClr val="3D3923"/>
                </a:solidFill>
              </a:defRPr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AF8-4395-9D7B-57FC21CD041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AF8-4395-9D7B-57FC21CD041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AF8-4395-9D7B-57FC21CD041A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25632607631192"/>
                      <c:h val="8.91491009792432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7AF8-4395-9D7B-57FC21CD041A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65080878435366"/>
                      <c:h val="8.91491009792432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AF8-4395-9D7B-57FC21CD04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Seguro Social (IMSS) 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Instituto de Salud para el Bienestar</c:v>
                </c:pt>
                <c:pt idx="5">
                  <c:v>IMSS- Prospera o IMSS- Bienestar</c:v>
                </c:pt>
                <c:pt idx="6">
                  <c:v>Otra institución </c:v>
                </c:pt>
                <c:pt idx="7">
                  <c:v>Ninguno. Entonces, ¿no está afiliada(o) ni tiene derecho a servicios médicos?</c:v>
                </c:pt>
              </c:strCache>
            </c:strRef>
          </c:cat>
          <c:val>
            <c:numRef>
              <c:f>Hoja1!$B$2:$B$9</c:f>
              <c:numCache>
                <c:formatCode>###0.0%</c:formatCode>
                <c:ptCount val="8"/>
                <c:pt idx="0">
                  <c:v>0.55100000000000005</c:v>
                </c:pt>
                <c:pt idx="1">
                  <c:v>0.124</c:v>
                </c:pt>
                <c:pt idx="2">
                  <c:v>4.0000000000000001E-3</c:v>
                </c:pt>
                <c:pt idx="3">
                  <c:v>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F8-4395-9D7B-57FC21CD0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7420967548285518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239-43F8-AD2A-D9FBA9F00C3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B239-43F8-AD2A-D9FBA9F00C3D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49942946136402"/>
                      <c:h val="0.214515983964276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B239-43F8-AD2A-D9FBA9F00C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Seguro Social (IMSS) </c:v>
                </c:pt>
                <c:pt idx="1">
                  <c:v>ISSSTE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0.40100000000000002</c:v>
                </c:pt>
                <c:pt idx="1">
                  <c:v>8.5999999999999993E-2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239-43F8-AD2A-D9FBA9F00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Prestación en el trabajo</c:v>
                </c:pt>
                <c:pt idx="1">
                  <c:v>Jubilación o invalidez</c:v>
                </c:pt>
                <c:pt idx="2">
                  <c:v>Algún familiar en el hogar</c:v>
                </c:pt>
                <c:pt idx="3">
                  <c:v>Muerte del asegurado</c:v>
                </c:pt>
                <c:pt idx="4">
                  <c:v>Ser estudiante</c:v>
                </c:pt>
                <c:pt idx="5">
                  <c:v>Contratación propia</c:v>
                </c:pt>
                <c:pt idx="6">
                  <c:v>Algún familiar de otro hogar</c:v>
                </c:pt>
                <c:pt idx="7">
                  <c:v>Otro, ¿cuál?</c:v>
                </c:pt>
              </c:strCache>
            </c:strRef>
          </c:cat>
          <c:val>
            <c:numRef>
              <c:f>Hoja1!$B$2:$B$9</c:f>
              <c:numCache>
                <c:formatCode>###0%</c:formatCode>
                <c:ptCount val="8"/>
                <c:pt idx="0">
                  <c:v>0.46</c:v>
                </c:pt>
                <c:pt idx="1">
                  <c:v>0.1</c:v>
                </c:pt>
                <c:pt idx="2">
                  <c:v>0.04</c:v>
                </c:pt>
                <c:pt idx="3">
                  <c:v>0.01</c:v>
                </c:pt>
                <c:pt idx="4">
                  <c:v>0.1</c:v>
                </c:pt>
                <c:pt idx="5">
                  <c:v>0.01</c:v>
                </c:pt>
                <c:pt idx="6">
                  <c:v>0.28000000000000003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4C4-4519-A0BE-4DFB43F99C3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4C4-4519-A0BE-4DFB43F99C37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4C4-4519-A0BE-4DFB43F99C37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379886345836318"/>
                      <c:h val="9.287768678159942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4C4-4519-A0BE-4DFB43F99C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Prestación en el trabajo</c:v>
                </c:pt>
                <c:pt idx="1">
                  <c:v>Jubilación o invalidez</c:v>
                </c:pt>
                <c:pt idx="2">
                  <c:v>Algún familiar en el hogar</c:v>
                </c:pt>
                <c:pt idx="3">
                  <c:v>Muerte del asegurado</c:v>
                </c:pt>
                <c:pt idx="4">
                  <c:v>Ser estudiante</c:v>
                </c:pt>
                <c:pt idx="5">
                  <c:v>Contratación propia</c:v>
                </c:pt>
                <c:pt idx="6">
                  <c:v>Algún familiar de otro hogar</c:v>
                </c:pt>
                <c:pt idx="7">
                  <c:v>Otro, ¿cuál?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 formatCode="###0.0%">
                  <c:v>0.22700000000000001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C4-4519-A0BE-4DFB43F99C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5361774342802045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C26-47FD-BBDE-8A8C14BAD88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C26-47FD-BBDE-8A8C14BAD88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C26-47FD-BBDE-8A8C14BAD8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Seguro Social (IMSS)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Centro de salud u hospital de la Secretaría de Salud, o Instituto de Salud para el Bienestar</c:v>
                </c:pt>
                <c:pt idx="5">
                  <c:v>IMSS- Prospera o IMSS- Bienestar</c:v>
                </c:pt>
                <c:pt idx="6">
                  <c:v>Otra institución pública</c:v>
                </c:pt>
                <c:pt idx="7">
                  <c:v>Consultorio, clínica u hospital privado</c:v>
                </c:pt>
                <c:pt idx="8">
                  <c:v>Consultorio de farmacia</c:v>
                </c:pt>
                <c:pt idx="9">
                  <c:v>Otro lugar privado</c:v>
                </c:pt>
                <c:pt idx="10">
                  <c:v>Nunca se enferma</c:v>
                </c:pt>
                <c:pt idx="11">
                  <c:v>No se atiende</c:v>
                </c:pt>
                <c:pt idx="12">
                  <c:v>NS/NC</c:v>
                </c:pt>
              </c:strCache>
            </c:strRef>
          </c:cat>
          <c:val>
            <c:numRef>
              <c:f>Hoja1!$B$2:$B$14</c:f>
              <c:numCache>
                <c:formatCode>###0%</c:formatCode>
                <c:ptCount val="13"/>
                <c:pt idx="0">
                  <c:v>0.34</c:v>
                </c:pt>
                <c:pt idx="1">
                  <c:v>0.08</c:v>
                </c:pt>
                <c:pt idx="2">
                  <c:v>0</c:v>
                </c:pt>
                <c:pt idx="3">
                  <c:v>0.01</c:v>
                </c:pt>
                <c:pt idx="4">
                  <c:v>0.17</c:v>
                </c:pt>
                <c:pt idx="5">
                  <c:v>0.01</c:v>
                </c:pt>
                <c:pt idx="6">
                  <c:v>0.01</c:v>
                </c:pt>
                <c:pt idx="7">
                  <c:v>0.14000000000000001</c:v>
                </c:pt>
                <c:pt idx="8">
                  <c:v>0.19</c:v>
                </c:pt>
                <c:pt idx="9">
                  <c:v>0.04</c:v>
                </c:pt>
                <c:pt idx="10">
                  <c:v>0</c:v>
                </c:pt>
                <c:pt idx="11">
                  <c:v>0.01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26-47FD-BBDE-8A8C14BAD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5361774342802045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ECE-4E50-A76C-D63913E4FCB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ECE-4E50-A76C-D63913E4FCB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FECE-4E50-A76C-D63913E4FCB6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25632607631192"/>
                      <c:h val="7.88621877954950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FECE-4E50-A76C-D63913E4FCB6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1049467533224"/>
                      <c:h val="7.88621877954950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FECE-4E50-A76C-D63913E4FCB6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80218810734318"/>
                      <c:h val="7.88621877954950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EE9-47AE-92B8-047B1333DB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Seguro Social (IMSS)</c:v>
                </c:pt>
                <c:pt idx="1">
                  <c:v>ISSSTE</c:v>
                </c:pt>
                <c:pt idx="2">
                  <c:v>ISSSTE estatal</c:v>
                </c:pt>
                <c:pt idx="3">
                  <c:v>PEMEX; Defensa o Marina</c:v>
                </c:pt>
                <c:pt idx="4">
                  <c:v>Centro de salud u hospital de la Secretaría de Salud, o Instituto de Salud para el Bienestar</c:v>
                </c:pt>
                <c:pt idx="5">
                  <c:v>IMSS- Prospera o IMSS- Bienestar</c:v>
                </c:pt>
                <c:pt idx="6">
                  <c:v>Otra institución pública</c:v>
                </c:pt>
                <c:pt idx="7">
                  <c:v>Consultorio, clínica u hospital privado</c:v>
                </c:pt>
                <c:pt idx="8">
                  <c:v>Consultorio de farmacia</c:v>
                </c:pt>
                <c:pt idx="9">
                  <c:v>Otro lugar privado</c:v>
                </c:pt>
                <c:pt idx="10">
                  <c:v>Nunca se enferma</c:v>
                </c:pt>
                <c:pt idx="11">
                  <c:v>No se atiende</c:v>
                </c:pt>
                <c:pt idx="12">
                  <c:v>NS/NC</c:v>
                </c:pt>
              </c:strCache>
            </c:strRef>
          </c:cat>
          <c:val>
            <c:numRef>
              <c:f>Hoja1!$B$2:$B$14</c:f>
              <c:numCache>
                <c:formatCode>###0.0%</c:formatCode>
                <c:ptCount val="13"/>
                <c:pt idx="0">
                  <c:v>0.29899999999999999</c:v>
                </c:pt>
                <c:pt idx="1">
                  <c:v>0.10299999999999999</c:v>
                </c:pt>
                <c:pt idx="2">
                  <c:v>1E-3</c:v>
                </c:pt>
                <c:pt idx="3">
                  <c:v>4.0000000000000001E-3</c:v>
                </c:pt>
                <c:pt idx="4">
                  <c:v>2.5000000000000001E-2</c:v>
                </c:pt>
                <c:pt idx="7">
                  <c:v>0.15</c:v>
                </c:pt>
                <c:pt idx="8">
                  <c:v>8.3000000000000004E-2</c:v>
                </c:pt>
                <c:pt idx="10">
                  <c:v>5.0000000000000001E-3</c:v>
                </c:pt>
                <c:pt idx="11">
                  <c:v>1.7999999999999999E-2</c:v>
                </c:pt>
                <c:pt idx="1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CE-4E50-A76C-D63913E4FC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D77-452B-96C7-6C52A475BF9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D77-452B-96C7-6C52A475BF9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D77-452B-96C7-6C52A475BF9B}"/>
              </c:ext>
            </c:extLst>
          </c:dPt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80218810734318"/>
                      <c:h val="0.104205887016265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1C4-4798-9C07-53975088C168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65080878435366"/>
                      <c:h val="0.104205887016265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1C4-4798-9C07-53975088C16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PEMEX; Defensa o Marina</c:v>
                </c:pt>
                <c:pt idx="1">
                  <c:v>Centro de salud u hospital de la Secretaría de Salud, o Instituto de Salud para el Bienestar</c:v>
                </c:pt>
                <c:pt idx="2">
                  <c:v>IMSS- Prospera o IMSS- Bienestar</c:v>
                </c:pt>
                <c:pt idx="3">
                  <c:v>Otra institución pública</c:v>
                </c:pt>
                <c:pt idx="4">
                  <c:v>Consultorio, clínica u hospital privado</c:v>
                </c:pt>
                <c:pt idx="5">
                  <c:v>Consultorio de farmacia</c:v>
                </c:pt>
                <c:pt idx="6">
                  <c:v>Otro lugar privado</c:v>
                </c:pt>
                <c:pt idx="7">
                  <c:v>Nunca se enferma</c:v>
                </c:pt>
                <c:pt idx="8">
                  <c:v>No se atiende</c:v>
                </c:pt>
                <c:pt idx="9">
                  <c:v>NS/NC</c:v>
                </c:pt>
              </c:strCache>
            </c:strRef>
          </c:cat>
          <c:val>
            <c:numRef>
              <c:f>Hoja1!$B$2:$B$11</c:f>
              <c:numCache>
                <c:formatCode>###0.0%</c:formatCode>
                <c:ptCount val="10"/>
                <c:pt idx="0">
                  <c:v>1.0999999999999999E-2</c:v>
                </c:pt>
                <c:pt idx="1">
                  <c:v>4.9000000000000002E-2</c:v>
                </c:pt>
                <c:pt idx="2">
                  <c:v>2.9000000000000001E-2</c:v>
                </c:pt>
                <c:pt idx="4">
                  <c:v>0.13</c:v>
                </c:pt>
                <c:pt idx="5">
                  <c:v>0.25</c:v>
                </c:pt>
                <c:pt idx="6">
                  <c:v>0.01</c:v>
                </c:pt>
                <c:pt idx="9">
                  <c:v>6.0000000000000001E-3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77-452B-96C7-6C52A475BF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6445174709010400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133-40AD-A2D5-6ABC5015728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133-40AD-A2D5-6ABC50157284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95356743033276"/>
                      <c:h val="0.2913714640028828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133-40AD-A2D5-6ABC501572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Seguro Social (IMSS) </c:v>
                </c:pt>
                <c:pt idx="1">
                  <c:v>ISSSTE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0.32200000000000001</c:v>
                </c:pt>
                <c:pt idx="1">
                  <c:v>6.5000000000000002E-2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33-40AD-A2D5-6ABC501572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085-487F-861C-30FCBBE707B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085-487F-861C-30FCBBE707B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085-487F-861C-30FCBBE707B1}"/>
              </c:ext>
            </c:extLst>
          </c:dPt>
          <c:dLbls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95356743033276"/>
                      <c:h val="0.104205858381682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BDD-4E1F-9575-0016D78D52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Hoja1!$A$2:$A$11</c:f>
              <c:strCache>
                <c:ptCount val="10"/>
                <c:pt idx="0">
                  <c:v>PEMEX; Defensa o Marina</c:v>
                </c:pt>
                <c:pt idx="1">
                  <c:v>Centro de salud u hospital de la Secretaría de Salud, o Instituto de Salud para el Bienestar</c:v>
                </c:pt>
                <c:pt idx="2">
                  <c:v>IMSS- Prospera o IMSS- Bienestar</c:v>
                </c:pt>
                <c:pt idx="3">
                  <c:v>Otra institución pública</c:v>
                </c:pt>
                <c:pt idx="4">
                  <c:v>Consultorio, clínica u hospital privado</c:v>
                </c:pt>
                <c:pt idx="5">
                  <c:v>Consultorio de farmacia</c:v>
                </c:pt>
                <c:pt idx="6">
                  <c:v>Otro lugar privado</c:v>
                </c:pt>
                <c:pt idx="7">
                  <c:v>Nunca se enferma</c:v>
                </c:pt>
                <c:pt idx="8">
                  <c:v>No se atiende</c:v>
                </c:pt>
                <c:pt idx="9">
                  <c:v>NS/NC</c:v>
                </c:pt>
              </c:strCache>
            </c:strRef>
          </c:cat>
          <c:val>
            <c:numRef>
              <c:f>Hoja1!$B$2:$B$11</c:f>
              <c:numCache>
                <c:formatCode>###0.0%</c:formatCode>
                <c:ptCount val="10"/>
                <c:pt idx="0">
                  <c:v>8.0000000000000002E-3</c:v>
                </c:pt>
                <c:pt idx="1">
                  <c:v>1.4E-2</c:v>
                </c:pt>
                <c:pt idx="3">
                  <c:v>2E-3</c:v>
                </c:pt>
                <c:pt idx="4">
                  <c:v>7.0000000000000007E-2</c:v>
                </c:pt>
                <c:pt idx="5">
                  <c:v>0.105</c:v>
                </c:pt>
                <c:pt idx="7">
                  <c:v>1.6E-2</c:v>
                </c:pt>
                <c:pt idx="8">
                  <c:v>1.2E-2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85-487F-861C-30FCBBE707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48261866061588E-2"/>
          <c:y val="3.7452039188836089E-3"/>
          <c:w val="0.91659595436833119"/>
          <c:h val="0.6775003263746305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9D3-4E9D-B541-E1489C7CB40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9D3-4E9D-B541-E1489C7CB40C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1049467533224"/>
                      <c:h val="0.321476467965270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9D3-4E9D-B541-E1489C7CB40C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65080878435366"/>
                      <c:h val="0.321476467965270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9D3-4E9D-B541-E1489C7CB4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Seguro Social (IMSS) </c:v>
                </c:pt>
                <c:pt idx="1">
                  <c:v>ISSSTE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0.5</c:v>
                </c:pt>
                <c:pt idx="1">
                  <c:v>0.11600000000000001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D3-4E9D-B541-E1489C7CB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55719490677854E-2"/>
          <c:y val="3.7452039188836089E-3"/>
          <c:w val="0.40172576147501748"/>
          <c:h val="0.9788080447586975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9B6-4D70-9A3A-507724B4E33F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9B6-4D70-9A3A-507724B4E33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9B6-4D70-9A3A-507724B4E33F}"/>
              </c:ext>
            </c:extLst>
          </c:dPt>
          <c:dLbls>
            <c:dLbl>
              <c:idx val="0"/>
              <c:layout>
                <c:manualLayout>
                  <c:x val="-3.85417606009947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6092840643447"/>
                      <c:h val="0.10896410513391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E9B6-4D70-9A3A-507724B4E3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Realizar una actividad que le proporcionó ingresos      </c:v>
                </c:pt>
                <c:pt idx="1">
                  <c:v>Ayudar en las tierras o en el negocio de un familiar o de otra persona </c:v>
                </c:pt>
                <c:pt idx="2">
                  <c:v>Estuvo ausente de su trabajo</c:v>
                </c:pt>
                <c:pt idx="3">
                  <c:v>No trabajó el mes pasado</c:v>
                </c:pt>
              </c:strCache>
            </c:strRef>
          </c:cat>
          <c:val>
            <c:numRef>
              <c:f>Hoja1!$B$2:$B$5</c:f>
              <c:numCache>
                <c:formatCode>###0.0%</c:formatCode>
                <c:ptCount val="4"/>
                <c:pt idx="0">
                  <c:v>0.08</c:v>
                </c:pt>
                <c:pt idx="1">
                  <c:v>0.04</c:v>
                </c:pt>
                <c:pt idx="2">
                  <c:v>0.02</c:v>
                </c:pt>
                <c:pt idx="3">
                  <c:v>0.86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E9B6-4D70-9A3A-507724B4E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 triste?</c:v>
                </c:pt>
                <c:pt idx="1">
                  <c:v>nervioso(a)?</c:v>
                </c:pt>
                <c:pt idx="2">
                  <c:v>sin esperanza?</c:v>
                </c:pt>
                <c:pt idx="3">
                  <c:v>inquieto(a) o intranquilo(a)?</c:v>
                </c:pt>
                <c:pt idx="4">
                  <c:v>tan deprimido(a) que nada podía levantarle el ánimo?</c:v>
                </c:pt>
                <c:pt idx="5">
                  <c:v>que no valía nada?</c:v>
                </c:pt>
                <c:pt idx="6">
                  <c:v>Otro, ¿cuál?</c:v>
                </c:pt>
              </c:strCache>
            </c:strRef>
          </c:cat>
          <c:val>
            <c:numRef>
              <c:f>Hoja1!$B$2:$B$8</c:f>
              <c:numCache>
                <c:formatCode>###0%</c:formatCode>
                <c:ptCount val="7"/>
                <c:pt idx="0">
                  <c:v>0.53</c:v>
                </c:pt>
                <c:pt idx="1">
                  <c:v>0.55000000000000004</c:v>
                </c:pt>
                <c:pt idx="2">
                  <c:v>0.24</c:v>
                </c:pt>
                <c:pt idx="3">
                  <c:v>0.52</c:v>
                </c:pt>
                <c:pt idx="4">
                  <c:v>0.23</c:v>
                </c:pt>
                <c:pt idx="5">
                  <c:v>0.15</c:v>
                </c:pt>
                <c:pt idx="6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54682751837956789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AC1-441B-9D58-774921F7646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AC1-441B-9D58-774921F7646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AC1-441B-9D58-774921F764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 triste?</c:v>
                </c:pt>
                <c:pt idx="1">
                  <c:v>nervioso(a)?</c:v>
                </c:pt>
                <c:pt idx="2">
                  <c:v>sin esperanza?</c:v>
                </c:pt>
                <c:pt idx="3">
                  <c:v>inquieto(a) o intranquilo(a)?</c:v>
                </c:pt>
                <c:pt idx="4">
                  <c:v>tan deprimido(a) que nada podía levantarle el ánimo?</c:v>
                </c:pt>
                <c:pt idx="5">
                  <c:v>que no valía nada?</c:v>
                </c:pt>
                <c:pt idx="6">
                  <c:v>Otro, ¿cuál?</c:v>
                </c:pt>
              </c:strCache>
            </c:strRef>
          </c:cat>
          <c:val>
            <c:numRef>
              <c:f>Hoja1!$B$2:$B$8</c:f>
              <c:numCache>
                <c:formatCode>0%</c:formatCode>
                <c:ptCount val="7"/>
                <c:pt idx="0">
                  <c:v>0.18</c:v>
                </c:pt>
                <c:pt idx="1">
                  <c:v>0.42</c:v>
                </c:pt>
                <c:pt idx="4">
                  <c:v>0.18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C1-441B-9D58-774921F76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Hoja1!$A$2:$A$22</c:f>
              <c:strCache>
                <c:ptCount val="21"/>
                <c:pt idx="0">
                  <c:v>Caminando</c:v>
                </c:pt>
                <c:pt idx="1">
                  <c:v>Microbús</c:v>
                </c:pt>
                <c:pt idx="2">
                  <c:v>Camiones RTP</c:v>
                </c:pt>
                <c:pt idx="3">
                  <c:v>Combi</c:v>
                </c:pt>
                <c:pt idx="4">
                  <c:v>Autobús</c:v>
                </c:pt>
                <c:pt idx="5">
                  <c:v>Bicitaxi</c:v>
                </c:pt>
                <c:pt idx="6">
                  <c:v>Mototaxi</c:v>
                </c:pt>
                <c:pt idx="7">
                  <c:v>Automóvil</c:v>
                </c:pt>
                <c:pt idx="8">
                  <c:v>Taxi de la calle o de sitio</c:v>
                </c:pt>
                <c:pt idx="9">
                  <c:v>Servicios de apps    (como Uber, Didi, Beat, etc)</c:v>
                </c:pt>
                <c:pt idx="10">
                  <c:v>Bicicleta propia</c:v>
                </c:pt>
                <c:pt idx="11">
                  <c:v>Ecobici</c:v>
                </c:pt>
                <c:pt idx="12">
                  <c:v>Moto</c:v>
                </c:pt>
                <c:pt idx="13">
                  <c:v>Metro</c:v>
                </c:pt>
                <c:pt idx="14">
                  <c:v>Metrobús</c:v>
                </c:pt>
                <c:pt idx="15">
                  <c:v>Trolebús</c:v>
                </c:pt>
                <c:pt idx="16">
                  <c:v>Tren ligero</c:v>
                </c:pt>
                <c:pt idx="17">
                  <c:v>Mexibús</c:v>
                </c:pt>
                <c:pt idx="18">
                  <c:v>Cablebús </c:v>
                </c:pt>
                <c:pt idx="19">
                  <c:v>Mexicable</c:v>
                </c:pt>
                <c:pt idx="20">
                  <c:v>Otro</c:v>
                </c:pt>
              </c:strCache>
            </c:strRef>
          </c:cat>
          <c:val>
            <c:numRef>
              <c:f>Hoja1!$B$2:$B$22</c:f>
              <c:numCache>
                <c:formatCode>###0%</c:formatCode>
                <c:ptCount val="21"/>
                <c:pt idx="0">
                  <c:v>0.16</c:v>
                </c:pt>
                <c:pt idx="1">
                  <c:v>0.12</c:v>
                </c:pt>
                <c:pt idx="2">
                  <c:v>0.04</c:v>
                </c:pt>
                <c:pt idx="3">
                  <c:v>0.04</c:v>
                </c:pt>
                <c:pt idx="4">
                  <c:v>0.03</c:v>
                </c:pt>
                <c:pt idx="5">
                  <c:v>0</c:v>
                </c:pt>
                <c:pt idx="6">
                  <c:v>0</c:v>
                </c:pt>
                <c:pt idx="7">
                  <c:v>0.09</c:v>
                </c:pt>
                <c:pt idx="8">
                  <c:v>0.01</c:v>
                </c:pt>
                <c:pt idx="9">
                  <c:v>0.01</c:v>
                </c:pt>
                <c:pt idx="10">
                  <c:v>0.02</c:v>
                </c:pt>
                <c:pt idx="11">
                  <c:v>0</c:v>
                </c:pt>
                <c:pt idx="12">
                  <c:v>0.02</c:v>
                </c:pt>
                <c:pt idx="13">
                  <c:v>0.13</c:v>
                </c:pt>
                <c:pt idx="14">
                  <c:v>7.0000000000000007E-2</c:v>
                </c:pt>
                <c:pt idx="15">
                  <c:v>0.01</c:v>
                </c:pt>
                <c:pt idx="16">
                  <c:v>0</c:v>
                </c:pt>
                <c:pt idx="17">
                  <c:v>0</c:v>
                </c:pt>
                <c:pt idx="18">
                  <c:v>0.01</c:v>
                </c:pt>
                <c:pt idx="19">
                  <c:v>0</c:v>
                </c:pt>
                <c:pt idx="2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6C4-475F-817B-0568BFDA282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6C4-475F-817B-0568BFDA282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6C4-475F-817B-0568BFDA2821}"/>
              </c:ext>
            </c:extLst>
          </c:dPt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097902816188911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6C4-475F-817B-0568BFDA2821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59104530502502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6C4-475F-817B-0568BFDA2821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50143159051631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3DA-4AD9-ACBA-825ABE944E0F}"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54623844777068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3DA-4AD9-ACBA-825ABE944E0F}"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50143159051631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93DA-4AD9-ACBA-825ABE944E0F}"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54623844777068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93DA-4AD9-ACBA-825ABE944E0F}"/>
                </c:ext>
              </c:extLst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59104530502502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93DA-4AD9-ACBA-825ABE944E0F}"/>
                </c:ext>
              </c:extLst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02383501914348"/>
                      <c:h val="6.68892163147223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93DA-4AD9-ACBA-825ABE944E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Hoja1!$A$2:$A$22</c:f>
              <c:strCache>
                <c:ptCount val="21"/>
                <c:pt idx="0">
                  <c:v>Caminando</c:v>
                </c:pt>
                <c:pt idx="1">
                  <c:v>Microbús</c:v>
                </c:pt>
                <c:pt idx="2">
                  <c:v>Camiones RTP</c:v>
                </c:pt>
                <c:pt idx="3">
                  <c:v>Combi</c:v>
                </c:pt>
                <c:pt idx="4">
                  <c:v>Autobús</c:v>
                </c:pt>
                <c:pt idx="5">
                  <c:v>Bicitaxi</c:v>
                </c:pt>
                <c:pt idx="6">
                  <c:v>Mototaxi</c:v>
                </c:pt>
                <c:pt idx="7">
                  <c:v>Automóvil</c:v>
                </c:pt>
                <c:pt idx="8">
                  <c:v>Taxi de la calle o de sitio</c:v>
                </c:pt>
                <c:pt idx="9">
                  <c:v>Servicios de apps    (como Uber, Didi, Beat, etc)</c:v>
                </c:pt>
                <c:pt idx="10">
                  <c:v>Bicicleta propia</c:v>
                </c:pt>
                <c:pt idx="11">
                  <c:v>Ecobici</c:v>
                </c:pt>
                <c:pt idx="12">
                  <c:v>Moto</c:v>
                </c:pt>
                <c:pt idx="13">
                  <c:v>Metro</c:v>
                </c:pt>
                <c:pt idx="14">
                  <c:v>Metrobús</c:v>
                </c:pt>
                <c:pt idx="15">
                  <c:v>Trolebús</c:v>
                </c:pt>
                <c:pt idx="16">
                  <c:v>Tren ligero</c:v>
                </c:pt>
                <c:pt idx="17">
                  <c:v>Mexibús</c:v>
                </c:pt>
                <c:pt idx="18">
                  <c:v>Cablebús </c:v>
                </c:pt>
                <c:pt idx="19">
                  <c:v>Mexicable</c:v>
                </c:pt>
                <c:pt idx="20">
                  <c:v>Otro</c:v>
                </c:pt>
              </c:strCache>
            </c:strRef>
          </c:cat>
          <c:val>
            <c:numRef>
              <c:f>Hoja1!$B$2:$B$22</c:f>
              <c:numCache>
                <c:formatCode>###0.0%</c:formatCode>
                <c:ptCount val="21"/>
                <c:pt idx="1">
                  <c:v>0.504</c:v>
                </c:pt>
                <c:pt idx="2">
                  <c:v>0.20100000000000001</c:v>
                </c:pt>
                <c:pt idx="5">
                  <c:v>5.7000000000000002E-2</c:v>
                </c:pt>
                <c:pt idx="7">
                  <c:v>0.28899999999999998</c:v>
                </c:pt>
                <c:pt idx="8">
                  <c:v>0.20699999999999999</c:v>
                </c:pt>
                <c:pt idx="9">
                  <c:v>0.224</c:v>
                </c:pt>
                <c:pt idx="10">
                  <c:v>0.11600000000000001</c:v>
                </c:pt>
                <c:pt idx="12">
                  <c:v>8.7999999999999995E-2</c:v>
                </c:pt>
                <c:pt idx="13">
                  <c:v>0.436</c:v>
                </c:pt>
                <c:pt idx="14">
                  <c:v>0.28100000000000003</c:v>
                </c:pt>
                <c:pt idx="15">
                  <c:v>9.2999999999999999E-2</c:v>
                </c:pt>
                <c:pt idx="16">
                  <c:v>7.4999999999999997E-2</c:v>
                </c:pt>
                <c:pt idx="18">
                  <c:v>5.8999999999999997E-2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C4-475F-817B-0568BFDA28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AA1-480E-968A-E3666C7AEB1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AA1-480E-968A-E3666C7AEB1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AA1-480E-968A-E3666C7AEB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Beca de Educación Básica para el Bienestar Benito Juárez (antes PROSPERA)</c:v>
                </c:pt>
                <c:pt idx="1">
                  <c:v>Beca Universal de Educación Media Superior Benito Juárez (antes PROSPERA)</c:v>
                </c:pt>
                <c:pt idx="2">
                  <c:v>Jóvenes Construyendo el Futuro </c:v>
                </c:pt>
                <c:pt idx="3">
                  <c:v>Jóvenes Escribiendo el Futuro (Educación Superior)</c:v>
                </c:pt>
                <c:pt idx="4">
                  <c:v>Pensión para el Bienestar de las Personas Adultas Mayores (antes Programa 65 y más)</c:v>
                </c:pt>
                <c:pt idx="5">
                  <c:v>Pensión para el Bienestar de las Personas con Discapacidad Permanente</c:v>
                </c:pt>
                <c:pt idx="6">
                  <c:v>Apoyo para el Bienestar de las Niñas y Niños, Hijos de Madres Trabajadoras (antes Estancias infantiles)</c:v>
                </c:pt>
                <c:pt idx="7">
                  <c:v>PROCAMPO/ ProAgro Productivo / Producción para el Bienestar</c:v>
                </c:pt>
                <c:pt idx="8">
                  <c:v>Ninguno</c:v>
                </c:pt>
              </c:strCache>
            </c:strRef>
          </c:cat>
          <c:val>
            <c:numRef>
              <c:f>Hoja1!$B$2:$B$10</c:f>
              <c:numCache>
                <c:formatCode>###0%</c:formatCode>
                <c:ptCount val="9"/>
                <c:pt idx="0">
                  <c:v>0.03</c:v>
                </c:pt>
                <c:pt idx="1">
                  <c:v>0.01</c:v>
                </c:pt>
                <c:pt idx="2">
                  <c:v>0</c:v>
                </c:pt>
                <c:pt idx="3">
                  <c:v>0</c:v>
                </c:pt>
                <c:pt idx="4">
                  <c:v>0.11</c:v>
                </c:pt>
                <c:pt idx="5">
                  <c:v>0.02</c:v>
                </c:pt>
                <c:pt idx="6">
                  <c:v>0</c:v>
                </c:pt>
                <c:pt idx="7">
                  <c:v>0</c:v>
                </c:pt>
                <c:pt idx="8">
                  <c:v>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A1-480E-968A-E3666C7AEB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0C2-4158-A3F7-3A45B023FB5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0C2-4158-A3F7-3A45B023FB5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0C2-4158-A3F7-3A45B023FB5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Beca de Educación Básica para el Bienestar Benito Juárez (antes PROSPERA)</c:v>
                </c:pt>
                <c:pt idx="1">
                  <c:v>Beca Universal de Educación Media Superior Benito Juárez (antes PROSPERA)</c:v>
                </c:pt>
                <c:pt idx="2">
                  <c:v>Jóvenes Construyendo el Futuro </c:v>
                </c:pt>
                <c:pt idx="3">
                  <c:v>Jóvenes Escribiendo el Futuro (Educación Superior)</c:v>
                </c:pt>
                <c:pt idx="4">
                  <c:v>Pensión para el Bienestar de las Personas Adultas Mayores (antes Programa 65 y más)</c:v>
                </c:pt>
                <c:pt idx="5">
                  <c:v>Pensión para el Bienestar de las Personas con Discapacidad Permanente</c:v>
                </c:pt>
                <c:pt idx="6">
                  <c:v>Apoyo para el Bienestar de las Niñas y Niños, Hijos de Madres Trabajadoras (antes Estancias infantiles)</c:v>
                </c:pt>
                <c:pt idx="7">
                  <c:v>PROCAMPO/ ProAgro Productivo / Producción para el Bienestar</c:v>
                </c:pt>
                <c:pt idx="8">
                  <c:v>Ninguno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4" formatCode="###0%">
                  <c:v>0.21</c:v>
                </c:pt>
                <c:pt idx="5" formatCode="###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C2-4158-A3F7-3A45B023FB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56299140126146E-2"/>
          <c:y val="3.7452039188836089E-3"/>
          <c:w val="0.68601340515267761"/>
          <c:h val="0.9869024751610041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96C-4077-BDF7-AE0FE53CA8A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96C-4077-BDF7-AE0FE53CA8A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96C-4077-BDF7-AE0FE53CA8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Hoja1!$A$2:$A$10</c:f>
              <c:strCache>
                <c:ptCount val="9"/>
                <c:pt idx="0">
                  <c:v>Beca de Educación Básica para el Bienestar Benito Juárez (antes PROSPERA)</c:v>
                </c:pt>
                <c:pt idx="1">
                  <c:v>Beca Universal de Educación Media Superior Benito Juárez (antes PROSPERA)</c:v>
                </c:pt>
                <c:pt idx="2">
                  <c:v>Jóvenes Construyendo el Futuro </c:v>
                </c:pt>
                <c:pt idx="3">
                  <c:v>Jóvenes Escribiendo el Futuro (Educación Superior)</c:v>
                </c:pt>
                <c:pt idx="4">
                  <c:v>Pensión para el Bienestar de las Personas Adultas Mayores (antes Programa 65 y más)</c:v>
                </c:pt>
                <c:pt idx="5">
                  <c:v>Pensión para el Bienestar de las Personas con Discapacidad Permanente</c:v>
                </c:pt>
                <c:pt idx="6">
                  <c:v>Apoyo para el Bienestar de las Niñas y Niños, Hijos de Madres Trabajadoras (antes Estancias infantiles)</c:v>
                </c:pt>
                <c:pt idx="7">
                  <c:v>PROCAMPO/ ProAgro Productivo / Producción para el Bienestar</c:v>
                </c:pt>
                <c:pt idx="8">
                  <c:v>Ninguno</c:v>
                </c:pt>
              </c:strCache>
            </c:strRef>
          </c:cat>
          <c:val>
            <c:numRef>
              <c:f>Hoja1!$B$2:$B$10</c:f>
              <c:numCache>
                <c:formatCode>###0.0%</c:formatCode>
                <c:ptCount val="9"/>
                <c:pt idx="0">
                  <c:v>0.24</c:v>
                </c:pt>
                <c:pt idx="1">
                  <c:v>0.16900000000000001</c:v>
                </c:pt>
                <c:pt idx="2">
                  <c:v>1E-3</c:v>
                </c:pt>
                <c:pt idx="4">
                  <c:v>3.5999999999999997E-2</c:v>
                </c:pt>
                <c:pt idx="5">
                  <c:v>3.0000000000000001E-3</c:v>
                </c:pt>
                <c:pt idx="7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C-4077-BDF7-AE0FE53CA8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128273047495991E-2"/>
          <c:y val="0.11644802464914136"/>
          <c:w val="0.91659595436833119"/>
          <c:h val="0.7483076788370226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93A-44AE-9F32-B4E631180CB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93A-44AE-9F32-B4E631180CB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Hoja1!$A$2:$A$4</c:f>
              <c:strCache>
                <c:ptCount val="2"/>
                <c:pt idx="0">
                  <c:v>Seguro Social (IMSS) </c:v>
                </c:pt>
                <c:pt idx="1">
                  <c:v>ISSSTE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0%">
                  <c:v>0.1</c:v>
                </c:pt>
                <c:pt idx="2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3A-44AE-9F32-B4E631180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Hoja1!$A$2:$A$16</c:f>
              <c:strCache>
                <c:ptCount val="15"/>
                <c:pt idx="0">
                  <c:v>Mi Beca para Empezar, Bienestar para niñas y Niños</c:v>
                </c:pt>
                <c:pt idx="1">
                  <c:v>Comedores de la Ciudad de México</c:v>
                </c:pt>
                <c:pt idx="2">
                  <c:v>Altepetl Bienestar </c:v>
                </c:pt>
                <c:pt idx="3">
                  <c:v>Cosecha de Lluvia</c:v>
                </c:pt>
                <c:pt idx="4">
                  <c:v>Seguro de desempleo de la Ciudad de México</c:v>
                </c:pt>
                <c:pt idx="5">
                  <c:v>Fomento al Trabajo Digno</c:v>
                </c:pt>
                <c:pt idx="6">
                  <c:v>Economía Social de la Ciudad de México </c:v>
                </c:pt>
                <c:pt idx="7">
                  <c:v>Beca PILARES Bienestar</c:v>
                </c:pt>
                <c:pt idx="8">
                  <c:v>Beca Leona Vicario</c:v>
                </c:pt>
                <c:pt idx="9">
                  <c:v>Bienestar para mujeres en situación de violencia </c:v>
                </c:pt>
                <c:pt idx="10">
                  <c:v>Microcréditos de la Ciudad de México</c:v>
                </c:pt>
                <c:pt idx="11">
                  <c:v>Mejoramiento de Vivienda </c:v>
                </c:pt>
                <c:pt idx="12">
                  <c:v>Vivienda en Conjunto</c:v>
                </c:pt>
                <c:pt idx="13">
                  <c:v>Beneficios de otros programas sociales del Gobierno de la Ciudad de México y alcaldías </c:v>
                </c:pt>
                <c:pt idx="14">
                  <c:v>Ninguno</c:v>
                </c:pt>
              </c:strCache>
            </c:strRef>
          </c:cat>
          <c:val>
            <c:numRef>
              <c:f>Hoja1!$B$2:$B$16</c:f>
              <c:numCache>
                <c:formatCode>###0%</c:formatCode>
                <c:ptCount val="15"/>
                <c:pt idx="0">
                  <c:v>0.05</c:v>
                </c:pt>
                <c:pt idx="1">
                  <c:v>0</c:v>
                </c:pt>
                <c:pt idx="2">
                  <c:v>0</c:v>
                </c:pt>
                <c:pt idx="3">
                  <c:v>0.01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0.01</c:v>
                </c:pt>
                <c:pt idx="14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1C4B58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245-459A-8E2C-AEF6D54C908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A245-459A-8E2C-AEF6D54C908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A245-459A-8E2C-AEF6D54C908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Hoja1!$A$2:$A$16</c:f>
              <c:strCache>
                <c:ptCount val="15"/>
                <c:pt idx="0">
                  <c:v>Mi Beca para Empezar, Bienestar para niñas y Niños</c:v>
                </c:pt>
                <c:pt idx="1">
                  <c:v>Comedores de la Ciudad de México</c:v>
                </c:pt>
                <c:pt idx="2">
                  <c:v>Altepetl Bienestar </c:v>
                </c:pt>
                <c:pt idx="3">
                  <c:v>Cosecha de Lluvia</c:v>
                </c:pt>
                <c:pt idx="4">
                  <c:v>Seguro de desempleo de la Ciudad de México</c:v>
                </c:pt>
                <c:pt idx="5">
                  <c:v>Fomento al Trabajo Digno</c:v>
                </c:pt>
                <c:pt idx="6">
                  <c:v>Economía Social de la Ciudad de México </c:v>
                </c:pt>
                <c:pt idx="7">
                  <c:v>Beca PILARES Bienestar</c:v>
                </c:pt>
                <c:pt idx="8">
                  <c:v>Beca Leona Vicario</c:v>
                </c:pt>
                <c:pt idx="9">
                  <c:v>Bienestar para mujeres en situación de violencia </c:v>
                </c:pt>
                <c:pt idx="10">
                  <c:v>Microcréditos de la Ciudad de México</c:v>
                </c:pt>
                <c:pt idx="11">
                  <c:v>Mejoramiento de Vivienda </c:v>
                </c:pt>
                <c:pt idx="12">
                  <c:v>Vivienda en Conjunto</c:v>
                </c:pt>
                <c:pt idx="13">
                  <c:v>Beneficios de otros programas sociales del Gobierno de la Ciudad de México y alcaldías </c:v>
                </c:pt>
                <c:pt idx="14">
                  <c:v>Ninguno</c:v>
                </c:pt>
              </c:strCache>
            </c:strRef>
          </c:cat>
          <c:val>
            <c:numRef>
              <c:f>Hoja1!$B$2:$B$16</c:f>
              <c:numCache>
                <c:formatCode>General</c:formatCode>
                <c:ptCount val="15"/>
                <c:pt idx="0" formatCode="###0%">
                  <c:v>0.1</c:v>
                </c:pt>
                <c:pt idx="4" formatCode="###0%">
                  <c:v>0.01</c:v>
                </c:pt>
                <c:pt idx="10" formatCode="###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45-459A-8E2C-AEF6D54C90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55719490677854E-2"/>
          <c:y val="3.7452039188836089E-3"/>
          <c:w val="0.40172576147501748"/>
          <c:h val="0.9788080447586975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EE9-41EA-A541-5EE8751CF25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DEE9-41EA-A541-5EE8751CF25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DEE9-41EA-A541-5EE8751CF255}"/>
              </c:ext>
            </c:extLst>
          </c:dPt>
          <c:dLbls>
            <c:dLbl>
              <c:idx val="0"/>
              <c:layout>
                <c:manualLayout>
                  <c:x val="-3.85417606009947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6092840643447"/>
                      <c:h val="0.10896410513391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EE9-41EA-A541-5EE8751CF2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Realizar una actividad que le proporcionó ingresos      </c:v>
                </c:pt>
                <c:pt idx="1">
                  <c:v>Ayudar en las tierras o en el negocio de un familiar o de otra persona </c:v>
                </c:pt>
                <c:pt idx="2">
                  <c:v>Estuvo ausente de su trabajo</c:v>
                </c:pt>
                <c:pt idx="3">
                  <c:v>No trabajó el mes pasado</c:v>
                </c:pt>
              </c:strCache>
            </c:strRef>
          </c:cat>
          <c:val>
            <c:numRef>
              <c:f>Hoja1!$B$2:$B$5</c:f>
              <c:numCache>
                <c:formatCode>###0.0%</c:formatCode>
                <c:ptCount val="4"/>
                <c:pt idx="1">
                  <c:v>0.17299999999999999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DEE9-41EA-A541-5EE8751CF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El transporte público en la Ciudad de México</c:v>
                </c:pt>
                <c:pt idx="1">
                  <c:v>Los programas sociales de la Ciudad de México</c:v>
                </c:pt>
                <c:pt idx="2">
                  <c:v>Los espacios públicos, como calles, parques y mercados</c:v>
                </c:pt>
                <c:pt idx="3">
                  <c:v>Los servicios de agua</c:v>
                </c:pt>
                <c:pt idx="4">
                  <c:v>El alumbrado público</c:v>
                </c:pt>
              </c:strCache>
            </c:strRef>
          </c:cat>
          <c:val>
            <c:numRef>
              <c:f>Hoja1!$B$2:$B$6</c:f>
              <c:numCache>
                <c:formatCode>###0%</c:formatCode>
                <c:ptCount val="5"/>
                <c:pt idx="0">
                  <c:v>0.48</c:v>
                </c:pt>
                <c:pt idx="1">
                  <c:v>0.55000000000000004</c:v>
                </c:pt>
                <c:pt idx="2">
                  <c:v>0.49</c:v>
                </c:pt>
                <c:pt idx="3">
                  <c:v>0.27</c:v>
                </c:pt>
                <c:pt idx="4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9A4-4C37-BA9E-FA0166E5DAE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9A4-4C37-BA9E-FA0166E5DAE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9A4-4C37-BA9E-FA0166E5DAE9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62177506952519"/>
                      <c:h val="0.100431310504897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69A4-4C37-BA9E-FA0166E5DAE9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871138878403399"/>
                      <c:h val="0.100431310504897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9A4-4C37-BA9E-FA0166E5DAE9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27859906991553"/>
                      <c:h val="0.100431310504897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69A4-4C37-BA9E-FA0166E5DAE9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436821278442427"/>
                      <c:h val="0.100431310504897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79E-4D3B-92CD-7E3129597642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66658192677956"/>
                      <c:h val="0.100431310504897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79E-4D3B-92CD-7E31295976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El transporte público en la Ciudad de México</c:v>
                </c:pt>
                <c:pt idx="1">
                  <c:v>Los programas sociales de la Ciudad de México</c:v>
                </c:pt>
                <c:pt idx="2">
                  <c:v>Los espacios públicos, como calles, parques y mercados</c:v>
                </c:pt>
                <c:pt idx="3">
                  <c:v>Los servicios de agua</c:v>
                </c:pt>
                <c:pt idx="4">
                  <c:v>El alumbrado público</c:v>
                </c:pt>
              </c:strCache>
            </c:strRef>
          </c:cat>
          <c:val>
            <c:numRef>
              <c:f>Hoja1!$B$2:$B$6</c:f>
              <c:numCache>
                <c:formatCode>###0.0%</c:formatCode>
                <c:ptCount val="5"/>
                <c:pt idx="0">
                  <c:v>0.46100000000000002</c:v>
                </c:pt>
                <c:pt idx="1">
                  <c:v>0.59899999999999998</c:v>
                </c:pt>
                <c:pt idx="2">
                  <c:v>0.49399999999999999</c:v>
                </c:pt>
                <c:pt idx="3">
                  <c:v>0.36899999999999999</c:v>
                </c:pt>
                <c:pt idx="4">
                  <c:v>0.51400000000000001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A4-4C37-BA9E-FA0166E5DA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F7C-4ACA-B7BF-9DE55C20D75C}"/>
              </c:ext>
            </c:extLst>
          </c:dPt>
          <c:dPt>
            <c:idx val="1"/>
            <c:invertIfNegative val="0"/>
            <c:bubble3D val="0"/>
            <c:spPr>
              <a:solidFill>
                <a:srgbClr val="53682A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3F7C-4ACA-B7BF-9DE55C20D75C}"/>
              </c:ext>
            </c:extLst>
          </c:dPt>
          <c:dPt>
            <c:idx val="2"/>
            <c:invertIfNegative val="0"/>
            <c:bubble3D val="0"/>
            <c:spPr>
              <a:solidFill>
                <a:srgbClr val="9BBB59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2-3F7C-4ACA-B7BF-9DE55C20D75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0-A803-448C-83FB-219443FD3730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A803-448C-83FB-219443FD37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Sí, por internet</c:v>
                </c:pt>
                <c:pt idx="1">
                  <c:v>Sí, en ventanilla</c:v>
                </c:pt>
                <c:pt idx="2">
                  <c:v>Sí, por internet y ventanilla</c:v>
                </c:pt>
                <c:pt idx="3">
                  <c:v>No     </c:v>
                </c:pt>
                <c:pt idx="4">
                  <c:v>NS/NC</c:v>
                </c:pt>
              </c:strCache>
            </c:strRef>
          </c:cat>
          <c:val>
            <c:numRef>
              <c:f>Hoja1!$B$2:$B$6</c:f>
              <c:numCache>
                <c:formatCode>###0%</c:formatCode>
                <c:ptCount val="5"/>
                <c:pt idx="0">
                  <c:v>0.04</c:v>
                </c:pt>
                <c:pt idx="1">
                  <c:v>0.08</c:v>
                </c:pt>
                <c:pt idx="2">
                  <c:v>0.05</c:v>
                </c:pt>
                <c:pt idx="3">
                  <c:v>0.83</c:v>
                </c:pt>
                <c:pt idx="4">
                  <c:v>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3F7C-4ACA-B7BF-9DE55C20D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9A4-4C37-BA9E-FA0166E5DAE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9A4-4C37-BA9E-FA0166E5DAE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9A4-4C37-BA9E-FA0166E5DAE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4-69A4-4C37-BA9E-FA0166E5DAE9}"/>
              </c:ext>
            </c:extLst>
          </c:dPt>
          <c:dLbls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80100249854273"/>
                      <c:h val="0.100495585155394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9A4-4C37-BA9E-FA0166E5DA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Sí, por internet</c:v>
                </c:pt>
                <c:pt idx="1">
                  <c:v>Sí, en ventanilla</c:v>
                </c:pt>
                <c:pt idx="2">
                  <c:v>Sí, por internet y ventanilla</c:v>
                </c:pt>
                <c:pt idx="3">
                  <c:v>No     </c:v>
                </c:pt>
                <c:pt idx="4">
                  <c:v>NS/NC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3" formatCode="###0.0%">
                  <c:v>0.65700000000000003</c:v>
                </c:pt>
                <c:pt idx="4" formatCode="###0.0%">
                  <c:v>4.0000000000000001E-3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69A4-4C37-BA9E-FA0166E5DA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1"/>
        <c:axPos val="t"/>
        <c:numFmt formatCode="General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410983519838349E-2"/>
          <c:y val="3.7452039188836089E-3"/>
          <c:w val="0.73597721780975633"/>
          <c:h val="0.990702497833144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D22-4E64-A562-7D849F6CCA9F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D22-4E64-A562-7D849F6CCA9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D22-4E64-A562-7D849F6CCA9F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75619564128833"/>
                      <c:h val="0.117609550879771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ED22-4E64-A562-7D849F6CC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El transporte público en la Ciudad de México</c:v>
                </c:pt>
                <c:pt idx="1">
                  <c:v>Los programas sociales de la Ciudad de México</c:v>
                </c:pt>
                <c:pt idx="2">
                  <c:v>Los espacios públicos, como calles, parques y mercados</c:v>
                </c:pt>
                <c:pt idx="3">
                  <c:v>Los servicios de agua</c:v>
                </c:pt>
                <c:pt idx="4">
                  <c:v>El alumbrado público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 formatCode="###0.0%">
                  <c:v>0.33900000000000002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ED22-4E64-A562-7D849F6CCA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.1000000000000001"/>
          <c:min val="0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192704134326494E-2"/>
          <c:y val="3.7452039188836089E-3"/>
          <c:w val="0.91688581253332624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5EF7-42CC-BB4A-16D07B5B3E5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5EF7-42CC-BB4A-16D07B5B3E5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5-5EF7-42CC-BB4A-16D07B5B3E5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7-5EF7-42CC-BB4A-16D07B5B3E59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9-5EF7-42CC-BB4A-16D07B5B3E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Muy satisfecho(a)</c:v>
                </c:pt>
                <c:pt idx="1">
                  <c:v>Algo satisfecho(a)</c:v>
                </c:pt>
                <c:pt idx="2">
                  <c:v>Poco satisfecho(a)</c:v>
                </c:pt>
                <c:pt idx="3">
                  <c:v>Nada satisfecho(a)</c:v>
                </c:pt>
                <c:pt idx="4">
                  <c:v>No contesta </c:v>
                </c:pt>
              </c:strCache>
            </c:strRef>
          </c:cat>
          <c:val>
            <c:numRef>
              <c:f>Hoja1!$B$2:$B$6</c:f>
              <c:numCache>
                <c:formatCode>###0%</c:formatCode>
                <c:ptCount val="5"/>
                <c:pt idx="0">
                  <c:v>0.43</c:v>
                </c:pt>
                <c:pt idx="1">
                  <c:v>0.26</c:v>
                </c:pt>
                <c:pt idx="2">
                  <c:v>0.13</c:v>
                </c:pt>
                <c:pt idx="3">
                  <c:v>0.18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EF7-42CC-BB4A-16D07B5B3E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192704134326494E-2"/>
          <c:y val="3.7452039188836089E-3"/>
          <c:w val="0.91688581253332624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1728-4E95-9575-E11A04868C1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1728-4E95-9575-E11A04868C1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5-1728-4E95-9575-E11A04868C1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7-1728-4E95-9575-E11A04868C15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9-1728-4E95-9575-E11A04868C1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Muy satisfecho(a)</c:v>
                </c:pt>
                <c:pt idx="1">
                  <c:v>Algo satisfecho(a)</c:v>
                </c:pt>
                <c:pt idx="2">
                  <c:v>Poco satisfecho(a)</c:v>
                </c:pt>
                <c:pt idx="3">
                  <c:v>Nada satisfecho(a)</c:v>
                </c:pt>
                <c:pt idx="4">
                  <c:v>No contesta </c:v>
                </c:pt>
              </c:strCache>
            </c:strRef>
          </c:cat>
          <c:val>
            <c:numRef>
              <c:f>Hoja1!$B$2:$B$6</c:f>
              <c:numCache>
                <c:formatCode>###0.0%</c:formatCode>
                <c:ptCount val="5"/>
                <c:pt idx="0">
                  <c:v>0.35699999999999998</c:v>
                </c:pt>
                <c:pt idx="1">
                  <c:v>0.44900000000000001</c:v>
                </c:pt>
                <c:pt idx="2">
                  <c:v>0.10100000000000001</c:v>
                </c:pt>
                <c:pt idx="3">
                  <c:v>8.5000000000000006E-2</c:v>
                </c:pt>
                <c:pt idx="4">
                  <c:v>7.0000000000000001E-3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728-4E95-9575-E11A04868C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324067734621558E-2"/>
          <c:y val="1.3276856017997747E-2"/>
          <c:w val="0.8016986991443372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C86-4DFB-A1D9-3578D1BAE1E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2-1C86-4DFB-A1D9-3578D1BAE1EE}"/>
              </c:ext>
            </c:extLst>
          </c:dPt>
          <c:dPt>
            <c:idx val="2"/>
            <c:invertIfNegative val="0"/>
            <c:bubble3D val="0"/>
            <c:spPr>
              <a:solidFill>
                <a:srgbClr val="4A1B1A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4-1C86-4DFB-A1D9-3578D1BAE1EE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6-1C86-4DFB-A1D9-3578D1BAE1E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Sí</c:v>
                </c:pt>
                <c:pt idx="1">
                  <c:v>No</c:v>
                </c:pt>
                <c:pt idx="2">
                  <c:v>No, nunca ha podido conectarse </c:v>
                </c:pt>
                <c:pt idx="3">
                  <c:v>NS/NC    </c:v>
                </c:pt>
              </c:strCache>
            </c:strRef>
          </c:cat>
          <c:val>
            <c:numRef>
              <c:f>Hoja1!$B$2:$B$5</c:f>
              <c:numCache>
                <c:formatCode>###0%</c:formatCode>
                <c:ptCount val="4"/>
                <c:pt idx="0">
                  <c:v>0.49</c:v>
                </c:pt>
                <c:pt idx="1">
                  <c:v>0.49</c:v>
                </c:pt>
                <c:pt idx="2">
                  <c:v>0.02</c:v>
                </c:pt>
                <c:pt idx="3">
                  <c:v>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1C86-4DFB-A1D9-3578D1BAE1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82451873153894E-2"/>
          <c:y val="1.7784136513480715E-2"/>
          <c:w val="0.80169869914433722"/>
          <c:h val="0.8602070653794402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718-4D68-B64B-B03AE43B6DA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Hoja1!$B$2</c:f>
              <c:numCache>
                <c:formatCode>###0%</c:formatCode>
                <c:ptCount val="1"/>
                <c:pt idx="0">
                  <c:v>0.64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7-4718-4D68-B64B-B03AE43B6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324067734621558E-2"/>
          <c:y val="1.3276856017997747E-2"/>
          <c:w val="0.80169869914433722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0-172E-4C83-8F09-E4855647797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NS/NC    </c:v>
                </c:pt>
              </c:strCache>
            </c:strRef>
          </c:cat>
          <c:val>
            <c:numRef>
              <c:f>Hoja1!$B$2</c:f>
              <c:numCache>
                <c:formatCode>###0%</c:formatCode>
                <c:ptCount val="1"/>
                <c:pt idx="0">
                  <c:v>0.01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172E-4C83-8F09-E485564779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457450350649618E-2"/>
          <c:y val="2.1191886667814096E-2"/>
          <c:w val="0.40172576147501748"/>
          <c:h val="0.9788080447586975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029-4CFC-9767-87910CA955F7}"/>
              </c:ext>
            </c:extLst>
          </c:dPt>
          <c:dLbls>
            <c:dLbl>
              <c:idx val="0"/>
              <c:layout>
                <c:manualLayout>
                  <c:x val="-3.85417606009947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6092840643447"/>
                      <c:h val="0.10896410513391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029-4CFC-9767-87910CA955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Realizar una actividad que le proporcionó ingresos      </c:v>
                </c:pt>
              </c:strCache>
            </c:strRef>
          </c:cat>
          <c:val>
            <c:numRef>
              <c:f>Hoja1!$B$2</c:f>
              <c:numCache>
                <c:formatCode>###0.0%</c:formatCode>
                <c:ptCount val="1"/>
                <c:pt idx="0">
                  <c:v>1.9E-2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D029-4CFC-9767-87910CA95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82451873153894E-2"/>
          <c:y val="1.7784136513480715E-2"/>
          <c:w val="0.80169869914433722"/>
          <c:h val="0.8602070653794402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0-F6E9-41FD-BDA2-D0CDD975EE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No</c:v>
                </c:pt>
              </c:strCache>
            </c:strRef>
          </c:cat>
          <c:val>
            <c:numRef>
              <c:f>Hoja1!$B$2</c:f>
              <c:numCache>
                <c:formatCode>###0%</c:formatCode>
                <c:ptCount val="1"/>
                <c:pt idx="0">
                  <c:v>0.35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F6E9-41FD-BDA2-D0CDD975E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192704134326494E-2"/>
          <c:y val="3.7452039188836089E-3"/>
          <c:w val="0.91688581253332624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5EF7-42CC-BB4A-16D07B5B3E5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5EF7-42CC-BB4A-16D07B5B3E5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5-5EF7-42CC-BB4A-16D07B5B3E5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7-5EF7-42CC-BB4A-16D07B5B3E59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9-5EF7-42CC-BB4A-16D07B5B3E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Muy satisfecho(a)</c:v>
                </c:pt>
                <c:pt idx="1">
                  <c:v>Algo satisfecho(a)</c:v>
                </c:pt>
                <c:pt idx="2">
                  <c:v>Poco satisfecho(a)</c:v>
                </c:pt>
                <c:pt idx="3">
                  <c:v>Nada satisfecho(a)</c:v>
                </c:pt>
                <c:pt idx="4">
                  <c:v>No contesta </c:v>
                </c:pt>
              </c:strCache>
            </c:strRef>
          </c:cat>
          <c:val>
            <c:numRef>
              <c:f>Hoja1!$B$2:$B$6</c:f>
              <c:numCache>
                <c:formatCode>###0%</c:formatCode>
                <c:ptCount val="5"/>
                <c:pt idx="0">
                  <c:v>0.4</c:v>
                </c:pt>
                <c:pt idx="1">
                  <c:v>0.4</c:v>
                </c:pt>
                <c:pt idx="2">
                  <c:v>0.16</c:v>
                </c:pt>
                <c:pt idx="3">
                  <c:v>0.04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EF7-42CC-BB4A-16D07B5B3E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192704134326494E-2"/>
          <c:y val="3.7452039188836089E-3"/>
          <c:w val="0.91688581253332624"/>
          <c:h val="0.9662789815216149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</a:schemeClr>
                </a:gs>
                <a:gs pos="50000">
                  <a:schemeClr val="accent5">
                    <a:lumMod val="50000"/>
                    <a:shade val="67500"/>
                    <a:satMod val="11500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1-1728-4E95-9575-E11A04868C1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3-1728-4E95-9575-E11A04868C1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5-1728-4E95-9575-E11A04868C1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7-1728-4E95-9575-E11A04868C15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scene3d>
                <a:camera prst="orthographicFront"/>
                <a:lightRig rig="threePt" dir="t"/>
              </a:scene3d>
              <a:sp3d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9-1728-4E95-9575-E11A04868C1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Muy satisfecho(a)</c:v>
                </c:pt>
                <c:pt idx="1">
                  <c:v>Algo satisfecho(a)</c:v>
                </c:pt>
                <c:pt idx="2">
                  <c:v>Poco satisfecho(a)</c:v>
                </c:pt>
                <c:pt idx="3">
                  <c:v>Nada satisfecho(a)</c:v>
                </c:pt>
                <c:pt idx="4">
                  <c:v>No contesta </c:v>
                </c:pt>
              </c:strCache>
            </c:strRef>
          </c:cat>
          <c:val>
            <c:numRef>
              <c:f>Hoja1!$B$2:$B$6</c:f>
              <c:numCache>
                <c:formatCode>###0.0%</c:formatCode>
                <c:ptCount val="5"/>
                <c:pt idx="0">
                  <c:v>0.36</c:v>
                </c:pt>
                <c:pt idx="1">
                  <c:v>0.30399999999999999</c:v>
                </c:pt>
                <c:pt idx="2">
                  <c:v>0.28199999999999997</c:v>
                </c:pt>
                <c:pt idx="3">
                  <c:v>5.3999999999999999E-2</c:v>
                </c:pt>
                <c:pt idx="4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728-4E95-9575-E11A04868C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0"/>
        <c:axPos val="t"/>
        <c:numFmt formatCode="###0.0%" sourceLinked="1"/>
        <c:majorTickMark val="out"/>
        <c:minorTickMark val="none"/>
        <c:tickLblPos val="nextTo"/>
        <c:txPr>
          <a:bodyPr/>
          <a:lstStyle/>
          <a:p>
            <a:pPr>
              <a:defRPr sz="100"/>
            </a:pPr>
            <a:endParaRPr lang="es-MX"/>
          </a:p>
        </c:txPr>
        <c:crossAx val="229664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55719490677854E-2"/>
          <c:y val="3.7452039188836089E-3"/>
          <c:w val="0.40172576147501748"/>
          <c:h val="0.9788080447586975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34C-4DCF-AAAA-ED406739D0E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34C-4DCF-AAAA-ED406739D0E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34C-4DCF-AAAA-ED406739D0E2}"/>
              </c:ext>
            </c:extLst>
          </c:dPt>
          <c:dLbls>
            <c:dLbl>
              <c:idx val="0"/>
              <c:layout>
                <c:manualLayout>
                  <c:x val="-3.85417606009947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6092840643447"/>
                      <c:h val="0.108964105133917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34C-4DCF-AAAA-ED406739D0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Realizar una actividad que le proporcionó ingresos      </c:v>
                </c:pt>
                <c:pt idx="1">
                  <c:v>Ayudar en las tierras o en el negocio de un familiar o de otra persona </c:v>
                </c:pt>
                <c:pt idx="2">
                  <c:v>Estuvo ausente de su trabajo</c:v>
                </c:pt>
                <c:pt idx="3">
                  <c:v>No trabajó el mes pasado</c:v>
                </c:pt>
              </c:strCache>
            </c:strRef>
          </c:cat>
          <c:val>
            <c:numRef>
              <c:f>Hoja1!$B$2:$B$5</c:f>
              <c:numCache>
                <c:formatCode>###0.0%</c:formatCode>
                <c:ptCount val="4"/>
                <c:pt idx="0">
                  <c:v>0.02</c:v>
                </c:pt>
                <c:pt idx="1">
                  <c:v>0</c:v>
                </c:pt>
                <c:pt idx="2">
                  <c:v>0.01</c:v>
                </c:pt>
                <c:pt idx="3">
                  <c:v>0.96499999999999997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934C-4DCF-AAAA-ED406739D0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457450350649618E-2"/>
          <c:y val="2.1191886667814096E-2"/>
          <c:w val="0.40172576147501748"/>
          <c:h val="0.9788080447586975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003300"/>
            </a:solidFill>
            <a:scene3d>
              <a:camera prst="orthographicFront"/>
              <a:lightRig rig="threePt" dir="t"/>
            </a:scene3d>
            <a:sp3d>
              <a:bevelT w="0" h="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7D2-4B0B-BF91-630A13F379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es-MX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Estuvo ausente de su trabajo</c:v>
                </c:pt>
                <c:pt idx="1">
                  <c:v>No trabajó el mes pasado</c:v>
                </c:pt>
              </c:strCache>
            </c:strRef>
          </c:cat>
          <c:val>
            <c:numRef>
              <c:f>Hoja1!$B$2:$B$3</c:f>
              <c:numCache>
                <c:formatCode>###0.0%</c:formatCode>
                <c:ptCount val="2"/>
                <c:pt idx="0">
                  <c:v>3.9E-2</c:v>
                </c:pt>
                <c:pt idx="1">
                  <c:v>0.94199999999999995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A7D2-4B0B-BF91-630A13F37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gapDepth val="138"/>
        <c:shape val="box"/>
        <c:axId val="229664160"/>
        <c:axId val="229664552"/>
        <c:axId val="0"/>
      </c:bar3DChart>
      <c:catAx>
        <c:axId val="229664160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extTo"/>
        <c:crossAx val="229664552"/>
        <c:crosses val="autoZero"/>
        <c:auto val="1"/>
        <c:lblAlgn val="ctr"/>
        <c:lblOffset val="100"/>
        <c:noMultiLvlLbl val="0"/>
      </c:catAx>
      <c:valAx>
        <c:axId val="229664552"/>
        <c:scaling>
          <c:orientation val="minMax"/>
          <c:max val="1"/>
        </c:scaling>
        <c:delete val="1"/>
        <c:axPos val="t"/>
        <c:numFmt formatCode="###0.0%" sourceLinked="1"/>
        <c:majorTickMark val="out"/>
        <c:minorTickMark val="none"/>
        <c:tickLblPos val="nextTo"/>
        <c:crossAx val="22966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CC5D6-8BB0-4E66-8743-B854CB897D32}" type="datetimeFigureOut">
              <a:rPr lang="es-MX" smtClean="0"/>
              <a:t>04/11/2024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D41FF-0DE7-4E62-ACF2-34C50C6164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26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820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2139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8205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2139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525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5591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D41FF-0DE7-4E62-ACF2-34C50C6164EA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25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987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727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80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450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63" y="549697"/>
            <a:ext cx="8762124" cy="823070"/>
          </a:xfrm>
        </p:spPr>
        <p:txBody>
          <a:bodyPr>
            <a:normAutofit/>
          </a:bodyPr>
          <a:lstStyle>
            <a:lvl1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63" y="1695450"/>
            <a:ext cx="8762124" cy="47765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5325" y="6538046"/>
            <a:ext cx="447750" cy="249385"/>
          </a:xfrm>
        </p:spPr>
        <p:txBody>
          <a:bodyPr/>
          <a:lstStyle>
            <a:lvl1pPr algn="ctr">
              <a:defRPr sz="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56FCF3-97EB-4DA5-BF7E-93EC395BEC3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5655444C-3E83-DEB6-7BFB-E6EF2A363A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78931" y="1"/>
            <a:ext cx="6234113" cy="365126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457200" indent="0" algn="r">
              <a:buNone/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3500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69EA66-35FF-718F-3BF5-969025E760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4700" y="1727201"/>
            <a:ext cx="5476875" cy="3006724"/>
          </a:xfrm>
        </p:spPr>
        <p:txBody>
          <a:bodyPr>
            <a:noAutofit/>
          </a:bodyPr>
          <a:lstStyle>
            <a:lvl1pPr algn="r">
              <a:defRPr sz="4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563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39"/>
            <a:ext cx="7886700" cy="2852737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AF9268D5-1543-AAB8-56BA-FAF6C19B79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19500" y="5486400"/>
            <a:ext cx="1895475" cy="371475"/>
          </a:xfrm>
        </p:spPr>
        <p:txBody>
          <a:bodyPr anchor="ctr"/>
          <a:lstStyle>
            <a:lvl1pPr marL="0" indent="0">
              <a:buNone/>
              <a:defRPr/>
            </a:lvl1pPr>
          </a:lstStyle>
          <a:p>
            <a:pPr algn="ctr"/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139165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737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853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162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160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261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3">
                <a:lumMod val="0"/>
                <a:lumOff val="100000"/>
              </a:schemeClr>
            </a:gs>
            <a:gs pos="5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FCF3-97EB-4DA5-BF7E-93EC395BEC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446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7" r:id="rId5"/>
    <p:sldLayoutId id="2147483664" r:id="rId6"/>
    <p:sldLayoutId id="2147483665" r:id="rId7"/>
    <p:sldLayoutId id="2147483666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2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6.xml"/><Relationship Id="rId4" Type="http://schemas.openxmlformats.org/officeDocument/2006/relationships/chart" Target="../charts/char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7" Type="http://schemas.openxmlformats.org/officeDocument/2006/relationships/chart" Target="../charts/chart4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0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9.xml"/><Relationship Id="rId3" Type="http://schemas.openxmlformats.org/officeDocument/2006/relationships/chart" Target="../charts/chart44.xml"/><Relationship Id="rId7" Type="http://schemas.openxmlformats.org/officeDocument/2006/relationships/chart" Target="../charts/chart4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7.xml"/><Relationship Id="rId5" Type="http://schemas.openxmlformats.org/officeDocument/2006/relationships/chart" Target="../charts/chart46.xml"/><Relationship Id="rId4" Type="http://schemas.openxmlformats.org/officeDocument/2006/relationships/chart" Target="../charts/char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7.xml"/><Relationship Id="rId4" Type="http://schemas.openxmlformats.org/officeDocument/2006/relationships/chart" Target="../charts/chart5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0.xml"/><Relationship Id="rId4" Type="http://schemas.openxmlformats.org/officeDocument/2006/relationships/chart" Target="../charts/chart6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21000">
              <a:schemeClr val="accent3">
                <a:lumMod val="0"/>
                <a:lumOff val="100000"/>
              </a:schemeClr>
            </a:gs>
            <a:gs pos="5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52226A-314B-0DE6-E351-1505930C24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24260" y="5667615"/>
            <a:ext cx="1895475" cy="371475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MX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Noviembre 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107BCE6-53FC-44F8-EC37-689D08F9042C}"/>
              </a:ext>
            </a:extLst>
          </p:cNvPr>
          <p:cNvSpPr txBox="1"/>
          <p:nvPr/>
        </p:nvSpPr>
        <p:spPr>
          <a:xfrm>
            <a:off x="117229" y="1264195"/>
            <a:ext cx="8909535" cy="250837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s-MX" sz="66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ENCUESTA </a:t>
            </a:r>
            <a:r>
              <a:rPr lang="es-MX" sz="25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sobre el</a:t>
            </a:r>
          </a:p>
          <a:p>
            <a:pPr algn="ctr"/>
            <a:r>
              <a:rPr lang="es-MX" sz="66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BIENESTAR SOCIAL </a:t>
            </a:r>
          </a:p>
          <a:p>
            <a:pPr algn="ctr"/>
            <a:r>
              <a:rPr lang="es-MX" sz="2500" b="1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de los hogares de la Ciudad de México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B1A6EE4-BC03-5115-01EC-58E643896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6091" y="4925642"/>
            <a:ext cx="1590675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2DD76AA-213A-8B33-7EDB-81B652855C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88333" r="96404">
                        <a14:foregroundMark x1="88684" y1="75000" x2="88684" y2="75000"/>
                        <a14:foregroundMark x1="90175" y1="79444" x2="90175" y2="79444"/>
                        <a14:foregroundMark x1="91140" y1="80000" x2="91140" y2="80000"/>
                        <a14:foregroundMark x1="92281" y1="80000" x2="92281" y2="80000"/>
                        <a14:foregroundMark x1="93509" y1="80000" x2="93509" y2="80000"/>
                        <a14:foregroundMark x1="93947" y1="72222" x2="93947" y2="72222"/>
                        <a14:foregroundMark x1="95614" y1="77222" x2="95614" y2="77222"/>
                        <a14:foregroundMark x1="95263" y1="87778" x2="95263" y2="87778"/>
                        <a14:foregroundMark x1="92193" y1="88889" x2="92193" y2="88889"/>
                        <a14:foregroundMark x1="90877" y1="89444" x2="90877" y2="89444"/>
                        <a14:foregroundMark x1="89035" y1="89444" x2="89035" y2="89444"/>
                        <a14:foregroundMark x1="88333" y1="86667" x2="88333" y2="86667"/>
                        <a14:foregroundMark x1="88947" y1="88333" x2="88947" y2="88333"/>
                        <a14:foregroundMark x1="89386" y1="88889" x2="89386" y2="88889"/>
                        <a14:foregroundMark x1="89211" y1="89444" x2="89211" y2="89444"/>
                        <a14:foregroundMark x1="91930" y1="86667" x2="91930" y2="86667"/>
                        <a14:foregroundMark x1="92105" y1="88333" x2="92105" y2="88333"/>
                        <a14:foregroundMark x1="93421" y1="87778" x2="93421" y2="87778"/>
                        <a14:foregroundMark x1="93509" y1="87222" x2="93509" y2="87222"/>
                        <a14:foregroundMark x1="94035" y1="88333" x2="94035" y2="88333"/>
                        <a14:foregroundMark x1="94035" y1="87222" x2="94035" y2="87222"/>
                        <a14:foregroundMark x1="94474" y1="89444" x2="94474" y2="89444"/>
                        <a14:foregroundMark x1="95000" y1="88889" x2="95000" y2="88889"/>
                        <a14:foregroundMark x1="95351" y1="77778" x2="95351" y2="77778"/>
                      </a14:backgroundRemoval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529" r="2563"/>
          <a:stretch/>
        </p:blipFill>
        <p:spPr>
          <a:xfrm>
            <a:off x="7820286" y="43478"/>
            <a:ext cx="1260996" cy="1492716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827CB2C4-6B98-E6C8-1756-99B3CA4BADB7}"/>
              </a:ext>
            </a:extLst>
          </p:cNvPr>
          <p:cNvSpPr txBox="1">
            <a:spLocks/>
          </p:cNvSpPr>
          <p:nvPr/>
        </p:nvSpPr>
        <p:spPr>
          <a:xfrm>
            <a:off x="234312" y="4213108"/>
            <a:ext cx="8675370" cy="908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MX" sz="25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MIEMBROS DEL </a:t>
            </a:r>
            <a:r>
              <a:rPr lang="es-MX" sz="2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HOGAR</a:t>
            </a:r>
            <a:endParaRPr lang="es-MX" sz="25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5903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10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814363"/>
              </p:ext>
            </p:extLst>
          </p:nvPr>
        </p:nvGraphicFramePr>
        <p:xfrm>
          <a:off x="465689" y="281629"/>
          <a:ext cx="8450640" cy="574767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84946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217714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482660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82660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482660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6327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En este trabajo, ¿tuvo derecho a las siguientes prestaciones, aunque no las haya utilizado?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5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 </a:t>
                      </a:r>
                      <a:r>
                        <a:rPr lang="es-ES" sz="85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tienen trabajo o trabajaron la última semana y % sí tienen la prestación)</a:t>
                      </a:r>
                      <a:endParaRPr lang="es-MX" sz="85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05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05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</a:t>
                      </a:r>
                    </a:p>
                    <a:p>
                      <a:pPr marL="0" algn="ctr" defTabSz="914400" rtl="0" eaLnBrk="1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2019**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05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05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2011**</a:t>
                      </a:r>
                      <a:endParaRPr lang="es-MX" sz="105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Vacaciones pagadas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Aguinaldo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Reparto de utilidades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40000"/>
                        <a:lumOff val="6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 pagan incapacidad en caso de enfermedad, accidente o maternidad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Prima vacacional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Crédito para vivienda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623782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Capacitación y otro tipo de cursos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Ahorro para el retiro SAR o AFORE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1995443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Becas y apoyos educativos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79184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Seguro de vida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28039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Préstamos en dinero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75920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Guarderías o estancias infantiles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232115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Tiempo para cuidados maternos o paternos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149014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Acceso a actividades recreativas/culturales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3265068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Ayuda de despensa (incluye vales)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664457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Servicio de comedor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201865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Comedores subsidiados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65194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Crédito FONACOT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381197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Ayuda con transporte de personal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7626162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Ayuda para transporte en efectivo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1229026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7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Obtención de algún servicio sin pago o con descuento (como luz, agua)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054974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Ayuda para renta de la casa habitación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9029147"/>
                  </a:ext>
                </a:extLst>
              </a:tr>
              <a:tr h="2223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Seguro privado de gastos médicos mayores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" dirty="0"/>
                    </a:p>
                  </a:txBody>
                  <a:tcPr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6427"/>
                  </a:ext>
                </a:extLst>
              </a:tr>
            </a:tbl>
          </a:graphicData>
        </a:graphic>
      </p:graphicFrame>
      <p:graphicFrame>
        <p:nvGraphicFramePr>
          <p:cNvPr id="11" name="7 Marcador de contenido">
            <a:extLst>
              <a:ext uri="{FF2B5EF4-FFF2-40B4-BE49-F238E27FC236}">
                <a16:creationId xmlns:a16="http://schemas.microsoft.com/office/drawing/2014/main" id="{FD3BFAD4-097E-AD19-C3F4-021B20D3B8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558738"/>
              </p:ext>
            </p:extLst>
          </p:nvPr>
        </p:nvGraphicFramePr>
        <p:xfrm>
          <a:off x="4392772" y="836859"/>
          <a:ext cx="1735126" cy="525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311430" y="6116397"/>
            <a:ext cx="8604899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Suma 100% con  la respuesta “no tiene” y NS/NC</a:t>
            </a:r>
            <a:endParaRPr lang="es-MX" sz="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sz="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*Pregunta original “En su trabajo principal, ¿usted (leer opciones, una por una)”</a:t>
            </a:r>
          </a:p>
          <a:p>
            <a:pPr algn="just"/>
            <a:r>
              <a:rPr lang="es-MX" sz="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**Pregunta original “¿En su trabajo (PRINCIPAL, SEGUNDO) le dan las siguientes prestaciones (aunque no las utilice)?”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3D08602C-508C-BE0C-DD4B-A82C30F403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133905"/>
              </p:ext>
            </p:extLst>
          </p:nvPr>
        </p:nvGraphicFramePr>
        <p:xfrm>
          <a:off x="3173595" y="836859"/>
          <a:ext cx="1735126" cy="541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6ABE20A9-E69B-CAC7-A96B-9625C660EE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629361"/>
              </p:ext>
            </p:extLst>
          </p:nvPr>
        </p:nvGraphicFramePr>
        <p:xfrm>
          <a:off x="5881501" y="800448"/>
          <a:ext cx="1735126" cy="5455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866FDBA8-5FC9-725D-D4F2-A70E66084C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780975"/>
              </p:ext>
            </p:extLst>
          </p:nvPr>
        </p:nvGraphicFramePr>
        <p:xfrm>
          <a:off x="7347075" y="800447"/>
          <a:ext cx="1735126" cy="5495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A6CD648A-7294-40F7-4BBC-511CBC822B01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1319488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11</a:t>
            </a:fld>
            <a:endParaRPr lang="es-MX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BB36A02-072C-17F7-C150-B481955CF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311405"/>
              </p:ext>
            </p:extLst>
          </p:nvPr>
        </p:nvGraphicFramePr>
        <p:xfrm>
          <a:off x="1807287" y="1713120"/>
          <a:ext cx="5619714" cy="334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45110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37302">
                  <a:extLst>
                    <a:ext uri="{9D8B030D-6E8A-4147-A177-3AD203B41FA5}">
                      <a16:colId xmlns:a16="http://schemas.microsoft.com/office/drawing/2014/main" val="536585159"/>
                    </a:ext>
                  </a:extLst>
                </a:gridCol>
                <a:gridCol w="1437302">
                  <a:extLst>
                    <a:ext uri="{9D8B030D-6E8A-4147-A177-3AD203B41FA5}">
                      <a16:colId xmlns:a16="http://schemas.microsoft.com/office/drawing/2014/main" val="268077206"/>
                    </a:ext>
                  </a:extLst>
                </a:gridCol>
              </a:tblGrid>
              <a:tr h="1044000">
                <a:tc>
                  <a:txBody>
                    <a:bodyPr/>
                    <a:lstStyle/>
                    <a:p>
                      <a:pPr algn="ctr"/>
                      <a:r>
                        <a:rPr lang="es-MX" sz="15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¿Usted pertenece a algún sindicato en su trabajo?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ENCASB </a:t>
                      </a:r>
                    </a:p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2011*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D1729323-C43E-C051-D860-6438F13626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635978"/>
              </p:ext>
            </p:extLst>
          </p:nvPr>
        </p:nvGraphicFramePr>
        <p:xfrm>
          <a:off x="4469070" y="2863943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:a16="http://schemas.microsoft.com/office/drawing/2014/main" id="{FCD4698B-D3A0-7D3A-0D4A-7F6C2F8EE6CE}"/>
              </a:ext>
            </a:extLst>
          </p:cNvPr>
          <p:cNvSpPr txBox="1"/>
          <p:nvPr/>
        </p:nvSpPr>
        <p:spPr>
          <a:xfrm>
            <a:off x="1299411" y="6148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10" name="7 Marcador de contenido">
            <a:extLst>
              <a:ext uri="{FF2B5EF4-FFF2-40B4-BE49-F238E27FC236}">
                <a16:creationId xmlns:a16="http://schemas.microsoft.com/office/drawing/2014/main" id="{B288C906-D67E-A632-7D2F-43B389434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948149"/>
              </p:ext>
            </p:extLst>
          </p:nvPr>
        </p:nvGraphicFramePr>
        <p:xfrm>
          <a:off x="5912688" y="2852633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B8BE7144-45FF-1AA1-A189-E3243C2A9230}"/>
              </a:ext>
            </a:extLst>
          </p:cNvPr>
          <p:cNvSpPr txBox="1"/>
          <p:nvPr/>
        </p:nvSpPr>
        <p:spPr>
          <a:xfrm>
            <a:off x="1807287" y="5528812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*Suma 100% con respuesta de NC</a:t>
            </a:r>
            <a:endParaRPr lang="es-MX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6311230-C3DF-5906-DCC8-1EA61576F9FD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408139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12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41030"/>
              </p:ext>
            </p:extLst>
          </p:nvPr>
        </p:nvGraphicFramePr>
        <p:xfrm>
          <a:off x="394448" y="411704"/>
          <a:ext cx="8351520" cy="550748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6072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11696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Pensando en un mes normal,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¿en cuál de los rangos se ubica mejor el ingreso que recibe por el trabajo o negocio propio </a:t>
                      </a:r>
                      <a:r>
                        <a:rPr lang="es-MX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que realiza? </a:t>
                      </a:r>
                      <a:endParaRPr lang="es-ES" sz="1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tiene trabajo o trabajaron la última semana)</a:t>
                      </a:r>
                      <a:endParaRPr lang="es-MX" sz="12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ENCOVID 2021**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2019*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</a:t>
                      </a:r>
                    </a:p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2011*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Menos de $2,800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$2,800 - $4,200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$4,201 - $5,600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$5,601 - $8,400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$8,401 - $16,800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$16,801 - $28,000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84624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$28,001 - $56,000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715056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Más de $56,000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  <a:tr h="481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contesta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115267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1E3E58DA-ABC3-5026-4AA9-C1241712CDD3}"/>
              </a:ext>
            </a:extLst>
          </p:cNvPr>
          <p:cNvSpPr txBox="1"/>
          <p:nvPr/>
        </p:nvSpPr>
        <p:spPr>
          <a:xfrm>
            <a:off x="789501" y="6067349"/>
            <a:ext cx="77894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*Pregunta original “Cuando recibe dinero por su trabajo (PRINCIPAL, SEGUNDO), ¿cuánto dinero recibe?. </a:t>
            </a:r>
          </a:p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 Pregunta original “¿Podría por favor decirme cuánto recibió en total por su trabajo en junio de 2021?”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AF2104BE-3DFB-A665-6E76-97DE58F93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272355"/>
              </p:ext>
            </p:extLst>
          </p:nvPr>
        </p:nvGraphicFramePr>
        <p:xfrm>
          <a:off x="2967878" y="1492712"/>
          <a:ext cx="1854388" cy="464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7 Marcador de contenido">
            <a:extLst>
              <a:ext uri="{FF2B5EF4-FFF2-40B4-BE49-F238E27FC236}">
                <a16:creationId xmlns:a16="http://schemas.microsoft.com/office/drawing/2014/main" id="{266539B3-8466-B89A-BBBD-4016F47AF9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7515707"/>
              </p:ext>
            </p:extLst>
          </p:nvPr>
        </p:nvGraphicFramePr>
        <p:xfrm>
          <a:off x="4398308" y="1481954"/>
          <a:ext cx="1854388" cy="464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7 Marcador de contenido">
            <a:extLst>
              <a:ext uri="{FF2B5EF4-FFF2-40B4-BE49-F238E27FC236}">
                <a16:creationId xmlns:a16="http://schemas.microsoft.com/office/drawing/2014/main" id="{237B9E22-6E68-0524-7C18-E53BD11715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031729"/>
              </p:ext>
            </p:extLst>
          </p:nvPr>
        </p:nvGraphicFramePr>
        <p:xfrm>
          <a:off x="5818313" y="1494501"/>
          <a:ext cx="1854388" cy="464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7 Marcador de contenido">
            <a:extLst>
              <a:ext uri="{FF2B5EF4-FFF2-40B4-BE49-F238E27FC236}">
                <a16:creationId xmlns:a16="http://schemas.microsoft.com/office/drawing/2014/main" id="{6114F6A5-C7F3-BAB9-2A1F-DE084EB7C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677437"/>
              </p:ext>
            </p:extLst>
          </p:nvPr>
        </p:nvGraphicFramePr>
        <p:xfrm>
          <a:off x="7240825" y="1483743"/>
          <a:ext cx="1854388" cy="464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D3015BD2-1ABD-B303-8239-F9787D010983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2251164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13</a:t>
            </a:fld>
            <a:endParaRPr lang="es-MX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BB36A02-072C-17F7-C150-B481955CF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597406"/>
              </p:ext>
            </p:extLst>
          </p:nvPr>
        </p:nvGraphicFramePr>
        <p:xfrm>
          <a:off x="773831" y="1480482"/>
          <a:ext cx="8065369" cy="334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804881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315122">
                  <a:extLst>
                    <a:ext uri="{9D8B030D-6E8A-4147-A177-3AD203B41FA5}">
                      <a16:colId xmlns:a16="http://schemas.microsoft.com/office/drawing/2014/main" val="536585159"/>
                    </a:ext>
                  </a:extLst>
                </a:gridCol>
                <a:gridCol w="1315122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315122">
                  <a:extLst>
                    <a:ext uri="{9D8B030D-6E8A-4147-A177-3AD203B41FA5}">
                      <a16:colId xmlns:a16="http://schemas.microsoft.com/office/drawing/2014/main" val="268077206"/>
                    </a:ext>
                  </a:extLst>
                </a:gridCol>
                <a:gridCol w="1315122">
                  <a:extLst>
                    <a:ext uri="{9D8B030D-6E8A-4147-A177-3AD203B41FA5}">
                      <a16:colId xmlns:a16="http://schemas.microsoft.com/office/drawing/2014/main" val="2164968511"/>
                    </a:ext>
                  </a:extLst>
                </a:gridCol>
              </a:tblGrid>
              <a:tr h="1044000">
                <a:tc>
                  <a:txBody>
                    <a:bodyPr/>
                    <a:lstStyle/>
                    <a:p>
                      <a:pPr algn="ctr"/>
                      <a:r>
                        <a:rPr lang="es-MX" sz="16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¿Recibió dinero por (…) el mes pasado?</a:t>
                      </a:r>
                      <a:r>
                        <a:rPr lang="es-MX" sz="16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sí tienen)</a:t>
                      </a:r>
                      <a:endParaRPr lang="es-MX" sz="9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EBH</a:t>
                      </a:r>
                    </a:p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2021*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2019**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2011***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jubilaciones y/o pensiones originadas dentro del país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jubilaciones y/o pensiones provenientes de otro(s) país(es)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</a:tbl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:a16="http://schemas.microsoft.com/office/drawing/2014/main" id="{FCD4698B-D3A0-7D3A-0D4A-7F6C2F8EE6CE}"/>
              </a:ext>
            </a:extLst>
          </p:cNvPr>
          <p:cNvSpPr txBox="1"/>
          <p:nvPr/>
        </p:nvSpPr>
        <p:spPr>
          <a:xfrm>
            <a:off x="1299411" y="6148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0D3BA60-A35C-12E0-E01C-B6DB31538B09}"/>
              </a:ext>
            </a:extLst>
          </p:cNvPr>
          <p:cNvSpPr txBox="1"/>
          <p:nvPr/>
        </p:nvSpPr>
        <p:spPr>
          <a:xfrm>
            <a:off x="509649" y="5408238"/>
            <a:ext cx="832955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*Los datos se obtuvieron de la pregunta “¿En este hogar reciben otros ingresos por?: leer opciones”, pero no aclaran si son del país o no. </a:t>
            </a:r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Suma 100% con respuesta “no recibe” y NS/NC</a:t>
            </a:r>
          </a:p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 Los datos se registran de todos aquellos que señalan no tener ese ingreso o que están perdidos por el sistema. Pregunta original “¿Cuánto dinero recibió usted durante el mes pasado por …”? </a:t>
            </a:r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 no aclaran si son del país o no. Suma 100% con respuesta “0” de quienes no reciben dinero</a:t>
            </a:r>
          </a:p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*** La codificación de esta pregunta en base está mal hecha. Pregunta original “¿Cuánto dinero recibió usted durante el mes pasado por …”? </a:t>
            </a:r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 no aclaran si son del país o no. Suma 100% con respuesta “0” de quienes no reciben dinero y NS/NC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E8393E23-2B6E-9E5D-1346-FAC2A16556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930955"/>
              </p:ext>
            </p:extLst>
          </p:nvPr>
        </p:nvGraphicFramePr>
        <p:xfrm>
          <a:off x="4828031" y="2542452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974845D9-70AD-8139-366C-D9FA3B2117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022033"/>
              </p:ext>
            </p:extLst>
          </p:nvPr>
        </p:nvGraphicFramePr>
        <p:xfrm>
          <a:off x="6136506" y="2542451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7 Marcador de contenido">
            <a:extLst>
              <a:ext uri="{FF2B5EF4-FFF2-40B4-BE49-F238E27FC236}">
                <a16:creationId xmlns:a16="http://schemas.microsoft.com/office/drawing/2014/main" id="{6FEBDE7D-71A4-43E0-2AC6-6578361FDE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04239"/>
              </p:ext>
            </p:extLst>
          </p:nvPr>
        </p:nvGraphicFramePr>
        <p:xfrm>
          <a:off x="7444981" y="2542451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7 Marcador de contenido">
            <a:extLst>
              <a:ext uri="{FF2B5EF4-FFF2-40B4-BE49-F238E27FC236}">
                <a16:creationId xmlns:a16="http://schemas.microsoft.com/office/drawing/2014/main" id="{6BD8A5CC-6242-899D-C9D1-40FF1AF040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269620"/>
              </p:ext>
            </p:extLst>
          </p:nvPr>
        </p:nvGraphicFramePr>
        <p:xfrm>
          <a:off x="3499460" y="2542450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EA4F6A2-2A8E-DA08-4CC6-690E98E06CC7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22352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8F3B6-FBAA-E5B1-3C27-E3D25504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SALUD</a:t>
            </a:r>
          </a:p>
        </p:txBody>
      </p:sp>
    </p:spTree>
    <p:extLst>
      <p:ext uri="{BB962C8B-B14F-4D97-AF65-F5344CB8AC3E}">
        <p14:creationId xmlns:p14="http://schemas.microsoft.com/office/powerpoint/2010/main" val="3532573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SALUD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15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12192"/>
              </p:ext>
            </p:extLst>
          </p:nvPr>
        </p:nvGraphicFramePr>
        <p:xfrm>
          <a:off x="396240" y="445647"/>
          <a:ext cx="8351520" cy="49848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6072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9114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5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¿En qué institución está usted afiliado o inscrito o tiene acceso a atención médica?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EBH </a:t>
                      </a:r>
                    </a:p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2021*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2019**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2011***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Seguro Social (IMSS)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ISSSTE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ISSSTE estatal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PEMEX; Defensa o Marina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Instituto de Salud para el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IMSS- Prospera o IMSS-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684624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Otra institución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715056"/>
                  </a:ext>
                </a:extLst>
              </a:tr>
              <a:tr h="5091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Ninguno. Entonces, ¿no está afiliada(o) no tiene derecho a servicios médicos?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1E3E58DA-ABC3-5026-4AA9-C1241712CDD3}"/>
              </a:ext>
            </a:extLst>
          </p:cNvPr>
          <p:cNvSpPr txBox="1"/>
          <p:nvPr/>
        </p:nvSpPr>
        <p:spPr>
          <a:xfrm>
            <a:off x="595863" y="5522383"/>
            <a:ext cx="77894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 Pregunta original “¿En qué institución está usted afiliado o inscrito o tiene acceso a atención médica”? La opción de respuesta “ISSSTE” no aclara si es o no estatal. En la opción de respuesta “otro” se conjugaron las opciones “Seguro privado de gastos médicos” y “otro”</a:t>
            </a:r>
          </a:p>
          <a:p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 Pregunta original “¿Para atender su salud a qué institución está afiliado a:”? En esta versión se pregunta por cada institución de forma separada, suma 100% con “no la tiene” y NS/NC</a:t>
            </a:r>
          </a:p>
          <a:p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*** Pregunta original “¿Para atender su salud a qué institución está afiliado a:”? En esta versión se pregunta por cada institución de forma separada, suma 100% con “no la tiene”, otras opciones y NC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AF2104BE-3DFB-A665-6E76-97DE58F93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975276"/>
              </p:ext>
            </p:extLst>
          </p:nvPr>
        </p:nvGraphicFramePr>
        <p:xfrm>
          <a:off x="4396513" y="1268588"/>
          <a:ext cx="1854388" cy="433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B2B35CF9-FB8E-212F-9D92-E72F41E1B8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86520"/>
              </p:ext>
            </p:extLst>
          </p:nvPr>
        </p:nvGraphicFramePr>
        <p:xfrm>
          <a:off x="7228512" y="1268588"/>
          <a:ext cx="1854388" cy="433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6131F03A-B7A3-CEF6-9C84-CD475A64D9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324915"/>
              </p:ext>
            </p:extLst>
          </p:nvPr>
        </p:nvGraphicFramePr>
        <p:xfrm>
          <a:off x="2967162" y="1268588"/>
          <a:ext cx="1854388" cy="433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64A3FC32-0244-EFFC-0AF5-921823EAFC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20710"/>
              </p:ext>
            </p:extLst>
          </p:nvPr>
        </p:nvGraphicFramePr>
        <p:xfrm>
          <a:off x="5815816" y="1268588"/>
          <a:ext cx="1854388" cy="4253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770F2BC6-B41E-2526-7322-5ECE1990E4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696390"/>
              </p:ext>
            </p:extLst>
          </p:nvPr>
        </p:nvGraphicFramePr>
        <p:xfrm>
          <a:off x="4395215" y="1266799"/>
          <a:ext cx="1854388" cy="1767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E59A1061-DC97-1FBB-78C2-E7EB30E6E5F2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399289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SALUD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16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979554"/>
              </p:ext>
            </p:extLst>
          </p:nvPr>
        </p:nvGraphicFramePr>
        <p:xfrm>
          <a:off x="1517434" y="732907"/>
          <a:ext cx="6111530" cy="52002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9817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56678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56678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</a:tblGrid>
              <a:tr h="954425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¿Por cuál de los siguientes motivos está inscrito en esa institución?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Prestación en el trabajo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Jubilación o invalidez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635973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Algún familiar en el hogar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Muerte del asegurado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 estudiante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Contratación propia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Algún familiar de otro hogar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623782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Otro, ¿cuál?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1083343" y="6055434"/>
            <a:ext cx="7322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*Los datos se obtuvieron de la pregunta “En su trabajo principal, ¿usted (</a:t>
            </a:r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leer opciones, una por una) está usted afiliado o inscrito o tiene acceso a atención médica”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139691"/>
              </p:ext>
            </p:extLst>
          </p:nvPr>
        </p:nvGraphicFramePr>
        <p:xfrm>
          <a:off x="4217705" y="1572323"/>
          <a:ext cx="1947135" cy="4431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FC28E9B5-6A8A-A8F4-7263-9FAA1E6E4C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197429"/>
              </p:ext>
            </p:extLst>
          </p:nvPr>
        </p:nvGraphicFramePr>
        <p:xfrm>
          <a:off x="5886037" y="1587343"/>
          <a:ext cx="1947135" cy="4416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674273E-91BB-65F1-A98E-561F55D325E0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2799038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SALUD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17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034808"/>
              </p:ext>
            </p:extLst>
          </p:nvPr>
        </p:nvGraphicFramePr>
        <p:xfrm>
          <a:off x="394448" y="411704"/>
          <a:ext cx="8351520" cy="529505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6072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422699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7823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Cuando usted tiene problemas de salud, ¿en dónde se atiende?</a:t>
                      </a:r>
                      <a:endParaRPr lang="es-ES" sz="1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5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5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EBH </a:t>
                      </a:r>
                    </a:p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5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2021*</a:t>
                      </a:r>
                      <a:endParaRPr lang="es-MX" sz="15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5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2019**</a:t>
                      </a:r>
                      <a:endParaRPr lang="es-MX" sz="15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20700" algn="l"/>
                        </a:tabLst>
                      </a:pPr>
                      <a:r>
                        <a:rPr lang="es-ES" sz="15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2011***</a:t>
                      </a:r>
                      <a:endParaRPr lang="es-MX" sz="15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Seguro Social (IMSS)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ISSSTE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ISSSTE estatal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PEMEX; Defensa o Marina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Centro de salud u hospital de la Secretaría de Salud, o Instituto de Salud para el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979313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IMSS- Prospera o IMSS-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424574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Otra institución pública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rgbClr val="EBF1D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>
                        <a:alpha val="7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517068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Consultorio, clínica u hospital privado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374114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Consultorio de farmacia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Otro lugar privado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684624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Nunca se enferma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715056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se atiende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  <a:tr h="347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NS/NC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solidFill>
                      <a:schemeClr val="tx1"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115267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1E3E58DA-ABC3-5026-4AA9-C1241712CDD3}"/>
              </a:ext>
            </a:extLst>
          </p:cNvPr>
          <p:cNvSpPr txBox="1"/>
          <p:nvPr/>
        </p:nvSpPr>
        <p:spPr>
          <a:xfrm>
            <a:off x="513639" y="5839277"/>
            <a:ext cx="8110277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85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 Pregunta original “Cuando usted o alguien de su familia se enferman acuden a:” La opción de respuesta “ISSSTE” no aclara si es o no estatal. Suma 100% con otras opciones y NC</a:t>
            </a:r>
          </a:p>
          <a:p>
            <a:r>
              <a:rPr lang="es-MX" sz="85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 Pregunta original “Cuando usted tiene problemas de salud, ¿en dónde suele atenderse?” En esta versión se pregunta por cada institución de forma separada.Suma 100% con no se atiende ahí y NS/NC</a:t>
            </a:r>
          </a:p>
          <a:p>
            <a:r>
              <a:rPr lang="es-MX" sz="85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*** Pregunta original “Cuando usted tiene problemas de salud, ¿en dónde suele atenderse?”. Suma 100% con otras opciones y NC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AF2104BE-3DFB-A665-6E76-97DE58F93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732441"/>
              </p:ext>
            </p:extLst>
          </p:nvPr>
        </p:nvGraphicFramePr>
        <p:xfrm>
          <a:off x="2972471" y="1116236"/>
          <a:ext cx="1854388" cy="480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AABACB56-0BB8-185A-0B82-A3A4F64EF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6379952"/>
              </p:ext>
            </p:extLst>
          </p:nvPr>
        </p:nvGraphicFramePr>
        <p:xfrm>
          <a:off x="7248608" y="1116235"/>
          <a:ext cx="1854388" cy="480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784F275E-98B0-620A-6470-362CF3C56C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901714"/>
              </p:ext>
            </p:extLst>
          </p:nvPr>
        </p:nvGraphicFramePr>
        <p:xfrm>
          <a:off x="4393301" y="2189357"/>
          <a:ext cx="1854388" cy="3639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7 Marcador de contenido">
            <a:extLst>
              <a:ext uri="{FF2B5EF4-FFF2-40B4-BE49-F238E27FC236}">
                <a16:creationId xmlns:a16="http://schemas.microsoft.com/office/drawing/2014/main" id="{E00BC45C-6F3B-0BA2-D0EF-CA174EE0AE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144205"/>
              </p:ext>
            </p:extLst>
          </p:nvPr>
        </p:nvGraphicFramePr>
        <p:xfrm>
          <a:off x="4396513" y="1151237"/>
          <a:ext cx="1854388" cy="1301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7 Marcador de contenido">
            <a:extLst>
              <a:ext uri="{FF2B5EF4-FFF2-40B4-BE49-F238E27FC236}">
                <a16:creationId xmlns:a16="http://schemas.microsoft.com/office/drawing/2014/main" id="{6544D2DC-C850-1740-6760-C7F019B61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715440"/>
              </p:ext>
            </p:extLst>
          </p:nvPr>
        </p:nvGraphicFramePr>
        <p:xfrm>
          <a:off x="5801630" y="2189357"/>
          <a:ext cx="1854388" cy="3639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7 Marcador de contenido">
            <a:extLst>
              <a:ext uri="{FF2B5EF4-FFF2-40B4-BE49-F238E27FC236}">
                <a16:creationId xmlns:a16="http://schemas.microsoft.com/office/drawing/2014/main" id="{73217F8F-4EB2-E585-A80B-4446065DBE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814541"/>
              </p:ext>
            </p:extLst>
          </p:nvPr>
        </p:nvGraphicFramePr>
        <p:xfrm>
          <a:off x="5819349" y="1197815"/>
          <a:ext cx="1854388" cy="1179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986353F8-F3AC-98CD-82EE-8DBF6925C26B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3865487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SALUD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18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996582"/>
              </p:ext>
            </p:extLst>
          </p:nvPr>
        </p:nvGraphicFramePr>
        <p:xfrm>
          <a:off x="1517434" y="732907"/>
          <a:ext cx="6111530" cy="466954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9817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56678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56678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</a:tblGrid>
              <a:tr h="954425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En los últimos treinta días, ¿con qué frecuencia se ha sentido (…)? </a:t>
                      </a:r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solo quienes mencionaron haberse sentido de esa forma, sin importar cuantas veces)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ENCOVID</a:t>
                      </a:r>
                    </a:p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triste?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nervioso(a)?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635973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sin esperanza?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inquieto(a) o intranquilo(a)?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tan deprimido(a) que nada podía levantarle el ánimo?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 todo le costaba mucho esfuerzo?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5307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 no valía nada?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623782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1059750" y="5549000"/>
            <a:ext cx="7029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Los datos se obtuvieron de las preguntas “Ahora quisiera hacerle algunas preguntas sobre cómo se ha sentido en las últimas semanas. Durante las últimas dos semanas, ¿con qué frecuencia…?” y “Durante la semana pasada, ¿con qué frecuencia …?”. Las opciones de respuesta reflejadas corresponden a “Se ha sentido nervioso(a), intranquilo(a) o con los nervios de punta”, “Sintió que todo lo que hacía era un esfuerzo”, “Se sintió́ deprimido(a)”, “Se sintió́ triste”.  Suma 100% con respuestas “no se ha sentido así” y NS/NC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2486447"/>
              </p:ext>
            </p:extLst>
          </p:nvPr>
        </p:nvGraphicFramePr>
        <p:xfrm>
          <a:off x="4217705" y="1583082"/>
          <a:ext cx="1947135" cy="3830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56E58F41-46C8-600A-F85B-C62F7ADB34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2944237"/>
              </p:ext>
            </p:extLst>
          </p:nvPr>
        </p:nvGraphicFramePr>
        <p:xfrm>
          <a:off x="5886037" y="1583081"/>
          <a:ext cx="1947135" cy="3869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E1F5A948-348C-31E3-CFA2-324EFB5C4DCE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1661785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8F3B6-FBAA-E5B1-3C27-E3D25504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MOVILIDAD </a:t>
            </a:r>
          </a:p>
        </p:txBody>
      </p:sp>
    </p:spTree>
    <p:extLst>
      <p:ext uri="{BB962C8B-B14F-4D97-AF65-F5344CB8AC3E}">
        <p14:creationId xmlns:p14="http://schemas.microsoft.com/office/powerpoint/2010/main" val="243898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584AE88-FA96-1934-93AE-9B49E3982F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NOTA METODOLÓGICA</a:t>
            </a:r>
          </a:p>
        </p:txBody>
      </p:sp>
      <p:graphicFrame>
        <p:nvGraphicFramePr>
          <p:cNvPr id="5" name="2 Tabla">
            <a:extLst>
              <a:ext uri="{FF2B5EF4-FFF2-40B4-BE49-F238E27FC236}">
                <a16:creationId xmlns:a16="http://schemas.microsoft.com/office/drawing/2014/main" id="{8F59785E-144F-D417-AE12-DF024A734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018155"/>
              </p:ext>
            </p:extLst>
          </p:nvPr>
        </p:nvGraphicFramePr>
        <p:xfrm>
          <a:off x="218240" y="486024"/>
          <a:ext cx="4276567" cy="50618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0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364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100" b="1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Tipo de estudio</a:t>
                      </a:r>
                    </a:p>
                  </a:txBody>
                  <a:tcPr marL="94282" marR="1047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Encuesta en vivienda</a:t>
                      </a:r>
                    </a:p>
                  </a:txBody>
                  <a:tcPr marL="94282" marR="10475" marT="952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Objetivo de investigación</a:t>
                      </a:r>
                    </a:p>
                  </a:txBody>
                  <a:tcPr marL="94282" marR="10475" marT="952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s-MX" sz="1000" b="0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Conocer las condiciones sociales de bienestar de los hogares en la Ciudad de México</a:t>
                      </a:r>
                    </a:p>
                  </a:txBody>
                  <a:tcPr marL="94282" marR="10475" marT="952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Fecha de levantamiento</a:t>
                      </a:r>
                    </a:p>
                  </a:txBody>
                  <a:tcPr marL="94282" marR="1047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00" b="1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Del 24 de febrero al 14 de agosto de 2024.</a:t>
                      </a:r>
                    </a:p>
                  </a:txBody>
                  <a:tcPr marL="94282" marR="10475" marT="952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1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Población objetivo</a:t>
                      </a:r>
                    </a:p>
                  </a:txBody>
                  <a:tcPr marL="94282" marR="10475" marT="952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s-MX" sz="1000" b="0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Hogares de la Ciudad de México</a:t>
                      </a:r>
                    </a:p>
                  </a:txBody>
                  <a:tcPr marL="94282" marR="10475" marT="952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100" b="1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Marco muestral</a:t>
                      </a:r>
                    </a:p>
                  </a:txBody>
                  <a:tcPr marL="94282" marR="1047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00" b="0" i="0" u="none" strike="noStrike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listado de Área Geoestadística Básica (AGEB), con base en el Censo de Población y Vivienda 2020, del INEGI</a:t>
                      </a:r>
                    </a:p>
                  </a:txBody>
                  <a:tcPr marL="94282" marR="10475" marT="952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Método de selección 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de viviendas</a:t>
                      </a:r>
                    </a:p>
                  </a:txBody>
                  <a:tcPr marL="94282" marR="1047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00" b="0" i="0" u="none" strike="noStrike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Sistemático con arranque </a:t>
                      </a:r>
                    </a:p>
                    <a:p>
                      <a:pPr algn="ctr" rtl="0" fontAlgn="b"/>
                      <a:r>
                        <a:rPr lang="es-MX" sz="1000" b="0" i="0" u="none" strike="noStrike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aleatorio simple</a:t>
                      </a:r>
                    </a:p>
                  </a:txBody>
                  <a:tcPr marL="94282" marR="10475" marT="952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1 Título">
            <a:extLst>
              <a:ext uri="{FF2B5EF4-FFF2-40B4-BE49-F238E27FC236}">
                <a16:creationId xmlns:a16="http://schemas.microsoft.com/office/drawing/2014/main" id="{5975B7D8-3440-7660-3569-2D696BCAE7DD}"/>
              </a:ext>
            </a:extLst>
          </p:cNvPr>
          <p:cNvSpPr txBox="1">
            <a:spLocks/>
          </p:cNvSpPr>
          <p:nvPr/>
        </p:nvSpPr>
        <p:spPr>
          <a:xfrm>
            <a:off x="265271" y="6524625"/>
            <a:ext cx="8607425" cy="2540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es-MX"/>
            </a:defPPr>
            <a:lvl1pPr algn="ctr">
              <a:defRPr sz="8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Los resultados presentados sólo tienen validez para expresar la opinión de la población estudiada en la fecha específica del levantamiento de datos.</a:t>
            </a:r>
          </a:p>
        </p:txBody>
      </p:sp>
      <p:graphicFrame>
        <p:nvGraphicFramePr>
          <p:cNvPr id="7" name="6 Tabla">
            <a:extLst>
              <a:ext uri="{FF2B5EF4-FFF2-40B4-BE49-F238E27FC236}">
                <a16:creationId xmlns:a16="http://schemas.microsoft.com/office/drawing/2014/main" id="{4C9FEBA3-6947-B7E0-1ED2-3B744207A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005280"/>
              </p:ext>
            </p:extLst>
          </p:nvPr>
        </p:nvGraphicFramePr>
        <p:xfrm>
          <a:off x="4741979" y="1764752"/>
          <a:ext cx="4321095" cy="1343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0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191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Método de estimación </a:t>
                      </a:r>
                    </a:p>
                    <a:p>
                      <a:pPr algn="l" rtl="0" fontAlgn="b"/>
                      <a:r>
                        <a:rPr lang="es-MX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de los resultados</a:t>
                      </a: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Los resultados presentados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00" b="0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no son frecuencias simples,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00" b="0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sino estimaciones basadas en la utilización de factores de expansión.</a:t>
                      </a: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91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00" b="1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Método</a:t>
                      </a:r>
                      <a:r>
                        <a:rPr lang="es-MX" sz="1000" b="1" i="0" u="none" strike="noStrike" kern="1200" baseline="0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de edición</a:t>
                      </a:r>
                      <a:endParaRPr lang="es-MX" sz="1000" b="1" i="0" u="none" strike="noStrike" kern="1200" dirty="0">
                        <a:solidFill>
                          <a:srgbClr val="00206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64" marR="1058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Validación en Excel y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00" b="0" i="0" u="none" strike="noStrike" kern="1200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clean</a:t>
                      </a:r>
                      <a:r>
                        <a:rPr lang="es-MX" sz="1000" b="0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up en SPSS</a:t>
                      </a:r>
                    </a:p>
                  </a:txBody>
                  <a:tcPr marL="95264" marR="10585" marT="95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8 Tabla">
            <a:extLst>
              <a:ext uri="{FF2B5EF4-FFF2-40B4-BE49-F238E27FC236}">
                <a16:creationId xmlns:a16="http://schemas.microsoft.com/office/drawing/2014/main" id="{724EE16B-EB21-25AE-6363-46C0EBC0D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143792"/>
              </p:ext>
            </p:extLst>
          </p:nvPr>
        </p:nvGraphicFramePr>
        <p:xfrm>
          <a:off x="4643376" y="5156133"/>
          <a:ext cx="4321095" cy="12252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0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0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979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Representatividad</a:t>
                      </a:r>
                    </a:p>
                  </a:txBody>
                  <a:tcPr marL="10585" marR="10585" marT="951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Número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de encuestas</a:t>
                      </a:r>
                    </a:p>
                  </a:txBody>
                  <a:tcPr marL="10585" marR="10585" marT="951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Error teórico </a:t>
                      </a:r>
                      <a:r>
                        <a:rPr lang="es-MX" sz="1000" b="1" i="0" u="none" strike="noStrike" kern="1200" dirty="0" err="1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muestral</a:t>
                      </a:r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 fontAlgn="b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asociado al 95% </a:t>
                      </a:r>
                    </a:p>
                    <a:p>
                      <a:pPr algn="ctr" fontAlgn="b"/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de confianza estadística</a:t>
                      </a:r>
                    </a:p>
                  </a:txBody>
                  <a:tcPr marL="10585" marR="10585" marT="951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4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Ciudad de México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3,244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585" marR="10585" marT="951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(+/-) </a:t>
                      </a:r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1.7 </a:t>
                      </a:r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10585" marR="10585" marT="9516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6AF98CE4-5D41-D758-F998-AB3165D4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66076"/>
              </p:ext>
            </p:extLst>
          </p:nvPr>
        </p:nvGraphicFramePr>
        <p:xfrm>
          <a:off x="4741980" y="325167"/>
          <a:ext cx="4321095" cy="1343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487">
                  <a:extLst>
                    <a:ext uri="{9D8B030D-6E8A-4147-A177-3AD203B41FA5}">
                      <a16:colId xmlns:a16="http://schemas.microsoft.com/office/drawing/2014/main" val="4289233611"/>
                    </a:ext>
                  </a:extLst>
                </a:gridCol>
                <a:gridCol w="2400608">
                  <a:extLst>
                    <a:ext uri="{9D8B030D-6E8A-4147-A177-3AD203B41FA5}">
                      <a16:colId xmlns:a16="http://schemas.microsoft.com/office/drawing/2014/main" val="1129685274"/>
                    </a:ext>
                  </a:extLst>
                </a:gridCol>
              </a:tblGrid>
              <a:tr h="67191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Método de selección de unidades de observación</a:t>
                      </a:r>
                    </a:p>
                  </a:txBody>
                  <a:tcPr marL="95264" marR="1058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Aleatoria simple</a:t>
                      </a:r>
                    </a:p>
                  </a:txBody>
                  <a:tcPr marL="95264" marR="10585" marT="95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562369"/>
                  </a:ext>
                </a:extLst>
              </a:tr>
              <a:tr h="67191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Método de recolección 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0" u="none" strike="noStrike" dirty="0">
                          <a:solidFill>
                            <a:srgbClr val="00206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de datos</a:t>
                      </a: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00" b="0" i="0" u="none" strike="noStrike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Cara a cara en vivienda utilizando dispositivo móvil (CAPI)</a:t>
                      </a: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993083"/>
                  </a:ext>
                </a:extLst>
              </a:tr>
            </a:tbl>
          </a:graphicData>
        </a:graphic>
      </p:graphicFrame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26053A4-825E-7D06-A11C-0B5C9ED07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</a:t>
            </a:fld>
            <a:endParaRPr lang="es-MX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B727AD5-C6C0-087A-58D2-384663E65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40133"/>
              </p:ext>
            </p:extLst>
          </p:nvPr>
        </p:nvGraphicFramePr>
        <p:xfrm>
          <a:off x="218239" y="5424511"/>
          <a:ext cx="4276567" cy="843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0697">
                  <a:extLst>
                    <a:ext uri="{9D8B030D-6E8A-4147-A177-3AD203B41FA5}">
                      <a16:colId xmlns:a16="http://schemas.microsoft.com/office/drawing/2014/main" val="1459076704"/>
                    </a:ext>
                  </a:extLst>
                </a:gridCol>
                <a:gridCol w="2375870">
                  <a:extLst>
                    <a:ext uri="{9D8B030D-6E8A-4147-A177-3AD203B41FA5}">
                      <a16:colId xmlns:a16="http://schemas.microsoft.com/office/drawing/2014/main" val="2712431930"/>
                    </a:ext>
                  </a:extLst>
                </a:gridCol>
              </a:tblGrid>
              <a:tr h="8436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Unidades de reemplazo</a:t>
                      </a:r>
                    </a:p>
                  </a:txBody>
                  <a:tcPr marL="94282" marR="1047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0" u="none" strike="noStrike" kern="12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Selección aleatoria con base en Índice de Desarrollo Social (IDS) a nivel AGEB, que fue proporcionado por Evalúa CDM</a:t>
                      </a:r>
                    </a:p>
                  </a:txBody>
                  <a:tcPr marL="94282" marR="10475" marT="952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947727"/>
                  </a:ext>
                </a:extLst>
              </a:tr>
            </a:tbl>
          </a:graphicData>
        </a:graphic>
      </p:graphicFrame>
      <p:graphicFrame>
        <p:nvGraphicFramePr>
          <p:cNvPr id="10" name="6 Tabla">
            <a:extLst>
              <a:ext uri="{FF2B5EF4-FFF2-40B4-BE49-F238E27FC236}">
                <a16:creationId xmlns:a16="http://schemas.microsoft.com/office/drawing/2014/main" id="{4C9FEBA3-6947-B7E0-1ED2-3B744207A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422103"/>
              </p:ext>
            </p:extLst>
          </p:nvPr>
        </p:nvGraphicFramePr>
        <p:xfrm>
          <a:off x="4643376" y="3087084"/>
          <a:ext cx="4321095" cy="19907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0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191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Encuesta representadas</a:t>
                      </a: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Encuesta sobre el Bienestar de los Hogares de la Ciudad de México 2021, EBH 2021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ES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ES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Encuesta nacional sobre los efectos del COVID-19 en el bienestar de los hogares de la Ciudad de México, ENCOVID 2021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ES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ES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Encuesta de Bienestar Objetivo y Subjetivo en la Ciudad de México 2019, ENCUBOS 2019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s-ES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s-ES" sz="1000" b="1" i="0" u="none" strike="noStrike" kern="1200" dirty="0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Encuesta de Acceso a los Satisfactores Básicos, ENCASB 2011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64" marR="10585" marT="9523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140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MOVILIDAD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20</a:t>
            </a:fld>
            <a:endParaRPr lang="es-MX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5F9DD7E-605D-2AC2-00EE-07B3F99E49F4}"/>
              </a:ext>
            </a:extLst>
          </p:cNvPr>
          <p:cNvSpPr txBox="1"/>
          <p:nvPr/>
        </p:nvSpPr>
        <p:spPr>
          <a:xfrm>
            <a:off x="377737" y="434022"/>
            <a:ext cx="86048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es-MX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+mj-cs"/>
              </a:rPr>
              <a:t>Aproximadamente, 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es-MX" sz="1400" b="1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+mj-cs"/>
              </a:rPr>
              <a:t>¿cuántos minutos tarda su viaje de ida, desde su casa a su trabajo o escuela, en un día normal?</a:t>
            </a:r>
            <a:endParaRPr lang="es-MX" sz="1000" b="1" dirty="0">
              <a:solidFill>
                <a:schemeClr val="tx1">
                  <a:lumMod val="85000"/>
                  <a:lumOff val="15000"/>
                </a:schemeClr>
              </a:solidFill>
              <a:ea typeface="+mj-ea"/>
              <a:cs typeface="+mj-cs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E7CFFBD-09AF-B7D4-7941-01E044292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390848"/>
              </p:ext>
            </p:extLst>
          </p:nvPr>
        </p:nvGraphicFramePr>
        <p:xfrm>
          <a:off x="1161288" y="1100946"/>
          <a:ext cx="7031736" cy="488473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406085">
                  <a:extLst>
                    <a:ext uri="{9D8B030D-6E8A-4147-A177-3AD203B41FA5}">
                      <a16:colId xmlns:a16="http://schemas.microsoft.com/office/drawing/2014/main" val="2016691024"/>
                    </a:ext>
                  </a:extLst>
                </a:gridCol>
                <a:gridCol w="1119109">
                  <a:extLst>
                    <a:ext uri="{9D8B030D-6E8A-4147-A177-3AD203B41FA5}">
                      <a16:colId xmlns:a16="http://schemas.microsoft.com/office/drawing/2014/main" val="909951722"/>
                    </a:ext>
                  </a:extLst>
                </a:gridCol>
                <a:gridCol w="2387433">
                  <a:extLst>
                    <a:ext uri="{9D8B030D-6E8A-4147-A177-3AD203B41FA5}">
                      <a16:colId xmlns:a16="http://schemas.microsoft.com/office/drawing/2014/main" val="3572379378"/>
                    </a:ext>
                  </a:extLst>
                </a:gridCol>
                <a:gridCol w="1119109">
                  <a:extLst>
                    <a:ext uri="{9D8B030D-6E8A-4147-A177-3AD203B41FA5}">
                      <a16:colId xmlns:a16="http://schemas.microsoft.com/office/drawing/2014/main" val="3280582103"/>
                    </a:ext>
                  </a:extLst>
                </a:gridCol>
              </a:tblGrid>
              <a:tr h="46293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E1C11"/>
                          </a:highlight>
                        </a:rPr>
                        <a:t>EBH 2024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E1C11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E1C11"/>
                          </a:highlight>
                        </a:rPr>
                        <a:t>EBH 2021*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E1C11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659251"/>
                  </a:ext>
                </a:extLst>
              </a:tr>
              <a:tr h="5267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Respuesta</a:t>
                      </a:r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404040"/>
                          </a:highlight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Escala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Respuesta</a:t>
                      </a:r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404040"/>
                          </a:highlight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Escala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547818"/>
                  </a:ext>
                </a:extLst>
              </a:tr>
              <a:tr h="11174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 me traslado a mi trabajo/ </a:t>
                      </a:r>
                      <a:r>
                        <a:rPr lang="es-MX" sz="1300" b="1" u="none" strike="noStrike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homeoffice</a:t>
                      </a:r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/ no tiene trabajo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28.0</a:t>
                      </a:r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 0 a 30 minutos</a:t>
                      </a:r>
                      <a:endParaRPr lang="pt-BR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62.5%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5980180"/>
                  </a:ext>
                </a:extLst>
              </a:tr>
              <a:tr h="5108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a 10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9.0</a:t>
                      </a:r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MX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7990642"/>
                  </a:ext>
                </a:extLst>
              </a:tr>
              <a:tr h="5108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 a 20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11.0%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 31 a 60 minutos</a:t>
                      </a:r>
                      <a:endParaRPr lang="pt-BR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14.9%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4834070"/>
                  </a:ext>
                </a:extLst>
              </a:tr>
              <a:tr h="6225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 a 30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11.0%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 61 minutos a 90 minutos</a:t>
                      </a:r>
                      <a:endParaRPr lang="pt-BR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7421050"/>
                  </a:ext>
                </a:extLst>
              </a:tr>
              <a:tr h="5108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 a 60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23.0%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Más de 91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5485829"/>
                  </a:ext>
                </a:extLst>
              </a:tr>
              <a:tr h="6225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Más de 61 minutos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18.0%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NS/NC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glow rad="101600">
                              <a:schemeClr val="bg1">
                                <a:lumMod val="85000"/>
                                <a:alpha val="60000"/>
                              </a:schemeClr>
                            </a:glow>
                          </a:effectLst>
                          <a:latin typeface="+mn-lt"/>
                        </a:rPr>
                        <a:t>22.6%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1491187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DDB78AA5-3E00-7796-E3B2-D90703AFC385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806879" y="6129388"/>
            <a:ext cx="702917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</a:t>
            </a:r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</a:t>
            </a:r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tiene la opción de respuesta de “no me traslado/ </a:t>
            </a:r>
            <a:r>
              <a:rPr lang="es-MX" sz="9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homeoffice</a:t>
            </a:r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1387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MOVILIDAD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21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64565"/>
              </p:ext>
            </p:extLst>
          </p:nvPr>
        </p:nvGraphicFramePr>
        <p:xfrm>
          <a:off x="1441525" y="365127"/>
          <a:ext cx="6412151" cy="586013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184263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57121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56678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</a:tblGrid>
              <a:tr h="664951">
                <a:tc>
                  <a:txBody>
                    <a:bodyPr/>
                    <a:lstStyle/>
                    <a:p>
                      <a:pPr algn="ctr"/>
                      <a:r>
                        <a:rPr lang="es-MX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Para ir a trabajar o estudiar, </a:t>
                      </a:r>
                    </a:p>
                    <a:p>
                      <a:pPr algn="ctr"/>
                      <a:r>
                        <a:rPr lang="es-MX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¿cuáles de los siguientes medios de transporte utiliza con mayor frecuencia?</a:t>
                      </a:r>
                    </a:p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 </a:t>
                      </a:r>
                      <a:r>
                        <a:rPr lang="es-ES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sí los hayan señalado)</a:t>
                      </a:r>
                      <a:endParaRPr lang="es-MX" sz="9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Caminando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accent3"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5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Microbús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Camiones RTP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Combi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Autobús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Bicitaxi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312359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Mototaxi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058476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Automóvil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720693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Taxi de la calle o de sitio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9104942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Servicios de apps    (como Uber, Didi, Beat, </a:t>
                      </a:r>
                      <a:r>
                        <a:rPr lang="es-MX" sz="11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etc</a:t>
                      </a: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668808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Bicicleta propia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9207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Ecobici</a:t>
                      </a:r>
                      <a:endParaRPr lang="es-MX" sz="11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987645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Moto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001380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Metro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3828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Metrobús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115039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Trolebús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085510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Tren ligero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Mexibús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635973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Cablebús</a:t>
                      </a: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Mexicable</a:t>
                      </a:r>
                      <a:endParaRPr lang="es-MX" sz="11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4403761"/>
              </p:ext>
            </p:extLst>
          </p:nvPr>
        </p:nvGraphicFramePr>
        <p:xfrm>
          <a:off x="4521760" y="1067740"/>
          <a:ext cx="1947135" cy="5197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02EDD03-356C-2A3C-BB1C-D5FA3EA81A1C}"/>
              </a:ext>
            </a:extLst>
          </p:cNvPr>
          <p:cNvSpPr txBox="1"/>
          <p:nvPr/>
        </p:nvSpPr>
        <p:spPr>
          <a:xfrm>
            <a:off x="1059750" y="6255575"/>
            <a:ext cx="80033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Pregunta original “¿Para ir a trabajar o estudiar, usted usa alguno de los siguientes medios de transporte? (marcar todas las opciones que se den)”. Suma 100% con respuestas “no” y NS/NC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54683AD7-CB24-3379-7279-C1BD7C5151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8166233"/>
              </p:ext>
            </p:extLst>
          </p:nvPr>
        </p:nvGraphicFramePr>
        <p:xfrm>
          <a:off x="6092042" y="1077906"/>
          <a:ext cx="1947135" cy="5204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00693140-39D8-CD0B-CD80-1FFEB3EAE34F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1479759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8F3B6-FBAA-E5B1-3C27-E3D25504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</p:spTree>
    <p:extLst>
      <p:ext uri="{BB962C8B-B14F-4D97-AF65-F5344CB8AC3E}">
        <p14:creationId xmlns:p14="http://schemas.microsoft.com/office/powerpoint/2010/main" val="1654043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23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10974"/>
              </p:ext>
            </p:extLst>
          </p:nvPr>
        </p:nvGraphicFramePr>
        <p:xfrm>
          <a:off x="752139" y="493197"/>
          <a:ext cx="7940937" cy="515975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9788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</a:tblGrid>
              <a:tr h="782687">
                <a:tc>
                  <a:txBody>
                    <a:bodyPr/>
                    <a:lstStyle/>
                    <a:p>
                      <a:pPr algn="ctr"/>
                      <a:r>
                        <a:rPr lang="es-MX" sz="115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¿Usted recibe alguno de los siguientes programas del gobierno federal?</a:t>
                      </a:r>
                      <a:r>
                        <a:rPr lang="es-MX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 </a:t>
                      </a:r>
                      <a:endParaRPr lang="es-MX" sz="90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ENCOVID</a:t>
                      </a:r>
                    </a:p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2021**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</a:t>
                      </a:r>
                    </a:p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2019*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Beca de Educación Básica para el Bienestar Benito Juárez (antes PROSPERA)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Beca Universal de Educación Media Superior Benito Juárez (antes PROSPERA)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Jóvenes Construyendo el Futuro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Jóvenes Escribiendo el Futuro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(Educación Superior)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Pensión para el Bienestar de las Personas Adultas Mayores (antes Programa 65 y más)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Pensión para el Bienestar de las Personas con Discapacidad Permanente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Apoyo para el Bienestar de las Niñas y Niños, Hijos de Madres Trabajadoras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(antes Estancias infantiles)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684624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PROCAMPO/ </a:t>
                      </a:r>
                      <a:r>
                        <a:rPr lang="es-MX" sz="105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ProAgro</a:t>
                      </a:r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Productivo / Producción para el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9568466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5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Ninguna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221879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691300" y="5767107"/>
            <a:ext cx="83617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Los datos se obtienen de dos preguntas “¿Qué beca o apoyo recibe?” y “¿Cuánto dinero recibió usted la última vez que le pagaron por …”. Suma 100% con otras opciones de respuesta</a:t>
            </a:r>
          </a:p>
          <a:p>
            <a:pPr algn="just"/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 Pregunta original “¿Usted o alguien de su hogar recibe alguno de los siguientes programas sociales?”. En las becas Benito Juárez no se aclara si para  educación básica o media superior. Suma 100% con respuestas “no” y NS/NC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06E50D47-AC4C-01A2-8D81-29177846C7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880559"/>
              </p:ext>
            </p:extLst>
          </p:nvPr>
        </p:nvGraphicFramePr>
        <p:xfrm>
          <a:off x="3453209" y="1168772"/>
          <a:ext cx="2173045" cy="458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867D6457-8350-0483-BCC6-195C7AFCD1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542665"/>
              </p:ext>
            </p:extLst>
          </p:nvPr>
        </p:nvGraphicFramePr>
        <p:xfrm>
          <a:off x="5176225" y="1246556"/>
          <a:ext cx="2173045" cy="4406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7C1CD33B-4AE1-86AA-B326-1FDD9ED71A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813169"/>
              </p:ext>
            </p:extLst>
          </p:nvPr>
        </p:nvGraphicFramePr>
        <p:xfrm>
          <a:off x="6879982" y="1169482"/>
          <a:ext cx="2173045" cy="458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134DC489-BC4A-7D95-D0ED-AED67466CE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079915"/>
              </p:ext>
            </p:extLst>
          </p:nvPr>
        </p:nvGraphicFramePr>
        <p:xfrm>
          <a:off x="5186983" y="1246556"/>
          <a:ext cx="1854388" cy="1690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4DCA37C7-A16F-4FF7-6DC0-11EA17166BBB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3966121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24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25530"/>
              </p:ext>
            </p:extLst>
          </p:nvPr>
        </p:nvGraphicFramePr>
        <p:xfrm>
          <a:off x="1341001" y="450486"/>
          <a:ext cx="6712770" cy="570211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216535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44543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851692">
                  <a:extLst>
                    <a:ext uri="{9D8B030D-6E8A-4147-A177-3AD203B41FA5}">
                      <a16:colId xmlns:a16="http://schemas.microsoft.com/office/drawing/2014/main" val="92987761"/>
                    </a:ext>
                  </a:extLst>
                </a:gridCol>
              </a:tblGrid>
              <a:tr h="821309">
                <a:tc>
                  <a:txBody>
                    <a:bodyPr/>
                    <a:lstStyle/>
                    <a:p>
                      <a:pPr algn="ctr"/>
                      <a:r>
                        <a:rPr lang="es-MX" sz="13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¿Usted es beneficiario de alguno de los siguientes programas sociales del gobierno de la Ciudad de México?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ENCOVID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 Beca para Empezar, Bienestar para niñas y Niños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6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Comedores de la Ciudad de México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Altepetl</a:t>
                      </a:r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Bienestar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Cosecha de Lluvia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Seguro de desempleo de la Ciudad de México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Fomento al Trabajo Digno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31235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Economía Social de la Ciudad de México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05847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Beca PILARES Bienestar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7206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Beca Leona Vicario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10494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Bienestar para mujeres en situación de violencia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6688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Microcréditos de la Ciudad de México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92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Mejoramiento de Vivienda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98764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Vivienda en Conjunto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00138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Beneficios de otros programas sociales del Gobierno de la Ciudad de México y alcaldías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438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Ninguno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tx1">
                        <a:alpha val="6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748506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694045"/>
              </p:ext>
            </p:extLst>
          </p:nvPr>
        </p:nvGraphicFramePr>
        <p:xfrm>
          <a:off x="4464422" y="1153391"/>
          <a:ext cx="1947135" cy="5063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02EDD03-356C-2A3C-BB1C-D5FA3EA81A1C}"/>
              </a:ext>
            </a:extLst>
          </p:cNvPr>
          <p:cNvSpPr txBox="1"/>
          <p:nvPr/>
        </p:nvSpPr>
        <p:spPr>
          <a:xfrm>
            <a:off x="932087" y="6142010"/>
            <a:ext cx="7530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Pregunta original “¿Usted o alguien de su hogar recibe alguno de los siguientes programas sociales?”. El valor de la opción “Microcréditos” este año refiere a “Créditos del gobierno de la CDMX”. </a:t>
            </a:r>
            <a:r>
              <a:rPr lang="es-MX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Suma 100% con respuestas “no es beneficiario” y NS/NC</a:t>
            </a:r>
          </a:p>
        </p:txBody>
      </p:sp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15C1464C-29B0-C838-23E9-8AD667A551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382339"/>
              </p:ext>
            </p:extLst>
          </p:nvPr>
        </p:nvGraphicFramePr>
        <p:xfrm>
          <a:off x="6106636" y="1153390"/>
          <a:ext cx="1947135" cy="4999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D098649C-5B2B-04D9-7BCA-A2A968D8685E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2705987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25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166041"/>
              </p:ext>
            </p:extLst>
          </p:nvPr>
        </p:nvGraphicFramePr>
        <p:xfrm>
          <a:off x="1561712" y="842064"/>
          <a:ext cx="6576627" cy="473893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284787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831309118"/>
                    </a:ext>
                  </a:extLst>
                </a:gridCol>
              </a:tblGrid>
              <a:tr h="821309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Y en su experiencia, en comparación con la administración anterior, en los últimos cinco años, ¿(…) ha mejorado, ha seguido igual o ha empeorado?</a:t>
                      </a:r>
                    </a:p>
                    <a:p>
                      <a:pPr algn="ctr"/>
                      <a:r>
                        <a:rPr lang="es-MX" sz="13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  </a:t>
                      </a:r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ha mejorado)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 transporte público en la Ciudad de México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los programas sociales de la Ciudad de México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los espacios públicos, como calles, parques y mercados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los servicios de agua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 alumbrado público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978821"/>
              </p:ext>
            </p:extLst>
          </p:nvPr>
        </p:nvGraphicFramePr>
        <p:xfrm>
          <a:off x="4796904" y="1887460"/>
          <a:ext cx="1947135" cy="3775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02EDD03-356C-2A3C-BB1C-D5FA3EA81A1C}"/>
              </a:ext>
            </a:extLst>
          </p:cNvPr>
          <p:cNvSpPr txBox="1"/>
          <p:nvPr/>
        </p:nvSpPr>
        <p:spPr>
          <a:xfrm>
            <a:off x="1308602" y="5853535"/>
            <a:ext cx="7530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Suma 100% con “ha empeorado”,  “sigue igual” y NS/NC</a:t>
            </a:r>
          </a:p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La pregunta original refiere a los últimos dos años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E47682EE-63BA-BBD5-EB9E-E2E1F67567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315891"/>
              </p:ext>
            </p:extLst>
          </p:nvPr>
        </p:nvGraphicFramePr>
        <p:xfrm>
          <a:off x="6375670" y="1907336"/>
          <a:ext cx="1947135" cy="3775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301BE940-FF25-5633-D52D-D379772A642D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41273159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26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452383"/>
              </p:ext>
            </p:extLst>
          </p:nvPr>
        </p:nvGraphicFramePr>
        <p:xfrm>
          <a:off x="1561712" y="842064"/>
          <a:ext cx="6576627" cy="459342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284787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831309118"/>
                    </a:ext>
                  </a:extLst>
                </a:gridCol>
              </a:tblGrid>
              <a:tr h="997494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En el último año, ¿ha realizado algún trámite ante alguna instancia del gobierno de la Ciudad de México</a:t>
                      </a:r>
                      <a:endParaRPr lang="es-MX" sz="9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Sí, por internet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Sí, en ventanilla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Sí, por internet y ventanilla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   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NS/NC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975479"/>
              </p:ext>
            </p:extLst>
          </p:nvPr>
        </p:nvGraphicFramePr>
        <p:xfrm>
          <a:off x="4754879" y="1762829"/>
          <a:ext cx="1947135" cy="3775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02EDD03-356C-2A3C-BB1C-D5FA3EA81A1C}"/>
              </a:ext>
            </a:extLst>
          </p:cNvPr>
          <p:cNvSpPr txBox="1"/>
          <p:nvPr/>
        </p:nvSpPr>
        <p:spPr>
          <a:xfrm>
            <a:off x="1532477" y="5785104"/>
            <a:ext cx="753059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La opción de respuesta “sí” no aclara si es por ventanilla o internet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E47682EE-63BA-BBD5-EB9E-E2E1F67567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970203"/>
              </p:ext>
            </p:extLst>
          </p:nvPr>
        </p:nvGraphicFramePr>
        <p:xfrm>
          <a:off x="6404961" y="1762829"/>
          <a:ext cx="1947135" cy="3773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19A79054-DA62-2F7C-3E34-4990630676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6058082"/>
              </p:ext>
            </p:extLst>
          </p:nvPr>
        </p:nvGraphicFramePr>
        <p:xfrm>
          <a:off x="6404960" y="2250830"/>
          <a:ext cx="1947135" cy="1767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0E4F45AE-7E7D-0E39-26B1-982F14F6C820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18983479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27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690253"/>
              </p:ext>
            </p:extLst>
          </p:nvPr>
        </p:nvGraphicFramePr>
        <p:xfrm>
          <a:off x="1283686" y="971156"/>
          <a:ext cx="6576628" cy="475417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44528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3831309118"/>
                    </a:ext>
                  </a:extLst>
                </a:gridCol>
              </a:tblGrid>
              <a:tr h="1114795">
                <a:tc>
                  <a:txBody>
                    <a:bodyPr/>
                    <a:lstStyle/>
                    <a:p>
                      <a:pPr algn="ctr"/>
                      <a:r>
                        <a:rPr lang="es-MX" sz="13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¿Qué tan satisfecho(a) está con el resultado del trámite que realizó ante esa instancia del Gobierno de la Ciudad de México? </a:t>
                      </a:r>
                    </a:p>
                    <a:p>
                      <a:pPr algn="ctr"/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de quienes dijeron haber hecho algún trámite ante el gobierno)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Muy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Algo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Poco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Nada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contesta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</a:tbl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3BCF1C51-82D0-C456-0671-B0E66A982C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508015"/>
              </p:ext>
            </p:extLst>
          </p:nvPr>
        </p:nvGraphicFramePr>
        <p:xfrm>
          <a:off x="3818709" y="2030229"/>
          <a:ext cx="2056386" cy="3856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E2277691-6C6D-0413-9AC3-DDAD839C66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736365"/>
              </p:ext>
            </p:extLst>
          </p:nvPr>
        </p:nvGraphicFramePr>
        <p:xfrm>
          <a:off x="5793880" y="2030229"/>
          <a:ext cx="2056386" cy="3856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AA48CC6-1FE6-5FF7-957D-0B4E5F1E6207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2415643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28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635927"/>
              </p:ext>
            </p:extLst>
          </p:nvPr>
        </p:nvGraphicFramePr>
        <p:xfrm>
          <a:off x="1412777" y="1035702"/>
          <a:ext cx="6576628" cy="424472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44528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3831309118"/>
                    </a:ext>
                  </a:extLst>
                </a:gridCol>
              </a:tblGrid>
              <a:tr h="111479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MX" sz="13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¿Alguna vez ha utilizado el servicio de internet gratuito en espacios públicos del gobierno de la Ciudad de México?</a:t>
                      </a:r>
                      <a:endParaRPr lang="es-MX" sz="9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7824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7824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7824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No, nunca ha podido conectarse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7824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NS/NC   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</a:tbl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F12042C5-C066-B721-F564-330A952ADE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265249"/>
              </p:ext>
            </p:extLst>
          </p:nvPr>
        </p:nvGraphicFramePr>
        <p:xfrm>
          <a:off x="3948058" y="2056649"/>
          <a:ext cx="2205318" cy="3365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0F49DA42-80D2-C91B-2A18-1243829877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5194627"/>
              </p:ext>
            </p:extLst>
          </p:nvPr>
        </p:nvGraphicFramePr>
        <p:xfrm>
          <a:off x="5914943" y="2134372"/>
          <a:ext cx="2205318" cy="89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7 Marcador de contenido">
            <a:extLst>
              <a:ext uri="{FF2B5EF4-FFF2-40B4-BE49-F238E27FC236}">
                <a16:creationId xmlns:a16="http://schemas.microsoft.com/office/drawing/2014/main" id="{103788BC-A4A4-5AA6-DDD6-17D09E91A6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7812749"/>
              </p:ext>
            </p:extLst>
          </p:nvPr>
        </p:nvGraphicFramePr>
        <p:xfrm>
          <a:off x="5937169" y="4488361"/>
          <a:ext cx="2205318" cy="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7 Marcador de contenido">
            <a:extLst>
              <a:ext uri="{FF2B5EF4-FFF2-40B4-BE49-F238E27FC236}">
                <a16:creationId xmlns:a16="http://schemas.microsoft.com/office/drawing/2014/main" id="{8D5A9369-D203-A242-5D51-B2BABA9B65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31273"/>
              </p:ext>
            </p:extLst>
          </p:nvPr>
        </p:nvGraphicFramePr>
        <p:xfrm>
          <a:off x="5914943" y="3260414"/>
          <a:ext cx="2205318" cy="1086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469FFAA3-BC2E-72BE-905E-FDA1D36F453C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14961" y="574890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* La opción de respuesta “no” no aclara si nunca ha podido conectarse</a:t>
            </a:r>
            <a:endParaRPr lang="es-MX" sz="9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17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PROGRAMAS SOCIALES Y EVALUACIÓN DEL GOBIERNO DE LA CIUDAD DE MÉXICO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29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375212"/>
              </p:ext>
            </p:extLst>
          </p:nvPr>
        </p:nvGraphicFramePr>
        <p:xfrm>
          <a:off x="1283686" y="971156"/>
          <a:ext cx="6576628" cy="471073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44528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966050">
                  <a:extLst>
                    <a:ext uri="{9D8B030D-6E8A-4147-A177-3AD203B41FA5}">
                      <a16:colId xmlns:a16="http://schemas.microsoft.com/office/drawing/2014/main" val="3831309118"/>
                    </a:ext>
                  </a:extLst>
                </a:gridCol>
              </a:tblGrid>
              <a:tr h="1114795">
                <a:tc>
                  <a:txBody>
                    <a:bodyPr/>
                    <a:lstStyle/>
                    <a:p>
                      <a:pPr algn="ctr"/>
                      <a:r>
                        <a:rPr lang="es-MX" sz="13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¿Qué tan satisfecho(a) está con el servicio de internet gratuito en espacios públicos del gobierno de la Ciudad de México?</a:t>
                      </a:r>
                      <a:endParaRPr lang="es-MX" sz="9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Muy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rgbClr val="D7E4BD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76194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Algo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64163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Poco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935534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Nada satisfecho(a)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711785"/>
                  </a:ext>
                </a:extLst>
              </a:tr>
              <a:tr h="71918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contesta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9105"/>
                  </a:ext>
                </a:extLst>
              </a:tr>
            </a:tbl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3BCF1C51-82D0-C456-0671-B0E66A982C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867970"/>
              </p:ext>
            </p:extLst>
          </p:nvPr>
        </p:nvGraphicFramePr>
        <p:xfrm>
          <a:off x="3828757" y="1987197"/>
          <a:ext cx="2056386" cy="3856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E2277691-6C6D-0413-9AC3-DDAD839C66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4407212"/>
              </p:ext>
            </p:extLst>
          </p:nvPr>
        </p:nvGraphicFramePr>
        <p:xfrm>
          <a:off x="5793880" y="1987197"/>
          <a:ext cx="2056386" cy="3856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2660056-B6DA-E8AC-1091-848724F7DAE6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1834829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8F3B6-FBAA-E5B1-3C27-E3D25504E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</p:spTree>
    <p:extLst>
      <p:ext uri="{BB962C8B-B14F-4D97-AF65-F5344CB8AC3E}">
        <p14:creationId xmlns:p14="http://schemas.microsoft.com/office/powerpoint/2010/main" val="392465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4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942526"/>
              </p:ext>
            </p:extLst>
          </p:nvPr>
        </p:nvGraphicFramePr>
        <p:xfrm>
          <a:off x="706290" y="802589"/>
          <a:ext cx="7917626" cy="437520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80726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509225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509225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509225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509225">
                  <a:extLst>
                    <a:ext uri="{9D8B030D-6E8A-4147-A177-3AD203B41FA5}">
                      <a16:colId xmlns:a16="http://schemas.microsoft.com/office/drawing/2014/main" val="1325380755"/>
                    </a:ext>
                  </a:extLst>
                </a:gridCol>
              </a:tblGrid>
              <a:tr h="953518">
                <a:tc>
                  <a:txBody>
                    <a:bodyPr/>
                    <a:lstStyle/>
                    <a:p>
                      <a:pPr algn="ctr"/>
                      <a:r>
                        <a:rPr lang="es-MX" sz="15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Durante el mes pasado, </a:t>
                      </a:r>
                    </a:p>
                    <a:p>
                      <a:pPr algn="ctr"/>
                      <a:r>
                        <a:rPr lang="es-MX" sz="15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¿usted trabajó?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</a:t>
                      </a:r>
                    </a:p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2019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</a:t>
                      </a:r>
                    </a:p>
                    <a:p>
                      <a:pPr algn="ctr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2011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11405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Sí</a:t>
                      </a:r>
                      <a:endParaRPr lang="es-MX" sz="14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11405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endParaRPr lang="es-MX" sz="14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  <a:tr h="1140561"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endParaRPr lang="es-MX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221879"/>
                  </a:ext>
                </a:extLst>
              </a:tr>
            </a:tbl>
          </a:graphicData>
        </a:graphic>
      </p:graphicFrame>
      <p:graphicFrame>
        <p:nvGraphicFramePr>
          <p:cNvPr id="11" name="7 Marcador de contenido">
            <a:extLst>
              <a:ext uri="{FF2B5EF4-FFF2-40B4-BE49-F238E27FC236}">
                <a16:creationId xmlns:a16="http://schemas.microsoft.com/office/drawing/2014/main" id="{90695640-76CC-B741-A061-6FE9CA94F2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765684"/>
              </p:ext>
            </p:extLst>
          </p:nvPr>
        </p:nvGraphicFramePr>
        <p:xfrm>
          <a:off x="2470568" y="1508760"/>
          <a:ext cx="2733199" cy="370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1E3E58DA-ABC3-5026-4AA9-C1241712CDD3}"/>
              </a:ext>
            </a:extLst>
          </p:cNvPr>
          <p:cNvSpPr txBox="1"/>
          <p:nvPr/>
        </p:nvSpPr>
        <p:spPr>
          <a:xfrm>
            <a:off x="623944" y="5523604"/>
            <a:ext cx="8290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 Pregunta original “Ahora vamos a hablar un poco sobre el trabajo. ¿La semana pasada usted…” y los datos se obtuvieron de las opciones de respuesta “trabajó” y “no trabajo, pero sí tenía trabajo”</a:t>
            </a: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2E900F67-63C1-C87F-B85D-573B6BAB1C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6898925"/>
              </p:ext>
            </p:extLst>
          </p:nvPr>
        </p:nvGraphicFramePr>
        <p:xfrm>
          <a:off x="3991451" y="1512570"/>
          <a:ext cx="2733199" cy="370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7 Marcador de contenido">
            <a:extLst>
              <a:ext uri="{FF2B5EF4-FFF2-40B4-BE49-F238E27FC236}">
                <a16:creationId xmlns:a16="http://schemas.microsoft.com/office/drawing/2014/main" id="{7915943C-17AD-D584-B91E-02302FC327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121099"/>
              </p:ext>
            </p:extLst>
          </p:nvPr>
        </p:nvGraphicFramePr>
        <p:xfrm>
          <a:off x="5504021" y="1504950"/>
          <a:ext cx="2733199" cy="370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7 Marcador de contenido">
            <a:extLst>
              <a:ext uri="{FF2B5EF4-FFF2-40B4-BE49-F238E27FC236}">
                <a16:creationId xmlns:a16="http://schemas.microsoft.com/office/drawing/2014/main" id="{53B3E4E7-A682-1CEE-F697-1F20E7AA3C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006098"/>
              </p:ext>
            </p:extLst>
          </p:nvPr>
        </p:nvGraphicFramePr>
        <p:xfrm>
          <a:off x="7005161" y="1508760"/>
          <a:ext cx="2733199" cy="370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DA2EC26-BBD7-A19F-DD29-FF26D6BA8E05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5551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5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413012"/>
              </p:ext>
            </p:extLst>
          </p:nvPr>
        </p:nvGraphicFramePr>
        <p:xfrm>
          <a:off x="380277" y="804839"/>
          <a:ext cx="8351520" cy="449176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23072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832101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Independientemente de lo que me acaba de decir, ¿le dedicó el mes pasado al menos una hora a alguna de las siguientes actividades?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2019**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2011**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833382"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Realizar una actividad que le proporcionó ingresos      </a:t>
                      </a:r>
                      <a:endParaRPr lang="es-MX" sz="12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833382"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Ayudar en las tierras o en el negocio de un familiar o de otra persona </a:t>
                      </a:r>
                      <a:endParaRPr lang="es-MX" sz="12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833382"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Estuvo ausente de su trabajo</a:t>
                      </a:r>
                      <a:endParaRPr lang="es-MX" sz="12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833382">
                <a:tc>
                  <a:txBody>
                    <a:bodyPr/>
                    <a:lstStyle/>
                    <a:p>
                      <a:pPr algn="ctr">
                        <a:spcBef>
                          <a:spcPts val="155"/>
                        </a:spcBef>
                      </a:pPr>
                      <a:r>
                        <a:rPr lang="es-ES" sz="12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trabajó el mes pasado</a:t>
                      </a:r>
                      <a:endParaRPr lang="es-MX" sz="1200" b="1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</a:tbl>
          </a:graphicData>
        </a:graphic>
      </p:graphicFrame>
      <p:graphicFrame>
        <p:nvGraphicFramePr>
          <p:cNvPr id="19" name="7 Marcador de contenido">
            <a:extLst>
              <a:ext uri="{FF2B5EF4-FFF2-40B4-BE49-F238E27FC236}">
                <a16:creationId xmlns:a16="http://schemas.microsoft.com/office/drawing/2014/main" id="{94F90F95-3A86-CE41-C185-DF20758E60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8804555"/>
              </p:ext>
            </p:extLst>
          </p:nvPr>
        </p:nvGraphicFramePr>
        <p:xfrm>
          <a:off x="2931106" y="1912467"/>
          <a:ext cx="2306576" cy="3480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BC0365AB-A9E3-B52E-A02A-D772E2659D68}"/>
              </a:ext>
            </a:extLst>
          </p:cNvPr>
          <p:cNvSpPr txBox="1"/>
          <p:nvPr/>
        </p:nvSpPr>
        <p:spPr>
          <a:xfrm>
            <a:off x="380277" y="5701205"/>
            <a:ext cx="8302240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 Pregunta original “Además de lo que señaló anteriormente. ¿La semana pasada…”</a:t>
            </a:r>
            <a:endParaRPr lang="es-MX" sz="1000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+mj-cs"/>
            </a:endParaRPr>
          </a:p>
          <a:p>
            <a:pPr marR="116840">
              <a:lnSpc>
                <a:spcPts val="1140"/>
              </a:lnSpc>
            </a:pPr>
            <a:r>
              <a:rPr lang="es-E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** Pregunta original “Durante el mes pasado, ‘realizó actividades como….”. Las opciones de respuesta que refieren a las actividades son diferentes a las referidas en este levantamiento. Suma 100% con el NC</a:t>
            </a:r>
            <a:endParaRPr lang="es-MX" sz="1000" dirty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+mj-cs"/>
            </a:endParaRPr>
          </a:p>
        </p:txBody>
      </p:sp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1B0C77C0-3DDF-12F3-6A8B-EFAF58112B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2581778"/>
              </p:ext>
            </p:extLst>
          </p:nvPr>
        </p:nvGraphicFramePr>
        <p:xfrm>
          <a:off x="4365549" y="1912468"/>
          <a:ext cx="2306576" cy="3384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7 Marcador de contenido">
            <a:extLst>
              <a:ext uri="{FF2B5EF4-FFF2-40B4-BE49-F238E27FC236}">
                <a16:creationId xmlns:a16="http://schemas.microsoft.com/office/drawing/2014/main" id="{2ED2EB94-8099-B8C3-6E65-2AD798E86E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9435789"/>
              </p:ext>
            </p:extLst>
          </p:nvPr>
        </p:nvGraphicFramePr>
        <p:xfrm>
          <a:off x="5792857" y="2398426"/>
          <a:ext cx="2306576" cy="1030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7 Marcador de contenido">
            <a:extLst>
              <a:ext uri="{FF2B5EF4-FFF2-40B4-BE49-F238E27FC236}">
                <a16:creationId xmlns:a16="http://schemas.microsoft.com/office/drawing/2014/main" id="{E34FB8DF-259F-C960-BDB8-68896894BE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626143"/>
              </p:ext>
            </p:extLst>
          </p:nvPr>
        </p:nvGraphicFramePr>
        <p:xfrm>
          <a:off x="7221589" y="1942446"/>
          <a:ext cx="2306576" cy="3480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9DFEBA72-7722-9A92-0221-23DDB01C56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034741"/>
              </p:ext>
            </p:extLst>
          </p:nvPr>
        </p:nvGraphicFramePr>
        <p:xfrm>
          <a:off x="5797089" y="3582295"/>
          <a:ext cx="2306576" cy="1767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5AAB120-33F1-B7ED-8210-66F256DC5B8F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3079951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6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19477"/>
              </p:ext>
            </p:extLst>
          </p:nvPr>
        </p:nvGraphicFramePr>
        <p:xfrm>
          <a:off x="601532" y="353082"/>
          <a:ext cx="7940937" cy="56921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9788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714351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</a:tblGrid>
              <a:tr h="461623">
                <a:tc>
                  <a:txBody>
                    <a:bodyPr/>
                    <a:lstStyle/>
                    <a:p>
                      <a:pPr algn="ctr"/>
                      <a:r>
                        <a:rPr lang="es-MX" sz="115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¿Cuál es la razón principal por la que estuvo ausente de su trabajo o no trabajó el mes pasado?</a:t>
                      </a:r>
                    </a:p>
                    <a:p>
                      <a:pPr algn="ctr"/>
                      <a:r>
                        <a:rPr lang="es-MX" sz="12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 </a:t>
                      </a:r>
                      <a:r>
                        <a:rPr lang="es-MX" sz="90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(Sólo aquellos que respondieron que estuvo ausente de su trabajo o que no trabajó el mes pasado 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2019*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 2011*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Huelga o paro laboral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Paro técnico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Suspensión temporal de sus funciones (asalariado)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Asistencia a cursos de capacitación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Vacaciones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Permiso, enfermedad o arreglo de asuntos personales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Falta de </a:t>
                      </a:r>
                      <a:r>
                        <a:rPr lang="pt-BR" sz="1000" b="1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vehículo</a:t>
                      </a:r>
                      <a:r>
                        <a:rPr lang="pt-BR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 descompostura de maquinaria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6846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Falta de materias primas, financiamiento o clientes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5684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Mal tiempo o fenómeno natural 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71505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Término de temporada de trabajo o cultivo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Comenzará un trabajo o negocio nuevo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115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Otra razón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339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contesta /ninguna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3221879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395718" y="6121050"/>
            <a:ext cx="81467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Pregunta </a:t>
            </a:r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original “</a:t>
            </a:r>
            <a:r>
              <a:rPr lang="es-E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¿Cuál es la razón principal por la que estuvo ausente de su trabajo el mes pasado?”. </a:t>
            </a:r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 opciones de respuesta tiene fraseos diferentes, aunque su naturaleza y objetivo es el mismo al </a:t>
            </a:r>
            <a:r>
              <a:rPr lang="es-MX" sz="1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EBH 2024. </a:t>
            </a:r>
            <a:endParaRPr lang="es-MX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06E50D47-AC4C-01A2-8D81-29177846C7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502686"/>
              </p:ext>
            </p:extLst>
          </p:nvPr>
        </p:nvGraphicFramePr>
        <p:xfrm>
          <a:off x="3313355" y="1179530"/>
          <a:ext cx="2173045" cy="4926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7 Marcador de contenido">
            <a:extLst>
              <a:ext uri="{FF2B5EF4-FFF2-40B4-BE49-F238E27FC236}">
                <a16:creationId xmlns:a16="http://schemas.microsoft.com/office/drawing/2014/main" id="{6D2C6B77-D88A-9364-0475-0BEAF535A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939692"/>
              </p:ext>
            </p:extLst>
          </p:nvPr>
        </p:nvGraphicFramePr>
        <p:xfrm>
          <a:off x="5024717" y="1179530"/>
          <a:ext cx="2173045" cy="4941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7 Marcador de contenido">
            <a:extLst>
              <a:ext uri="{FF2B5EF4-FFF2-40B4-BE49-F238E27FC236}">
                <a16:creationId xmlns:a16="http://schemas.microsoft.com/office/drawing/2014/main" id="{57F221DE-462A-4A5E-6144-3241FC99B8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7642321"/>
              </p:ext>
            </p:extLst>
          </p:nvPr>
        </p:nvGraphicFramePr>
        <p:xfrm>
          <a:off x="6736970" y="1179530"/>
          <a:ext cx="2173045" cy="4922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1D922580-481F-8DEA-761A-B69D16309B54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91072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7</a:t>
            </a:fld>
            <a:endParaRPr lang="es-MX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F4854FE-69B8-C091-233C-217D02753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73696"/>
              </p:ext>
            </p:extLst>
          </p:nvPr>
        </p:nvGraphicFramePr>
        <p:xfrm>
          <a:off x="623833" y="365127"/>
          <a:ext cx="7920000" cy="562593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389384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382654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382654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382654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  <a:gridCol w="1382654">
                  <a:extLst>
                    <a:ext uri="{9D8B030D-6E8A-4147-A177-3AD203B41FA5}">
                      <a16:colId xmlns:a16="http://schemas.microsoft.com/office/drawing/2014/main" val="2908491992"/>
                    </a:ext>
                  </a:extLst>
                </a:gridCol>
              </a:tblGrid>
              <a:tr h="8208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Entonces, ¿cuál de las siguientes actividades estuvo realizando el mes pasado?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(Sólo aquellos que respondieron que estuvo ausente de su trabajo o que no trabajó el mes pasado )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2021*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2019**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</a:t>
                      </a:r>
                    </a:p>
                    <a:p>
                      <a:pPr marL="0" algn="ctr" defTabSz="914400" rtl="0" eaLnBrk="1" latinLnBrk="0" hangingPunct="1"/>
                      <a:r>
                        <a:rPr lang="es-ES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2011**</a:t>
                      </a:r>
                      <a:endParaRPr lang="es-MX" sz="16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Buscando trabajo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 pensionado o jubilado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615005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 dedicó a los quehaceres del hogar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8886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 dedicó a estudiar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485622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 una persona con alguna limitación física o mental que le impide trabajar por el resto de su vida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93779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Está en otra situación diferente a las anteriores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623782"/>
                  </a:ext>
                </a:extLst>
              </a:tr>
              <a:tr h="640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1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50840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F37ECD5-1A00-2983-B877-80A6E3ED03AC}"/>
              </a:ext>
            </a:extLst>
          </p:cNvPr>
          <p:cNvSpPr txBox="1"/>
          <p:nvPr/>
        </p:nvSpPr>
        <p:spPr>
          <a:xfrm>
            <a:off x="540508" y="6091707"/>
            <a:ext cx="80033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Pregunta original “Ahora vamos a hablar un poco sobre el trabajo. ¿La semana pasada usted…”. Suma 100% incluyendo otras opciones de respuesta</a:t>
            </a:r>
          </a:p>
          <a:p>
            <a:pPr algn="just"/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** Pregunta original “Entonces el mes pasado...”. Suma 100% incluyendo otras opciones de respuesta.</a:t>
            </a:r>
          </a:p>
        </p:txBody>
      </p:sp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568D249A-AB87-6BA4-1ED2-73ECCC2824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200292"/>
              </p:ext>
            </p:extLst>
          </p:nvPr>
        </p:nvGraphicFramePr>
        <p:xfrm>
          <a:off x="2924469" y="1407411"/>
          <a:ext cx="1947135" cy="462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B125CEA2-E696-702C-8AEB-9BC23CD08C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710888"/>
              </p:ext>
            </p:extLst>
          </p:nvPr>
        </p:nvGraphicFramePr>
        <p:xfrm>
          <a:off x="4299051" y="1407411"/>
          <a:ext cx="1947135" cy="462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7 Marcador de contenido">
            <a:extLst>
              <a:ext uri="{FF2B5EF4-FFF2-40B4-BE49-F238E27FC236}">
                <a16:creationId xmlns:a16="http://schemas.microsoft.com/office/drawing/2014/main" id="{16547091-83CC-12C4-4283-16832DFA3A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866317"/>
              </p:ext>
            </p:extLst>
          </p:nvPr>
        </p:nvGraphicFramePr>
        <p:xfrm>
          <a:off x="5671781" y="1407411"/>
          <a:ext cx="1947135" cy="462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7 Marcador de contenido">
            <a:extLst>
              <a:ext uri="{FF2B5EF4-FFF2-40B4-BE49-F238E27FC236}">
                <a16:creationId xmlns:a16="http://schemas.microsoft.com/office/drawing/2014/main" id="{7F68319E-704B-64CD-2983-8DA92E56B4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854546"/>
              </p:ext>
            </p:extLst>
          </p:nvPr>
        </p:nvGraphicFramePr>
        <p:xfrm>
          <a:off x="7059156" y="1387535"/>
          <a:ext cx="1947135" cy="4623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D2700181-A4E8-D757-104C-5DA3C9F41E96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404530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8</a:t>
            </a:fld>
            <a:endParaRPr lang="es-MX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BB36A02-072C-17F7-C150-B481955CF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606450"/>
              </p:ext>
            </p:extLst>
          </p:nvPr>
        </p:nvGraphicFramePr>
        <p:xfrm>
          <a:off x="1043492" y="1713120"/>
          <a:ext cx="7057016" cy="334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45110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437302">
                  <a:extLst>
                    <a:ext uri="{9D8B030D-6E8A-4147-A177-3AD203B41FA5}">
                      <a16:colId xmlns:a16="http://schemas.microsoft.com/office/drawing/2014/main" val="536585159"/>
                    </a:ext>
                  </a:extLst>
                </a:gridCol>
                <a:gridCol w="1437302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437302">
                  <a:extLst>
                    <a:ext uri="{9D8B030D-6E8A-4147-A177-3AD203B41FA5}">
                      <a16:colId xmlns:a16="http://schemas.microsoft.com/office/drawing/2014/main" val="268077206"/>
                    </a:ext>
                  </a:extLst>
                </a:gridCol>
              </a:tblGrid>
              <a:tr h="1044000">
                <a:tc>
                  <a:txBody>
                    <a:bodyPr/>
                    <a:lstStyle/>
                    <a:p>
                      <a:pPr algn="ctr"/>
                      <a:r>
                        <a:rPr lang="es-MX" sz="16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¿Cuántos trabajos tuvo el mes pasado?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sí tiene trabajo)</a:t>
                      </a:r>
                      <a:endParaRPr lang="es-MX" sz="9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ENCUBOS 2019</a:t>
                      </a:r>
                      <a:endParaRPr lang="es-MX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ENCASB </a:t>
                      </a:r>
                    </a:p>
                    <a:p>
                      <a:pPr algn="ctr"/>
                      <a:r>
                        <a:rPr lang="es-MX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2011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Solo 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Dos o más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</a:tbl>
          </a:graphicData>
        </a:graphic>
      </p:graphicFrame>
      <p:graphicFrame>
        <p:nvGraphicFramePr>
          <p:cNvPr id="5" name="7 Marcador de contenido">
            <a:extLst>
              <a:ext uri="{FF2B5EF4-FFF2-40B4-BE49-F238E27FC236}">
                <a16:creationId xmlns:a16="http://schemas.microsoft.com/office/drawing/2014/main" id="{D1729323-C43E-C051-D860-6438F13626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151795"/>
              </p:ext>
            </p:extLst>
          </p:nvPr>
        </p:nvGraphicFramePr>
        <p:xfrm>
          <a:off x="3715323" y="2863943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:a16="http://schemas.microsoft.com/office/drawing/2014/main" id="{FCD4698B-D3A0-7D3A-0D4A-7F6C2F8EE6CE}"/>
              </a:ext>
            </a:extLst>
          </p:cNvPr>
          <p:cNvSpPr txBox="1"/>
          <p:nvPr/>
        </p:nvSpPr>
        <p:spPr>
          <a:xfrm>
            <a:off x="1299411" y="6148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8" name="7 Marcador de contenido">
            <a:extLst>
              <a:ext uri="{FF2B5EF4-FFF2-40B4-BE49-F238E27FC236}">
                <a16:creationId xmlns:a16="http://schemas.microsoft.com/office/drawing/2014/main" id="{0FFB4D10-375F-6C84-59F1-DE798EAAC2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8473253"/>
              </p:ext>
            </p:extLst>
          </p:nvPr>
        </p:nvGraphicFramePr>
        <p:xfrm>
          <a:off x="5150758" y="2875940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7 Marcador de contenido">
            <a:extLst>
              <a:ext uri="{FF2B5EF4-FFF2-40B4-BE49-F238E27FC236}">
                <a16:creationId xmlns:a16="http://schemas.microsoft.com/office/drawing/2014/main" id="{B288C906-D67E-A632-7D2F-43B389434F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392339"/>
              </p:ext>
            </p:extLst>
          </p:nvPr>
        </p:nvGraphicFramePr>
        <p:xfrm>
          <a:off x="6584021" y="2866974"/>
          <a:ext cx="1514313" cy="2286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45A4643-F4A6-CDB9-8BC9-30214F425ED3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485005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5F9901A-9EC0-923A-57CE-EDCB8CFE2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TRABAJO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AC63D65-F4A5-E9E4-3FF9-F7867D5C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6FCF3-97EB-4DA5-BF7E-93EC395BEC37}" type="slidenum">
              <a:rPr lang="es-MX" smtClean="0"/>
              <a:pPr/>
              <a:t>9</a:t>
            </a:fld>
            <a:endParaRPr lang="es-MX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0D7B62F-D3BC-1122-B510-7196E0F6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791607"/>
              </p:ext>
            </p:extLst>
          </p:nvPr>
        </p:nvGraphicFramePr>
        <p:xfrm>
          <a:off x="792349" y="1106031"/>
          <a:ext cx="7917630" cy="399031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026616">
                  <a:extLst>
                    <a:ext uri="{9D8B030D-6E8A-4147-A177-3AD203B41FA5}">
                      <a16:colId xmlns:a16="http://schemas.microsoft.com/office/drawing/2014/main" val="2113801669"/>
                    </a:ext>
                  </a:extLst>
                </a:gridCol>
                <a:gridCol w="1630338">
                  <a:extLst>
                    <a:ext uri="{9D8B030D-6E8A-4147-A177-3AD203B41FA5}">
                      <a16:colId xmlns:a16="http://schemas.microsoft.com/office/drawing/2014/main" val="1351054386"/>
                    </a:ext>
                  </a:extLst>
                </a:gridCol>
                <a:gridCol w="1630338">
                  <a:extLst>
                    <a:ext uri="{9D8B030D-6E8A-4147-A177-3AD203B41FA5}">
                      <a16:colId xmlns:a16="http://schemas.microsoft.com/office/drawing/2014/main" val="3062135165"/>
                    </a:ext>
                  </a:extLst>
                </a:gridCol>
                <a:gridCol w="1630338">
                  <a:extLst>
                    <a:ext uri="{9D8B030D-6E8A-4147-A177-3AD203B41FA5}">
                      <a16:colId xmlns:a16="http://schemas.microsoft.com/office/drawing/2014/main" val="4249374077"/>
                    </a:ext>
                  </a:extLst>
                </a:gridCol>
              </a:tblGrid>
              <a:tr h="939175">
                <a:tc>
                  <a:txBody>
                    <a:bodyPr/>
                    <a:lstStyle/>
                    <a:p>
                      <a:pPr algn="ctr"/>
                      <a:r>
                        <a:rPr lang="es-MX" sz="14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j-ea"/>
                          <a:cs typeface="+mj-cs"/>
                        </a:rPr>
                        <a:t>¿En cuál de las siguientes situaciones se encuentra en ese trabajo?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9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(% sólo quienes tiene trabajo o trabajaron la última semana)</a:t>
                      </a:r>
                      <a:endParaRPr lang="es-MX" sz="14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EBH </a:t>
                      </a:r>
                    </a:p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2024</a:t>
                      </a:r>
                      <a:endParaRPr lang="es-MX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ENCUBOS </a:t>
                      </a:r>
                    </a:p>
                    <a:p>
                      <a:pPr algn="ctr"/>
                      <a:r>
                        <a:rPr lang="es-ES" sz="18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2019*</a:t>
                      </a:r>
                      <a:endParaRPr lang="es-MX" sz="18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ENCASB </a:t>
                      </a:r>
                    </a:p>
                    <a:p>
                      <a:pPr algn="ctr"/>
                      <a:r>
                        <a:rPr lang="es-ES" sz="18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</a:rPr>
                        <a:t>2011*</a:t>
                      </a:r>
                      <a:endParaRPr lang="es-MX" sz="18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424806"/>
                  </a:ext>
                </a:extLst>
              </a:tr>
              <a:tr h="101704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3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Recibe un pago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70986"/>
                  </a:ext>
                </a:extLst>
              </a:tr>
              <a:tr h="101704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3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 un trabajador(a) sin pago en un negocio del hogar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7136"/>
                  </a:ext>
                </a:extLst>
              </a:tr>
              <a:tr h="101704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3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 un trabajador(a) sin pago en un negocio que no es del hogar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115267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1E3E58DA-ABC3-5026-4AA9-C1241712CDD3}"/>
              </a:ext>
            </a:extLst>
          </p:cNvPr>
          <p:cNvSpPr txBox="1"/>
          <p:nvPr/>
        </p:nvSpPr>
        <p:spPr>
          <a:xfrm>
            <a:off x="920546" y="5551914"/>
            <a:ext cx="77894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* Pregunta original “¿En su trabajo o actividad principal usted es… (LEA OPCIONES, ESPERE RESPUESTA Y PREGUNTE) ¿Y en su segundo trabajo o actividad usted es…?. Suma 100% con otras opciones de respuesta</a:t>
            </a:r>
          </a:p>
        </p:txBody>
      </p:sp>
      <p:graphicFrame>
        <p:nvGraphicFramePr>
          <p:cNvPr id="2" name="7 Marcador de contenido">
            <a:extLst>
              <a:ext uri="{FF2B5EF4-FFF2-40B4-BE49-F238E27FC236}">
                <a16:creationId xmlns:a16="http://schemas.microsoft.com/office/drawing/2014/main" id="{44992A90-34E1-92FC-EC84-404900A1CE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50775"/>
              </p:ext>
            </p:extLst>
          </p:nvPr>
        </p:nvGraphicFramePr>
        <p:xfrm>
          <a:off x="3726120" y="1954308"/>
          <a:ext cx="1785769" cy="3256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7 Marcador de contenido">
            <a:extLst>
              <a:ext uri="{FF2B5EF4-FFF2-40B4-BE49-F238E27FC236}">
                <a16:creationId xmlns:a16="http://schemas.microsoft.com/office/drawing/2014/main" id="{59328F83-1C36-CBAE-12CC-F1CDEC28F8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509949"/>
              </p:ext>
            </p:extLst>
          </p:nvPr>
        </p:nvGraphicFramePr>
        <p:xfrm>
          <a:off x="5357438" y="1954308"/>
          <a:ext cx="1785769" cy="3256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7 Marcador de contenido">
            <a:extLst>
              <a:ext uri="{FF2B5EF4-FFF2-40B4-BE49-F238E27FC236}">
                <a16:creationId xmlns:a16="http://schemas.microsoft.com/office/drawing/2014/main" id="{6D367071-F445-A4EE-5BB4-D3FEAAFCFA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76782"/>
              </p:ext>
            </p:extLst>
          </p:nvPr>
        </p:nvGraphicFramePr>
        <p:xfrm>
          <a:off x="6994387" y="1956099"/>
          <a:ext cx="1785769" cy="3256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B4FD706-2892-89FE-F9A7-F21E670DADF0}"/>
              </a:ext>
            </a:extLst>
          </p:cNvPr>
          <p:cNvSpPr txBox="1"/>
          <p:nvPr/>
        </p:nvSpPr>
        <p:spPr>
          <a:xfrm>
            <a:off x="19017" y="6577799"/>
            <a:ext cx="8604899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PARAMETRIA; ENCUESTA CDMX Del 24 de febrero al 14 de agosto de 2024</a:t>
            </a:r>
          </a:p>
        </p:txBody>
      </p:sp>
    </p:spTree>
    <p:extLst>
      <p:ext uri="{BB962C8B-B14F-4D97-AF65-F5344CB8AC3E}">
        <p14:creationId xmlns:p14="http://schemas.microsoft.com/office/powerpoint/2010/main" val="3665763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16036</TotalTime>
  <Words>3581</Words>
  <Application>Microsoft Office PowerPoint</Application>
  <PresentationFormat>Presentación en pantalla (4:3)</PresentationFormat>
  <Paragraphs>641</Paragraphs>
  <Slides>29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Aptos Narrow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TRABAJO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SALUD</vt:lpstr>
      <vt:lpstr>Presentación de PowerPoint</vt:lpstr>
      <vt:lpstr>Presentación de PowerPoint</vt:lpstr>
      <vt:lpstr>Presentación de PowerPoint</vt:lpstr>
      <vt:lpstr>Presentación de PowerPoint</vt:lpstr>
      <vt:lpstr>MOVILIDAD </vt:lpstr>
      <vt:lpstr>Presentación de PowerPoint</vt:lpstr>
      <vt:lpstr>Presentación de PowerPoint</vt:lpstr>
      <vt:lpstr>PROGRAMAS SOCIALES Y EVALUACIÓN DEL GOBIERNO DE LA CIUDAD DE MÉXICO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office2 365</dc:creator>
  <cp:lastModifiedBy>Diana Penagos</cp:lastModifiedBy>
  <cp:revision>261</cp:revision>
  <dcterms:created xsi:type="dcterms:W3CDTF">2022-07-19T01:06:39Z</dcterms:created>
  <dcterms:modified xsi:type="dcterms:W3CDTF">2024-11-04T20:45:41Z</dcterms:modified>
</cp:coreProperties>
</file>